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8" r:id="rId1"/>
  </p:sldMasterIdLst>
  <p:notesMasterIdLst>
    <p:notesMasterId r:id="rId19"/>
  </p:notesMasterIdLst>
  <p:handoutMasterIdLst>
    <p:handoutMasterId r:id="rId20"/>
  </p:handoutMasterIdLst>
  <p:sldIdLst>
    <p:sldId id="256" r:id="rId2"/>
    <p:sldId id="1141" r:id="rId3"/>
    <p:sldId id="1215" r:id="rId4"/>
    <p:sldId id="1238" r:id="rId5"/>
    <p:sldId id="1246" r:id="rId6"/>
    <p:sldId id="1239" r:id="rId7"/>
    <p:sldId id="1248" r:id="rId8"/>
    <p:sldId id="1247" r:id="rId9"/>
    <p:sldId id="1249" r:id="rId10"/>
    <p:sldId id="1240" r:id="rId11"/>
    <p:sldId id="1250" r:id="rId12"/>
    <p:sldId id="1241" r:id="rId13"/>
    <p:sldId id="1242" r:id="rId14"/>
    <p:sldId id="1243" r:id="rId15"/>
    <p:sldId id="1244" r:id="rId16"/>
    <p:sldId id="1245" r:id="rId17"/>
    <p:sldId id="294" r:id="rId18"/>
  </p:sldIdLst>
  <p:sldSz cx="9144000" cy="6858000" type="screen4x3"/>
  <p:notesSz cx="6954838"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4558" autoAdjust="0"/>
    <p:restoredTop sz="94709" autoAdjust="0"/>
  </p:normalViewPr>
  <p:slideViewPr>
    <p:cSldViewPr>
      <p:cViewPr varScale="1">
        <p:scale>
          <a:sx n="66" d="100"/>
          <a:sy n="66" d="100"/>
        </p:scale>
        <p:origin x="-282" y="-108"/>
      </p:cViewPr>
      <p:guideLst>
        <p:guide orient="horz" pos="2160"/>
        <p:guide pos="2880"/>
      </p:guideLst>
    </p:cSldViewPr>
  </p:slideViewPr>
  <p:outlineViewPr>
    <p:cViewPr>
      <p:scale>
        <a:sx n="33" d="100"/>
        <a:sy n="33" d="100"/>
      </p:scale>
      <p:origin x="48" y="36048"/>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40175" y="0"/>
            <a:ext cx="3013075" cy="465138"/>
          </a:xfrm>
          <a:prstGeom prst="rect">
            <a:avLst/>
          </a:prstGeom>
        </p:spPr>
        <p:txBody>
          <a:bodyPr vert="horz" lIns="91440" tIns="45720" rIns="91440" bIns="45720" rtlCol="0"/>
          <a:lstStyle>
            <a:lvl1pPr algn="r">
              <a:defRPr sz="1200"/>
            </a:lvl1pPr>
          </a:lstStyle>
          <a:p>
            <a:fld id="{FF580A35-6BD8-4846-A990-9965F37B8F5C}" type="datetimeFigureOut">
              <a:rPr lang="en-US" smtClean="0"/>
              <a:pPr/>
              <a:t>5/18/2015</a:t>
            </a:fld>
            <a:endParaRPr lang="en-US"/>
          </a:p>
        </p:txBody>
      </p:sp>
      <p:sp>
        <p:nvSpPr>
          <p:cNvPr id="4" name="Footer Placeholder 3"/>
          <p:cNvSpPr>
            <a:spLocks noGrp="1"/>
          </p:cNvSpPr>
          <p:nvPr>
            <p:ph type="ftr" sz="quarter" idx="2"/>
          </p:nvPr>
        </p:nvSpPr>
        <p:spPr>
          <a:xfrm>
            <a:off x="0" y="8842375"/>
            <a:ext cx="30130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40175" y="8842375"/>
            <a:ext cx="3013075" cy="465138"/>
          </a:xfrm>
          <a:prstGeom prst="rect">
            <a:avLst/>
          </a:prstGeom>
        </p:spPr>
        <p:txBody>
          <a:bodyPr vert="horz" lIns="91440" tIns="45720" rIns="91440" bIns="45720" rtlCol="0" anchor="b"/>
          <a:lstStyle>
            <a:lvl1pPr algn="r">
              <a:defRPr sz="1200"/>
            </a:lvl1pPr>
          </a:lstStyle>
          <a:p>
            <a:fld id="{F978E5B4-335D-44DB-9D38-DE6C1DD56549}"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5138"/>
          </a:xfrm>
          <a:prstGeom prst="rect">
            <a:avLst/>
          </a:prstGeom>
        </p:spPr>
        <p:txBody>
          <a:bodyPr vert="horz" lIns="92930" tIns="46465" rIns="92930" bIns="46465"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40175" y="0"/>
            <a:ext cx="3013075" cy="465138"/>
          </a:xfrm>
          <a:prstGeom prst="rect">
            <a:avLst/>
          </a:prstGeom>
        </p:spPr>
        <p:txBody>
          <a:bodyPr vert="horz" lIns="92930" tIns="46465" rIns="92930" bIns="46465" rtlCol="0"/>
          <a:lstStyle>
            <a:lvl1pPr algn="r" fontAlgn="auto">
              <a:spcBef>
                <a:spcPts val="0"/>
              </a:spcBef>
              <a:spcAft>
                <a:spcPts val="0"/>
              </a:spcAft>
              <a:defRPr sz="1200">
                <a:latin typeface="+mn-lt"/>
                <a:cs typeface="+mn-cs"/>
              </a:defRPr>
            </a:lvl1pPr>
          </a:lstStyle>
          <a:p>
            <a:pPr>
              <a:defRPr/>
            </a:pPr>
            <a:fld id="{9ADF3852-5CEE-4B7F-8778-B75C3A6198BF}" type="datetimeFigureOut">
              <a:rPr lang="en-US"/>
              <a:pPr>
                <a:defRPr/>
              </a:pPr>
              <a:t>5/18/2015</a:t>
            </a:fld>
            <a:endParaRPr lang="en-US"/>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pPr lvl="0"/>
            <a:endParaRPr lang="en-US" noProof="0"/>
          </a:p>
        </p:txBody>
      </p:sp>
      <p:sp>
        <p:nvSpPr>
          <p:cNvPr id="5" name="Notes Placeholder 4"/>
          <p:cNvSpPr>
            <a:spLocks noGrp="1"/>
          </p:cNvSpPr>
          <p:nvPr>
            <p:ph type="body" sz="quarter" idx="3"/>
          </p:nvPr>
        </p:nvSpPr>
        <p:spPr>
          <a:xfrm>
            <a:off x="695325" y="4421188"/>
            <a:ext cx="5564188" cy="4189412"/>
          </a:xfrm>
          <a:prstGeom prst="rect">
            <a:avLst/>
          </a:prstGeom>
        </p:spPr>
        <p:txBody>
          <a:bodyPr vert="horz" lIns="92930" tIns="46465" rIns="92930" bIns="46465"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42375"/>
            <a:ext cx="3013075" cy="465138"/>
          </a:xfrm>
          <a:prstGeom prst="rect">
            <a:avLst/>
          </a:prstGeom>
        </p:spPr>
        <p:txBody>
          <a:bodyPr vert="horz" lIns="92930" tIns="46465" rIns="92930" bIns="46465"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40175" y="8842375"/>
            <a:ext cx="3013075" cy="465138"/>
          </a:xfrm>
          <a:prstGeom prst="rect">
            <a:avLst/>
          </a:prstGeom>
        </p:spPr>
        <p:txBody>
          <a:bodyPr vert="horz" lIns="92930" tIns="46465" rIns="92930" bIns="46465" rtlCol="0" anchor="b"/>
          <a:lstStyle>
            <a:lvl1pPr algn="r" fontAlgn="auto">
              <a:spcBef>
                <a:spcPts val="0"/>
              </a:spcBef>
              <a:spcAft>
                <a:spcPts val="0"/>
              </a:spcAft>
              <a:defRPr sz="1200">
                <a:latin typeface="+mn-lt"/>
                <a:cs typeface="+mn-cs"/>
              </a:defRPr>
            </a:lvl1pPr>
          </a:lstStyle>
          <a:p>
            <a:pPr>
              <a:defRPr/>
            </a:pPr>
            <a:fld id="{A0521432-6AA5-4D80-A4A8-7498F17D460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A388F578-4A1F-44E9-A02F-6F46B6BD2B6A}" type="datetime1">
              <a:rPr lang="en-US"/>
              <a:pPr>
                <a:defRPr/>
              </a:pPr>
              <a:t>5/18/2015</a:t>
            </a:fld>
            <a:endParaRPr lang="en-US"/>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r>
              <a:rPr lang="en-US" dirty="0" smtClean="0"/>
              <a:t>Saxena &amp; Saxena Law Chambers</a:t>
            </a:r>
            <a:endParaRPr lang="en-US" dirty="0"/>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A0DACD1B-C0B2-4DEA-8ACE-5AC27391D13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89435EED-1F7F-4C5A-A104-E5ABDA54AFF0}" type="datetime1">
              <a:rPr lang="en-US"/>
              <a:pPr>
                <a:defRPr/>
              </a:pPr>
              <a:t>5/18/2015</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dirty="0" smtClean="0"/>
              <a:t>Saxena &amp; Saxena Law Chambers</a:t>
            </a: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916E5AB1-2ECE-4084-83D0-EFEEB541EA1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E5ED7084-810D-4D54-B075-34FEE5C60D7A}" type="datetime1">
              <a:rPr lang="en-US"/>
              <a:pPr>
                <a:defRPr/>
              </a:pPr>
              <a:t>5/18/2015</a:t>
            </a:fld>
            <a:endParaRPr lang="en-US"/>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r>
              <a:rPr lang="en-US" dirty="0" smtClean="0"/>
              <a:t>Saxena &amp; Saxena Law Chambers</a:t>
            </a:r>
            <a:endParaRPr lang="en-US" dirty="0"/>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F13140D7-412F-421F-954C-24C1F6DAE97E}"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0FFADB17-C2B1-46C5-8069-E15EFFB111DF}" type="datetime1">
              <a:rPr lang="en-US"/>
              <a:pPr>
                <a:defRPr/>
              </a:pPr>
              <a:t>5/18/2015</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dirty="0" smtClean="0"/>
              <a:t>Saxena &amp; Saxena Law Chambers</a:t>
            </a: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7900115F-3D79-466E-9D6C-2D7CC127695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fld id="{4F1505C2-8A28-4A17-8888-B3ACC7A7604A}" type="datetime1">
              <a:rPr lang="en-US"/>
              <a:pPr>
                <a:defRPr/>
              </a:pPr>
              <a:t>5/18/2015</a:t>
            </a:fld>
            <a:endParaRPr lang="en-US"/>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51138504-B1C7-4D0C-A730-D936D00036B3}" type="slidenum">
              <a:rPr lang="en-US"/>
              <a:pPr>
                <a:defRPr/>
              </a:pPr>
              <a:t>‹#›</a:t>
            </a:fld>
            <a:endParaRPr lang="en-US"/>
          </a:p>
        </p:txBody>
      </p:sp>
      <p:sp>
        <p:nvSpPr>
          <p:cNvPr id="9" name="Footer Placeholder 13"/>
          <p:cNvSpPr>
            <a:spLocks noGrp="1"/>
          </p:cNvSpPr>
          <p:nvPr>
            <p:ph type="ftr" sz="quarter" idx="12"/>
          </p:nvPr>
        </p:nvSpPr>
        <p:spPr/>
        <p:txBody>
          <a:bodyPr/>
          <a:lstStyle>
            <a:lvl1pPr>
              <a:defRPr/>
            </a:lvl1pPr>
          </a:lstStyle>
          <a:p>
            <a:pPr>
              <a:defRPr/>
            </a:pPr>
            <a:r>
              <a:rPr lang="en-US" dirty="0" smtClean="0"/>
              <a:t>Saxena &amp; Saxena Law Chambers</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fld id="{C67CBDEF-803D-4406-B359-E5319BE8E7C1}" type="datetime1">
              <a:rPr lang="en-US"/>
              <a:pPr>
                <a:defRPr/>
              </a:pPr>
              <a:t>5/18/2015</a:t>
            </a:fld>
            <a:endParaRPr lang="en-US"/>
          </a:p>
        </p:txBody>
      </p:sp>
      <p:sp>
        <p:nvSpPr>
          <p:cNvPr id="6" name="Slide Number Placeholder 9"/>
          <p:cNvSpPr>
            <a:spLocks noGrp="1"/>
          </p:cNvSpPr>
          <p:nvPr>
            <p:ph type="sldNum" sz="quarter" idx="11"/>
          </p:nvPr>
        </p:nvSpPr>
        <p:spPr/>
        <p:txBody>
          <a:bodyPr rtlCol="0"/>
          <a:lstStyle>
            <a:lvl1pPr>
              <a:defRPr/>
            </a:lvl1pPr>
          </a:lstStyle>
          <a:p>
            <a:pPr>
              <a:defRPr/>
            </a:pPr>
            <a:fld id="{62B31248-F7B4-49F3-A2C5-534236993555}" type="slidenum">
              <a:rPr lang="en-US"/>
              <a:pPr>
                <a:defRPr/>
              </a:pPr>
              <a:t>‹#›</a:t>
            </a:fld>
            <a:endParaRPr lang="en-US"/>
          </a:p>
        </p:txBody>
      </p:sp>
      <p:sp>
        <p:nvSpPr>
          <p:cNvPr id="7" name="Footer Placeholder 11"/>
          <p:cNvSpPr>
            <a:spLocks noGrp="1"/>
          </p:cNvSpPr>
          <p:nvPr>
            <p:ph type="ftr" sz="quarter" idx="12"/>
          </p:nvPr>
        </p:nvSpPr>
        <p:spPr/>
        <p:txBody>
          <a:bodyPr rtlCol="0"/>
          <a:lstStyle>
            <a:lvl1pPr>
              <a:defRPr/>
            </a:lvl1pPr>
          </a:lstStyle>
          <a:p>
            <a:pPr>
              <a:defRPr/>
            </a:pPr>
            <a:r>
              <a:rPr lang="en-US" dirty="0" smtClean="0"/>
              <a:t>Saxena &amp; Saxena Law Chambers</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23351402-E766-47A5-91EE-91ACE287D25C}" type="datetime1">
              <a:rPr lang="en-US"/>
              <a:pPr>
                <a:defRPr/>
              </a:pPr>
              <a:t>5/18/2015</a:t>
            </a:fld>
            <a:endParaRPr lang="en-US"/>
          </a:p>
        </p:txBody>
      </p:sp>
      <p:sp>
        <p:nvSpPr>
          <p:cNvPr id="8" name="Slide Number Placeholder 11"/>
          <p:cNvSpPr>
            <a:spLocks noGrp="1"/>
          </p:cNvSpPr>
          <p:nvPr>
            <p:ph type="sldNum" sz="quarter" idx="11"/>
          </p:nvPr>
        </p:nvSpPr>
        <p:spPr/>
        <p:txBody>
          <a:bodyPr rtlCol="0"/>
          <a:lstStyle>
            <a:lvl1pPr>
              <a:defRPr/>
            </a:lvl1pPr>
          </a:lstStyle>
          <a:p>
            <a:pPr>
              <a:defRPr/>
            </a:pPr>
            <a:fld id="{D3799E3B-BEB3-4E25-9324-F489F22F71F0}" type="slidenum">
              <a:rPr lang="en-US"/>
              <a:pPr>
                <a:defRPr/>
              </a:pPr>
              <a:t>‹#›</a:t>
            </a:fld>
            <a:endParaRPr lang="en-US"/>
          </a:p>
        </p:txBody>
      </p:sp>
      <p:sp>
        <p:nvSpPr>
          <p:cNvPr id="9" name="Footer Placeholder 13"/>
          <p:cNvSpPr>
            <a:spLocks noGrp="1"/>
          </p:cNvSpPr>
          <p:nvPr>
            <p:ph type="ftr" sz="quarter" idx="12"/>
          </p:nvPr>
        </p:nvSpPr>
        <p:spPr/>
        <p:txBody>
          <a:bodyPr rtlCol="0"/>
          <a:lstStyle>
            <a:lvl1pPr>
              <a:defRPr/>
            </a:lvl1pPr>
          </a:lstStyle>
          <a:p>
            <a:pPr>
              <a:defRPr/>
            </a:pPr>
            <a:r>
              <a:rPr lang="en-US" dirty="0" smtClean="0"/>
              <a:t>Saxena &amp; Saxena Law Chambers</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E32071BE-3CFC-4814-A43E-93B4C80948B3}" type="datetime1">
              <a:rPr lang="en-US"/>
              <a:pPr>
                <a:defRPr/>
              </a:pPr>
              <a:t>5/18/2015</a:t>
            </a:fld>
            <a:endParaRPr lang="en-US"/>
          </a:p>
        </p:txBody>
      </p:sp>
      <p:sp>
        <p:nvSpPr>
          <p:cNvPr id="4" name="Footer Placeholder 2"/>
          <p:cNvSpPr>
            <a:spLocks noGrp="1"/>
          </p:cNvSpPr>
          <p:nvPr>
            <p:ph type="ftr" sz="quarter" idx="11"/>
          </p:nvPr>
        </p:nvSpPr>
        <p:spPr/>
        <p:txBody>
          <a:bodyPr/>
          <a:lstStyle>
            <a:lvl1pPr>
              <a:defRPr/>
            </a:lvl1pPr>
          </a:lstStyle>
          <a:p>
            <a:pPr>
              <a:defRPr/>
            </a:pPr>
            <a:r>
              <a:rPr lang="en-US" dirty="0" smtClean="0"/>
              <a:t>Saxena &amp; Saxena Law Chambers</a:t>
            </a:r>
            <a:endParaRPr lang="en-US" dirty="0"/>
          </a:p>
        </p:txBody>
      </p:sp>
      <p:sp>
        <p:nvSpPr>
          <p:cNvPr id="5" name="Slide Number Placeholder 22"/>
          <p:cNvSpPr>
            <a:spLocks noGrp="1"/>
          </p:cNvSpPr>
          <p:nvPr>
            <p:ph type="sldNum" sz="quarter" idx="12"/>
          </p:nvPr>
        </p:nvSpPr>
        <p:spPr/>
        <p:txBody>
          <a:bodyPr/>
          <a:lstStyle>
            <a:lvl1pPr>
              <a:defRPr/>
            </a:lvl1pPr>
          </a:lstStyle>
          <a:p>
            <a:pPr>
              <a:defRPr/>
            </a:pPr>
            <a:fld id="{E4DEFCA9-468D-41A9-8B96-27DB2C7D437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1F2F2F5C-1F84-4CC4-BDB9-AA4F62867C66}" type="datetime1">
              <a:rPr lang="en-US"/>
              <a:pPr>
                <a:defRPr/>
              </a:pPr>
              <a:t>5/18/2015</a:t>
            </a:fld>
            <a:endParaRPr lang="en-US"/>
          </a:p>
        </p:txBody>
      </p:sp>
      <p:sp>
        <p:nvSpPr>
          <p:cNvPr id="3" name="Footer Placeholder 2"/>
          <p:cNvSpPr>
            <a:spLocks noGrp="1"/>
          </p:cNvSpPr>
          <p:nvPr>
            <p:ph type="ftr" sz="quarter" idx="11"/>
          </p:nvPr>
        </p:nvSpPr>
        <p:spPr/>
        <p:txBody>
          <a:bodyPr/>
          <a:lstStyle>
            <a:lvl1pPr>
              <a:defRPr/>
            </a:lvl1pPr>
          </a:lstStyle>
          <a:p>
            <a:pPr>
              <a:defRPr/>
            </a:pPr>
            <a:r>
              <a:rPr lang="en-US" dirty="0" smtClean="0"/>
              <a:t>Saxena &amp; Saxena Law Chambers</a:t>
            </a:r>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06683A0A-D0A5-4742-83C7-CAE603735F3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00A32A6E-1B21-4CB0-91ED-987B3E258AA9}" type="datetime1">
              <a:rPr lang="en-US"/>
              <a:pPr>
                <a:defRPr/>
              </a:pPr>
              <a:t>5/18/2015</a:t>
            </a:fld>
            <a:endParaRPr lang="en-US"/>
          </a:p>
        </p:txBody>
      </p:sp>
      <p:sp>
        <p:nvSpPr>
          <p:cNvPr id="6" name="Footer Placeholder 2"/>
          <p:cNvSpPr>
            <a:spLocks noGrp="1"/>
          </p:cNvSpPr>
          <p:nvPr>
            <p:ph type="ftr" sz="quarter" idx="11"/>
          </p:nvPr>
        </p:nvSpPr>
        <p:spPr/>
        <p:txBody>
          <a:bodyPr/>
          <a:lstStyle>
            <a:lvl1pPr>
              <a:defRPr/>
            </a:lvl1pPr>
          </a:lstStyle>
          <a:p>
            <a:pPr>
              <a:defRPr/>
            </a:pPr>
            <a:r>
              <a:rPr lang="en-US" dirty="0" smtClean="0"/>
              <a:t>Saxena &amp; Saxena Law Chambers</a:t>
            </a:r>
            <a:endParaRPr lang="en-US" dirty="0"/>
          </a:p>
        </p:txBody>
      </p:sp>
      <p:sp>
        <p:nvSpPr>
          <p:cNvPr id="7" name="Slide Number Placeholder 22"/>
          <p:cNvSpPr>
            <a:spLocks noGrp="1"/>
          </p:cNvSpPr>
          <p:nvPr>
            <p:ph type="sldNum" sz="quarter" idx="12"/>
          </p:nvPr>
        </p:nvSpPr>
        <p:spPr/>
        <p:txBody>
          <a:bodyPr/>
          <a:lstStyle>
            <a:lvl1pPr>
              <a:defRPr/>
            </a:lvl1pPr>
          </a:lstStyle>
          <a:p>
            <a:pPr>
              <a:defRPr/>
            </a:pPr>
            <a:fld id="{21B2DA61-7A28-4B6A-8844-2E83AAEE1ED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C28D1704-B68A-4D4D-B607-685D2764B0A7}" type="datetime1">
              <a:rPr lang="en-US"/>
              <a:pPr>
                <a:defRPr/>
              </a:pPr>
              <a:t>5/18/2015</a:t>
            </a:fld>
            <a:endParaRPr lang="en-US"/>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65392FA5-DFD0-4F7E-AD6E-4A6BADDDA87D}" type="slidenum">
              <a:rPr lang="en-US"/>
              <a:pPr>
                <a:defRPr/>
              </a:pPr>
              <a:t>‹#›</a:t>
            </a:fld>
            <a:endParaRPr lang="en-US"/>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r>
              <a:rPr lang="en-US" dirty="0" smtClean="0"/>
              <a:t>Saxena &amp; Saxena Law Chambers</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25B8DA6B-278A-4053-B9C3-9FDB42A73C64}" type="datetime1">
              <a:rPr lang="en-US"/>
              <a:pPr>
                <a:defRPr/>
              </a:pPr>
              <a:t>5/18/2015</a:t>
            </a:fld>
            <a:endParaRPr lang="en-US"/>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r>
              <a:rPr lang="en-US" dirty="0" smtClean="0"/>
              <a:t>Saxena &amp; Saxena Law Chambers</a:t>
            </a:r>
            <a:endParaRPr lang="en-US" dirty="0"/>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a:solidFill>
                  <a:srgbClr val="FFFFFF"/>
                </a:solidFill>
                <a:latin typeface="+mn-lt"/>
                <a:cs typeface="+mn-cs"/>
              </a:defRPr>
            </a:lvl1pPr>
          </a:lstStyle>
          <a:p>
            <a:pPr>
              <a:defRPr/>
            </a:pPr>
            <a:fld id="{9F8FCB24-EBD6-403B-A791-B40B91A1D9E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09" r:id="rId1"/>
    <p:sldLayoutId id="2147483805" r:id="rId2"/>
    <p:sldLayoutId id="2147483810" r:id="rId3"/>
    <p:sldLayoutId id="2147483811" r:id="rId4"/>
    <p:sldLayoutId id="2147483812" r:id="rId5"/>
    <p:sldLayoutId id="2147483806" r:id="rId6"/>
    <p:sldLayoutId id="2147483813" r:id="rId7"/>
    <p:sldLayoutId id="2147483807" r:id="rId8"/>
    <p:sldLayoutId id="2147483814" r:id="rId9"/>
    <p:sldLayoutId id="2147483808" r:id="rId10"/>
    <p:sldLayoutId id="2147483815" r:id="rId11"/>
  </p:sldLayoutIdLst>
  <p:hf hdr="0" dt="0"/>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9BBB59"/>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8064A2"/>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8600"/>
            <a:ext cx="8229600" cy="3276600"/>
          </a:xfrm>
        </p:spPr>
        <p:txBody>
          <a:bodyPr>
            <a:normAutofit fontScale="90000"/>
          </a:bodyPr>
          <a:lstStyle/>
          <a:p>
            <a:pPr algn="ctr" eaLnBrk="1" hangingPunct="1"/>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sz="4000" b="1" cap="none" dirty="0" smtClean="0">
                <a:solidFill>
                  <a:schemeClr val="bg1"/>
                </a:solidFill>
                <a:latin typeface="Arial Unicode MS" pitchFamily="34" charset="-128"/>
                <a:ea typeface="Arial Unicode MS" pitchFamily="34" charset="-128"/>
                <a:cs typeface="Arial Unicode MS" pitchFamily="34" charset="-128"/>
              </a:rPr>
              <a:t/>
            </a:r>
            <a:br>
              <a:rPr lang="en-US" sz="4000" b="1" cap="none" dirty="0" smtClean="0">
                <a:solidFill>
                  <a:schemeClr val="bg1"/>
                </a:solidFill>
                <a:latin typeface="Arial Unicode MS" pitchFamily="34" charset="-128"/>
                <a:ea typeface="Arial Unicode MS" pitchFamily="34" charset="-128"/>
                <a:cs typeface="Arial Unicode MS" pitchFamily="34" charset="-128"/>
              </a:rPr>
            </a:br>
            <a:r>
              <a:rPr lang="en-US" b="1" cap="none" dirty="0" smtClean="0">
                <a:solidFill>
                  <a:schemeClr val="bg1"/>
                </a:solidFill>
                <a:latin typeface="Arial Unicode MS" pitchFamily="34" charset="-128"/>
                <a:ea typeface="Arial Unicode MS" pitchFamily="34" charset="-128"/>
                <a:cs typeface="Arial Unicode MS" pitchFamily="34" charset="-128"/>
              </a:rPr>
              <a:t>COMPANIES ACT,2013</a:t>
            </a:r>
            <a:br>
              <a:rPr lang="en-US" b="1" cap="none" dirty="0" smtClean="0">
                <a:solidFill>
                  <a:schemeClr val="bg1"/>
                </a:solidFill>
                <a:latin typeface="Arial Unicode MS" pitchFamily="34" charset="-128"/>
                <a:ea typeface="Arial Unicode MS" pitchFamily="34" charset="-128"/>
                <a:cs typeface="Arial Unicode MS" pitchFamily="34" charset="-128"/>
              </a:rPr>
            </a:br>
            <a:r>
              <a:rPr lang="en-US" b="1" cap="none" dirty="0" smtClean="0">
                <a:solidFill>
                  <a:schemeClr val="bg1"/>
                </a:solidFill>
                <a:latin typeface="Arial Unicode MS" pitchFamily="34" charset="-128"/>
                <a:ea typeface="Arial Unicode MS" pitchFamily="34" charset="-128"/>
                <a:cs typeface="Arial Unicode MS" pitchFamily="34" charset="-128"/>
              </a:rPr>
              <a:t/>
            </a:r>
            <a:br>
              <a:rPr lang="en-US" b="1" cap="none" dirty="0" smtClean="0">
                <a:solidFill>
                  <a:schemeClr val="bg1"/>
                </a:solidFill>
                <a:latin typeface="Arial Unicode MS" pitchFamily="34" charset="-128"/>
                <a:ea typeface="Arial Unicode MS" pitchFamily="34" charset="-128"/>
                <a:cs typeface="Arial Unicode MS" pitchFamily="34" charset="-128"/>
              </a:rPr>
            </a:br>
            <a:r>
              <a:rPr lang="en-US" b="1" cap="none" dirty="0" smtClean="0">
                <a:solidFill>
                  <a:schemeClr val="bg1"/>
                </a:solidFill>
                <a:latin typeface="Arial Unicode MS" pitchFamily="34" charset="-128"/>
                <a:ea typeface="Arial Unicode MS" pitchFamily="34" charset="-128"/>
                <a:cs typeface="Arial Unicode MS" pitchFamily="34" charset="-128"/>
              </a:rPr>
              <a:t>CARO 2015</a:t>
            </a:r>
            <a:br>
              <a:rPr lang="en-US" b="1" cap="none" dirty="0" smtClean="0">
                <a:solidFill>
                  <a:schemeClr val="bg1"/>
                </a:solidFill>
                <a:latin typeface="Arial Unicode MS" pitchFamily="34" charset="-128"/>
                <a:ea typeface="Arial Unicode MS" pitchFamily="34" charset="-128"/>
                <a:cs typeface="Arial Unicode MS" pitchFamily="34" charset="-128"/>
              </a:rPr>
            </a:br>
            <a:endParaRPr lang="en-US" sz="3600" u="sng" cap="none" dirty="0" smtClean="0">
              <a:solidFill>
                <a:srgbClr val="17375E"/>
              </a:solidFill>
              <a:latin typeface="Arial Unicode MS" pitchFamily="34" charset="-128"/>
              <a:ea typeface="Arial Unicode MS" pitchFamily="34" charset="-128"/>
              <a:cs typeface="Arial Unicode MS" pitchFamily="34" charset="-128"/>
            </a:endParaRPr>
          </a:p>
        </p:txBody>
      </p:sp>
      <p:sp>
        <p:nvSpPr>
          <p:cNvPr id="3" name="Subtitle 2"/>
          <p:cNvSpPr>
            <a:spLocks noGrp="1"/>
          </p:cNvSpPr>
          <p:nvPr>
            <p:ph type="subTitle" idx="1"/>
          </p:nvPr>
        </p:nvSpPr>
        <p:spPr>
          <a:xfrm>
            <a:off x="1371600" y="3733800"/>
            <a:ext cx="7772400" cy="3124200"/>
          </a:xfrm>
        </p:spPr>
        <p:txBody>
          <a:bodyPr>
            <a:noAutofit/>
          </a:bodyPr>
          <a:lstStyle/>
          <a:p>
            <a:pPr marL="3657600" defTabSz="1146175" eaLnBrk="1" fontAlgn="auto" hangingPunct="1">
              <a:spcAft>
                <a:spcPts val="0"/>
              </a:spcAft>
              <a:defRPr/>
            </a:pPr>
            <a:r>
              <a:rPr lang="en-US" sz="1800" b="1" dirty="0" smtClean="0">
                <a:solidFill>
                  <a:schemeClr val="bg1"/>
                </a:solidFill>
                <a:latin typeface="Arial Unicode MS" pitchFamily="34" charset="-128"/>
                <a:ea typeface="Arial Unicode MS" pitchFamily="34" charset="-128"/>
                <a:cs typeface="Arial Unicode MS" pitchFamily="34" charset="-128"/>
              </a:rPr>
              <a:t>Advocate Arun Saxena</a:t>
            </a:r>
          </a:p>
          <a:p>
            <a:pPr marL="3657600" defTabSz="1146175" eaLnBrk="1" fontAlgn="auto" hangingPunct="1">
              <a:spcAft>
                <a:spcPts val="0"/>
              </a:spcAft>
              <a:defRPr/>
            </a:pPr>
            <a:r>
              <a:rPr lang="en-US" sz="1800" b="1" dirty="0" smtClean="0">
                <a:solidFill>
                  <a:schemeClr val="bg1"/>
                </a:solidFill>
                <a:latin typeface="Arial Unicode MS" pitchFamily="34" charset="-128"/>
                <a:ea typeface="Arial Unicode MS" pitchFamily="34" charset="-128"/>
                <a:cs typeface="Arial Unicode MS" pitchFamily="34" charset="-128"/>
              </a:rPr>
              <a:t>Saxena &amp; Saxena Law Chambers </a:t>
            </a:r>
          </a:p>
          <a:p>
            <a:pPr marL="3657600" defTabSz="1146175" eaLnBrk="1" fontAlgn="auto" hangingPunct="1">
              <a:spcAft>
                <a:spcPts val="0"/>
              </a:spcAft>
              <a:defRPr/>
            </a:pPr>
            <a:r>
              <a:rPr lang="en-US" sz="1800" b="1" dirty="0" smtClean="0">
                <a:solidFill>
                  <a:schemeClr val="bg1"/>
                </a:solidFill>
                <a:latin typeface="Arial Unicode MS" pitchFamily="34" charset="-128"/>
                <a:ea typeface="Arial Unicode MS" pitchFamily="34" charset="-128"/>
                <a:cs typeface="Arial Unicode MS" pitchFamily="34" charset="-128"/>
              </a:rPr>
              <a:t>Advocates &amp; Attorneys</a:t>
            </a:r>
          </a:p>
          <a:p>
            <a:pPr marL="3657600" defTabSz="1146175" eaLnBrk="1" fontAlgn="auto" hangingPunct="1">
              <a:spcAft>
                <a:spcPts val="0"/>
              </a:spcAft>
              <a:defRPr/>
            </a:pPr>
            <a:r>
              <a:rPr lang="en-US" sz="1800" b="1" dirty="0" smtClean="0">
                <a:solidFill>
                  <a:schemeClr val="bg1"/>
                </a:solidFill>
                <a:latin typeface="Arial Unicode MS" pitchFamily="34" charset="-128"/>
                <a:ea typeface="Arial Unicode MS" pitchFamily="34" charset="-128"/>
                <a:cs typeface="Arial Unicode MS" pitchFamily="34" charset="-128"/>
              </a:rPr>
              <a:t>603-604, New Delhi House,</a:t>
            </a:r>
          </a:p>
          <a:p>
            <a:pPr marL="3657600" defTabSz="1146175" eaLnBrk="1" fontAlgn="auto" hangingPunct="1">
              <a:spcAft>
                <a:spcPts val="0"/>
              </a:spcAft>
              <a:defRPr/>
            </a:pPr>
            <a:r>
              <a:rPr lang="en-US" sz="1800" b="1" dirty="0" smtClean="0">
                <a:solidFill>
                  <a:schemeClr val="bg1"/>
                </a:solidFill>
                <a:latin typeface="Arial Unicode MS" pitchFamily="34" charset="-128"/>
                <a:ea typeface="Arial Unicode MS" pitchFamily="34" charset="-128"/>
                <a:cs typeface="Arial Unicode MS" pitchFamily="34" charset="-128"/>
              </a:rPr>
              <a:t>27, </a:t>
            </a:r>
            <a:r>
              <a:rPr lang="en-US" sz="1800" b="1" dirty="0" err="1" smtClean="0">
                <a:solidFill>
                  <a:schemeClr val="bg1"/>
                </a:solidFill>
                <a:latin typeface="Arial Unicode MS" pitchFamily="34" charset="-128"/>
                <a:ea typeface="Arial Unicode MS" pitchFamily="34" charset="-128"/>
                <a:cs typeface="Arial Unicode MS" pitchFamily="34" charset="-128"/>
              </a:rPr>
              <a:t>Barakhamba</a:t>
            </a:r>
            <a:r>
              <a:rPr lang="en-US" sz="1800" b="1" dirty="0" smtClean="0">
                <a:solidFill>
                  <a:schemeClr val="bg1"/>
                </a:solidFill>
                <a:latin typeface="Arial Unicode MS" pitchFamily="34" charset="-128"/>
                <a:ea typeface="Arial Unicode MS" pitchFamily="34" charset="-128"/>
                <a:cs typeface="Arial Unicode MS" pitchFamily="34" charset="-128"/>
              </a:rPr>
              <a:t> Road,</a:t>
            </a:r>
          </a:p>
          <a:p>
            <a:pPr marL="3657600" defTabSz="1146175" eaLnBrk="1" fontAlgn="auto" hangingPunct="1">
              <a:spcAft>
                <a:spcPts val="0"/>
              </a:spcAft>
              <a:defRPr/>
            </a:pPr>
            <a:r>
              <a:rPr lang="en-US" sz="1800" b="1" dirty="0" smtClean="0">
                <a:solidFill>
                  <a:schemeClr val="bg1"/>
                </a:solidFill>
                <a:latin typeface="Arial Unicode MS" pitchFamily="34" charset="-128"/>
                <a:ea typeface="Arial Unicode MS" pitchFamily="34" charset="-128"/>
                <a:cs typeface="Arial Unicode MS" pitchFamily="34" charset="-128"/>
              </a:rPr>
              <a:t>New Delhi – 110 001.</a:t>
            </a:r>
          </a:p>
          <a:p>
            <a:pPr marL="3657600" defTabSz="1146175" eaLnBrk="1" fontAlgn="auto" hangingPunct="1">
              <a:spcAft>
                <a:spcPts val="0"/>
              </a:spcAft>
              <a:defRPr/>
            </a:pPr>
            <a:r>
              <a:rPr lang="en-US" sz="1800" b="1" dirty="0" smtClean="0">
                <a:solidFill>
                  <a:schemeClr val="bg1"/>
                </a:solidFill>
                <a:latin typeface="Arial Unicode MS" pitchFamily="34" charset="-128"/>
                <a:ea typeface="Arial Unicode MS" pitchFamily="34" charset="-128"/>
                <a:cs typeface="Arial Unicode MS" pitchFamily="34" charset="-128"/>
              </a:rPr>
              <a:t>Ph: 43044999, Mob.: 9810037364</a:t>
            </a:r>
          </a:p>
          <a:p>
            <a:pPr marL="3657600" defTabSz="1146175" eaLnBrk="1" fontAlgn="auto" hangingPunct="1">
              <a:spcAft>
                <a:spcPts val="0"/>
              </a:spcAft>
              <a:defRPr/>
            </a:pPr>
            <a:r>
              <a:rPr lang="en-US" sz="1800" b="1" dirty="0" smtClean="0">
                <a:solidFill>
                  <a:schemeClr val="bg1"/>
                </a:solidFill>
                <a:latin typeface="Arial Unicode MS" pitchFamily="34" charset="-128"/>
                <a:ea typeface="Arial Unicode MS" pitchFamily="34" charset="-128"/>
                <a:cs typeface="Arial Unicode MS" pitchFamily="34" charset="-128"/>
              </a:rPr>
              <a:t>E-mail : advisor@sslclegal.in</a:t>
            </a:r>
            <a:endParaRPr lang="en-US" sz="1800" dirty="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Matters to be included in Auditors Report </a:t>
            </a:r>
            <a:endParaRPr lang="en-US" sz="36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524000"/>
            <a:ext cx="8001000" cy="4495800"/>
          </a:xfrm>
        </p:spPr>
        <p:txBody>
          <a:bodyPr>
            <a:noAutofit/>
          </a:bodyPr>
          <a:lstStyle/>
          <a:p>
            <a:pPr marL="0" indent="0" algn="just" eaLnBrk="1" fontAlgn="auto" hangingPunct="1">
              <a:spcAft>
                <a:spcPts val="0"/>
              </a:spcAft>
              <a:buNone/>
              <a:defRPr/>
            </a:pPr>
            <a:endParaRPr lang="en-US" sz="28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smtClean="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10</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graphicFrame>
        <p:nvGraphicFramePr>
          <p:cNvPr id="6" name="Table 5"/>
          <p:cNvGraphicFramePr>
            <a:graphicFrameLocks noGrp="1"/>
          </p:cNvGraphicFramePr>
          <p:nvPr/>
        </p:nvGraphicFramePr>
        <p:xfrm>
          <a:off x="533400" y="1524000"/>
          <a:ext cx="8458199" cy="4297680"/>
        </p:xfrm>
        <a:graphic>
          <a:graphicData uri="http://schemas.openxmlformats.org/drawingml/2006/table">
            <a:tbl>
              <a:tblPr firstRow="1" bandRow="1">
                <a:tableStyleId>{2D5ABB26-0587-4C30-8999-92F81FD0307C}</a:tableStyleId>
              </a:tblPr>
              <a:tblGrid>
                <a:gridCol w="838200"/>
                <a:gridCol w="4114800"/>
                <a:gridCol w="3505199"/>
              </a:tblGrid>
              <a:tr h="0">
                <a:tc>
                  <a:txBody>
                    <a:bodyPr/>
                    <a:lstStyle/>
                    <a:p>
                      <a:endParaRPr lang="en-US" sz="2200" b="1" dirty="0">
                        <a:latin typeface="Arial Unicode MS" pitchFamily="34" charset="-128"/>
                        <a:ea typeface="Arial Unicode MS" pitchFamily="34" charset="-128"/>
                        <a:cs typeface="Arial Unicode MS" pitchFamily="34" charset="-128"/>
                      </a:endParaRPr>
                    </a:p>
                  </a:txBody>
                  <a:tcPr/>
                </a:tc>
                <a:tc>
                  <a:txBody>
                    <a:bodyPr/>
                    <a:lstStyle/>
                    <a:p>
                      <a:r>
                        <a:rPr lang="en-US" sz="2200" b="1" u="sng" dirty="0" smtClean="0">
                          <a:latin typeface="Arial Unicode MS" pitchFamily="34" charset="-128"/>
                          <a:ea typeface="Arial Unicode MS" pitchFamily="34" charset="-128"/>
                          <a:cs typeface="Arial Unicode MS" pitchFamily="34" charset="-128"/>
                        </a:rPr>
                        <a:t>Matters</a:t>
                      </a:r>
                      <a:endParaRPr lang="en-US" sz="2200" b="1" u="sng" dirty="0">
                        <a:latin typeface="Arial Unicode MS" pitchFamily="34" charset="-128"/>
                        <a:ea typeface="Arial Unicode MS" pitchFamily="34" charset="-128"/>
                        <a:cs typeface="Arial Unicode MS" pitchFamily="34" charset="-128"/>
                      </a:endParaRPr>
                    </a:p>
                  </a:txBody>
                  <a:tcPr/>
                </a:tc>
                <a:tc>
                  <a:txBody>
                    <a:bodyPr/>
                    <a:lstStyle/>
                    <a:p>
                      <a:r>
                        <a:rPr lang="en-US" sz="2200" b="1" u="sng" dirty="0" smtClean="0">
                          <a:latin typeface="Arial Unicode MS" pitchFamily="34" charset="-128"/>
                          <a:ea typeface="Arial Unicode MS" pitchFamily="34" charset="-128"/>
                          <a:cs typeface="Arial Unicode MS" pitchFamily="34" charset="-128"/>
                        </a:rPr>
                        <a:t>Changes</a:t>
                      </a:r>
                      <a:r>
                        <a:rPr lang="en-US" sz="2200" b="1" u="sng" baseline="0" dirty="0" smtClean="0">
                          <a:latin typeface="Arial Unicode MS" pitchFamily="34" charset="-128"/>
                          <a:ea typeface="Arial Unicode MS" pitchFamily="34" charset="-128"/>
                          <a:cs typeface="Arial Unicode MS" pitchFamily="34" charset="-128"/>
                        </a:rPr>
                        <a:t> in new CARO</a:t>
                      </a:r>
                      <a:endParaRPr lang="en-US" sz="2200" b="1" u="sng" dirty="0">
                        <a:latin typeface="Arial Unicode MS" pitchFamily="34" charset="-128"/>
                        <a:ea typeface="Arial Unicode MS" pitchFamily="34" charset="-128"/>
                        <a:cs typeface="Arial Unicode MS" pitchFamily="34" charset="-128"/>
                      </a:endParaRPr>
                    </a:p>
                  </a:txBody>
                  <a:tcPr/>
                </a:tc>
              </a:tr>
              <a:tr h="370840">
                <a:tc>
                  <a:txBody>
                    <a:bodyPr/>
                    <a:lstStyle/>
                    <a:p>
                      <a:r>
                        <a:rPr lang="en-US" sz="2200" dirty="0" smtClean="0">
                          <a:latin typeface="Arial Unicode MS" pitchFamily="34" charset="-128"/>
                          <a:ea typeface="Arial Unicode MS" pitchFamily="34" charset="-128"/>
                          <a:cs typeface="Arial Unicode MS" pitchFamily="34" charset="-128"/>
                        </a:rPr>
                        <a:t>(viii)</a:t>
                      </a:r>
                      <a:endParaRPr lang="en-US" sz="2200" dirty="0">
                        <a:latin typeface="Arial Unicode MS" pitchFamily="34" charset="-128"/>
                        <a:ea typeface="Arial Unicode MS" pitchFamily="34" charset="-128"/>
                        <a:cs typeface="Arial Unicode MS" pitchFamily="34" charset="-128"/>
                      </a:endParaRPr>
                    </a:p>
                  </a:txBody>
                  <a:tcPr/>
                </a:tc>
                <a:tc>
                  <a:txBody>
                    <a:bodyPr/>
                    <a:lstStyle/>
                    <a:p>
                      <a:r>
                        <a:rPr lang="en-US" sz="2200" dirty="0" smtClean="0">
                          <a:latin typeface="Arial Unicode MS" pitchFamily="34" charset="-128"/>
                          <a:ea typeface="Arial Unicode MS" pitchFamily="34" charset="-128"/>
                          <a:cs typeface="Arial Unicode MS" pitchFamily="34" charset="-128"/>
                        </a:rPr>
                        <a:t>Accumulated </a:t>
                      </a:r>
                      <a:r>
                        <a:rPr lang="en-US" sz="2200" dirty="0" smtClean="0">
                          <a:latin typeface="Arial Unicode MS" pitchFamily="34" charset="-128"/>
                          <a:ea typeface="Arial Unicode MS" pitchFamily="34" charset="-128"/>
                          <a:cs typeface="Arial Unicode MS" pitchFamily="34" charset="-128"/>
                        </a:rPr>
                        <a:t>losses:</a:t>
                      </a:r>
                    </a:p>
                    <a:p>
                      <a:pPr marL="115888" indent="-115888">
                        <a:buFont typeface="Arial" pitchFamily="34" charset="0"/>
                        <a:buChar char="•"/>
                      </a:pPr>
                      <a:r>
                        <a:rPr lang="en-US" sz="2200" dirty="0" smtClean="0">
                          <a:latin typeface="Arial Unicode MS" pitchFamily="34" charset="-128"/>
                          <a:ea typeface="Arial Unicode MS" pitchFamily="34" charset="-128"/>
                          <a:cs typeface="Arial Unicode MS" pitchFamily="34" charset="-128"/>
                        </a:rPr>
                        <a:t>Not less than 50% of </a:t>
                      </a:r>
                      <a:r>
                        <a:rPr lang="en-US" sz="2200" dirty="0" err="1" smtClean="0">
                          <a:latin typeface="Arial Unicode MS" pitchFamily="34" charset="-128"/>
                          <a:ea typeface="Arial Unicode MS" pitchFamily="34" charset="-128"/>
                          <a:cs typeface="Arial Unicode MS" pitchFamily="34" charset="-128"/>
                        </a:rPr>
                        <a:t>networth</a:t>
                      </a:r>
                      <a:r>
                        <a:rPr lang="en-US" sz="2200" dirty="0" smtClean="0">
                          <a:latin typeface="Arial Unicode MS" pitchFamily="34" charset="-128"/>
                          <a:ea typeface="Arial Unicode MS" pitchFamily="34" charset="-128"/>
                          <a:cs typeface="Arial Unicode MS" pitchFamily="34" charset="-128"/>
                        </a:rPr>
                        <a:t> </a:t>
                      </a:r>
                    </a:p>
                    <a:p>
                      <a:pPr marL="115888" indent="-115888">
                        <a:buFont typeface="Arial" pitchFamily="34" charset="0"/>
                        <a:buChar char="•"/>
                      </a:pPr>
                      <a:r>
                        <a:rPr lang="en-US" sz="2200" dirty="0" smtClean="0">
                          <a:latin typeface="Arial Unicode MS" pitchFamily="34" charset="-128"/>
                          <a:ea typeface="Arial Unicode MS" pitchFamily="34" charset="-128"/>
                          <a:cs typeface="Arial Unicode MS" pitchFamily="34" charset="-128"/>
                        </a:rPr>
                        <a:t>Cash</a:t>
                      </a:r>
                      <a:r>
                        <a:rPr lang="en-US" sz="2200" baseline="0" dirty="0" smtClean="0">
                          <a:latin typeface="Arial Unicode MS" pitchFamily="34" charset="-128"/>
                          <a:ea typeface="Arial Unicode MS" pitchFamily="34" charset="-128"/>
                          <a:cs typeface="Arial Unicode MS" pitchFamily="34" charset="-128"/>
                        </a:rPr>
                        <a:t> losses in financial year or in preceding financial year </a:t>
                      </a:r>
                      <a:r>
                        <a:rPr lang="en-US" sz="2200" b="1" baseline="0" dirty="0" smtClean="0">
                          <a:latin typeface="Arial Unicode MS" pitchFamily="34" charset="-128"/>
                          <a:ea typeface="Arial Unicode MS" pitchFamily="34" charset="-128"/>
                          <a:cs typeface="Arial Unicode MS" pitchFamily="34" charset="-128"/>
                        </a:rPr>
                        <a:t>(for companies registered for not less than 5 years)</a:t>
                      </a:r>
                      <a:endParaRPr lang="en-US" sz="2200" b="1" dirty="0">
                        <a:latin typeface="Arial Unicode MS" pitchFamily="34" charset="-128"/>
                        <a:ea typeface="Arial Unicode MS" pitchFamily="34" charset="-128"/>
                        <a:cs typeface="Arial Unicode MS" pitchFamily="34" charset="-128"/>
                      </a:endParaRPr>
                    </a:p>
                  </a:txBody>
                  <a:tcPr/>
                </a:tc>
                <a:tc>
                  <a:txBody>
                    <a:bodyPr/>
                    <a:lstStyle/>
                    <a:p>
                      <a:r>
                        <a:rPr lang="en-US" sz="2200" dirty="0" smtClean="0">
                          <a:latin typeface="Arial Unicode MS" pitchFamily="34" charset="-128"/>
                          <a:ea typeface="Arial Unicode MS" pitchFamily="34" charset="-128"/>
                          <a:cs typeface="Arial Unicode MS" pitchFamily="34" charset="-128"/>
                        </a:rPr>
                        <a:t>Same provision</a:t>
                      </a:r>
                      <a:r>
                        <a:rPr lang="en-US" sz="2200" baseline="0" dirty="0" smtClean="0">
                          <a:latin typeface="Arial Unicode MS" pitchFamily="34" charset="-128"/>
                          <a:ea typeface="Arial Unicode MS" pitchFamily="34" charset="-128"/>
                          <a:cs typeface="Arial Unicode MS" pitchFamily="34" charset="-128"/>
                        </a:rPr>
                        <a:t> </a:t>
                      </a:r>
                    </a:p>
                    <a:p>
                      <a:endParaRPr lang="en-US" sz="2200" dirty="0">
                        <a:latin typeface="Arial Unicode MS" pitchFamily="34" charset="-128"/>
                        <a:ea typeface="Arial Unicode MS" pitchFamily="34" charset="-128"/>
                        <a:cs typeface="Arial Unicode MS" pitchFamily="34" charset="-128"/>
                      </a:endParaRPr>
                    </a:p>
                  </a:txBody>
                  <a:tcPr/>
                </a:tc>
              </a:tr>
              <a:tr h="370840">
                <a:tc>
                  <a:txBody>
                    <a:bodyPr/>
                    <a:lstStyle/>
                    <a:p>
                      <a:r>
                        <a:rPr lang="en-US" sz="2200" dirty="0" smtClean="0">
                          <a:latin typeface="Arial Unicode MS" pitchFamily="34" charset="-128"/>
                          <a:ea typeface="Arial Unicode MS" pitchFamily="34" charset="-128"/>
                          <a:cs typeface="Arial Unicode MS" pitchFamily="34" charset="-128"/>
                        </a:rPr>
                        <a:t>(ix)</a:t>
                      </a:r>
                      <a:endParaRPr lang="en-US" sz="2200" dirty="0">
                        <a:latin typeface="Arial Unicode MS" pitchFamily="34" charset="-128"/>
                        <a:ea typeface="Arial Unicode MS" pitchFamily="34" charset="-128"/>
                        <a:cs typeface="Arial Unicode MS" pitchFamily="34" charset="-128"/>
                      </a:endParaRPr>
                    </a:p>
                  </a:txBody>
                  <a:tcPr/>
                </a:tc>
                <a:tc>
                  <a:txBody>
                    <a:bodyPr/>
                    <a:lstStyle/>
                    <a:p>
                      <a:r>
                        <a:rPr lang="en-US" sz="2200" dirty="0" smtClean="0">
                          <a:latin typeface="Arial Unicode MS" pitchFamily="34" charset="-128"/>
                          <a:ea typeface="Arial Unicode MS" pitchFamily="34" charset="-128"/>
                          <a:cs typeface="Arial Unicode MS" pitchFamily="34" charset="-128"/>
                        </a:rPr>
                        <a:t>Dues of financial</a:t>
                      </a:r>
                      <a:r>
                        <a:rPr lang="en-US" sz="2200" baseline="0" dirty="0" smtClean="0">
                          <a:latin typeface="Arial Unicode MS" pitchFamily="34" charset="-128"/>
                          <a:ea typeface="Arial Unicode MS" pitchFamily="34" charset="-128"/>
                          <a:cs typeface="Arial Unicode MS" pitchFamily="34" charset="-128"/>
                        </a:rPr>
                        <a:t> institutions, banks/ debenture holder:-</a:t>
                      </a:r>
                    </a:p>
                    <a:p>
                      <a:pPr marL="174625" indent="-174625">
                        <a:buFont typeface="Arial" pitchFamily="34" charset="0"/>
                        <a:buChar char="•"/>
                      </a:pPr>
                      <a:r>
                        <a:rPr lang="en-US" sz="2200" baseline="0" dirty="0" smtClean="0">
                          <a:latin typeface="Arial Unicode MS" pitchFamily="34" charset="-128"/>
                          <a:ea typeface="Arial Unicode MS" pitchFamily="34" charset="-128"/>
                          <a:cs typeface="Arial Unicode MS" pitchFamily="34" charset="-128"/>
                        </a:rPr>
                        <a:t>Default in repayment of dues</a:t>
                      </a:r>
                    </a:p>
                    <a:p>
                      <a:pPr marL="174625" indent="-174625">
                        <a:buFont typeface="Arial" pitchFamily="34" charset="0"/>
                        <a:buChar char="•"/>
                      </a:pPr>
                      <a:r>
                        <a:rPr lang="en-US" sz="2200" baseline="0" dirty="0" smtClean="0">
                          <a:latin typeface="Arial Unicode MS" pitchFamily="34" charset="-128"/>
                          <a:ea typeface="Arial Unicode MS" pitchFamily="34" charset="-128"/>
                          <a:cs typeface="Arial Unicode MS" pitchFamily="34" charset="-128"/>
                        </a:rPr>
                        <a:t>Means of default be mentioned</a:t>
                      </a:r>
                    </a:p>
                  </a:txBody>
                  <a:tcPr/>
                </a:tc>
                <a:tc>
                  <a:txBody>
                    <a:bodyPr/>
                    <a:lstStyle/>
                    <a:p>
                      <a:r>
                        <a:rPr lang="en-US" sz="2200" dirty="0" smtClean="0">
                          <a:latin typeface="Arial Unicode MS" pitchFamily="34" charset="-128"/>
                          <a:ea typeface="Arial Unicode MS" pitchFamily="34" charset="-128"/>
                          <a:cs typeface="Arial Unicode MS" pitchFamily="34" charset="-128"/>
                        </a:rPr>
                        <a:t>Same provision </a:t>
                      </a:r>
                      <a:endParaRPr lang="en-US" sz="2200" dirty="0">
                        <a:latin typeface="Arial Unicode MS" pitchFamily="34" charset="-128"/>
                        <a:ea typeface="Arial Unicode MS" pitchFamily="34" charset="-128"/>
                        <a:cs typeface="Arial Unicode MS" pitchFamily="34" charset="-128"/>
                      </a:endParaRPr>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Matters to be included in Auditors Report </a:t>
            </a:r>
            <a:endParaRPr lang="en-US" sz="36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524000"/>
            <a:ext cx="8001000" cy="4495800"/>
          </a:xfrm>
        </p:spPr>
        <p:txBody>
          <a:bodyPr>
            <a:noAutofit/>
          </a:bodyPr>
          <a:lstStyle/>
          <a:p>
            <a:pPr marL="0" indent="0" algn="just" eaLnBrk="1" fontAlgn="auto" hangingPunct="1">
              <a:spcAft>
                <a:spcPts val="0"/>
              </a:spcAft>
              <a:buNone/>
              <a:defRPr/>
            </a:pPr>
            <a:endParaRPr lang="en-US" sz="28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smtClean="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11</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graphicFrame>
        <p:nvGraphicFramePr>
          <p:cNvPr id="6" name="Table 5"/>
          <p:cNvGraphicFramePr>
            <a:graphicFrameLocks noGrp="1"/>
          </p:cNvGraphicFramePr>
          <p:nvPr/>
        </p:nvGraphicFramePr>
        <p:xfrm>
          <a:off x="533400" y="1524000"/>
          <a:ext cx="8458199" cy="4297680"/>
        </p:xfrm>
        <a:graphic>
          <a:graphicData uri="http://schemas.openxmlformats.org/drawingml/2006/table">
            <a:tbl>
              <a:tblPr firstRow="1" bandRow="1">
                <a:tableStyleId>{2D5ABB26-0587-4C30-8999-92F81FD0307C}</a:tableStyleId>
              </a:tblPr>
              <a:tblGrid>
                <a:gridCol w="838200"/>
                <a:gridCol w="4114800"/>
                <a:gridCol w="3505199"/>
              </a:tblGrid>
              <a:tr h="0">
                <a:tc>
                  <a:txBody>
                    <a:bodyPr/>
                    <a:lstStyle/>
                    <a:p>
                      <a:endParaRPr lang="en-US" sz="2200" b="1" dirty="0">
                        <a:latin typeface="Arial Unicode MS" pitchFamily="34" charset="-128"/>
                        <a:ea typeface="Arial Unicode MS" pitchFamily="34" charset="-128"/>
                        <a:cs typeface="Arial Unicode MS" pitchFamily="34" charset="-128"/>
                      </a:endParaRPr>
                    </a:p>
                  </a:txBody>
                  <a:tcPr/>
                </a:tc>
                <a:tc>
                  <a:txBody>
                    <a:bodyPr/>
                    <a:lstStyle/>
                    <a:p>
                      <a:r>
                        <a:rPr lang="en-US" sz="2200" b="1" u="sng" dirty="0" smtClean="0">
                          <a:latin typeface="Arial Unicode MS" pitchFamily="34" charset="-128"/>
                          <a:ea typeface="Arial Unicode MS" pitchFamily="34" charset="-128"/>
                          <a:cs typeface="Arial Unicode MS" pitchFamily="34" charset="-128"/>
                        </a:rPr>
                        <a:t>Matters</a:t>
                      </a:r>
                      <a:endParaRPr lang="en-US" sz="2200" b="1" u="sng" dirty="0">
                        <a:latin typeface="Arial Unicode MS" pitchFamily="34" charset="-128"/>
                        <a:ea typeface="Arial Unicode MS" pitchFamily="34" charset="-128"/>
                        <a:cs typeface="Arial Unicode MS" pitchFamily="34" charset="-128"/>
                      </a:endParaRPr>
                    </a:p>
                  </a:txBody>
                  <a:tcPr/>
                </a:tc>
                <a:tc>
                  <a:txBody>
                    <a:bodyPr/>
                    <a:lstStyle/>
                    <a:p>
                      <a:r>
                        <a:rPr lang="en-US" sz="2200" b="1" u="sng" dirty="0" smtClean="0">
                          <a:latin typeface="Arial Unicode MS" pitchFamily="34" charset="-128"/>
                          <a:ea typeface="Arial Unicode MS" pitchFamily="34" charset="-128"/>
                          <a:cs typeface="Arial Unicode MS" pitchFamily="34" charset="-128"/>
                        </a:rPr>
                        <a:t>Changes</a:t>
                      </a:r>
                      <a:r>
                        <a:rPr lang="en-US" sz="2200" b="1" u="sng" baseline="0" dirty="0" smtClean="0">
                          <a:latin typeface="Arial Unicode MS" pitchFamily="34" charset="-128"/>
                          <a:ea typeface="Arial Unicode MS" pitchFamily="34" charset="-128"/>
                          <a:cs typeface="Arial Unicode MS" pitchFamily="34" charset="-128"/>
                        </a:rPr>
                        <a:t> in new CARO</a:t>
                      </a:r>
                      <a:endParaRPr lang="en-US" sz="2200" b="1" u="sng" dirty="0">
                        <a:latin typeface="Arial Unicode MS" pitchFamily="34" charset="-128"/>
                        <a:ea typeface="Arial Unicode MS" pitchFamily="34" charset="-128"/>
                        <a:cs typeface="Arial Unicode MS" pitchFamily="34" charset="-128"/>
                      </a:endParaRPr>
                    </a:p>
                  </a:txBody>
                  <a:tcPr/>
                </a:tc>
              </a:tr>
              <a:tr h="370840">
                <a:tc>
                  <a:txBody>
                    <a:bodyPr/>
                    <a:lstStyle/>
                    <a:p>
                      <a:r>
                        <a:rPr lang="en-US" sz="2200" dirty="0" smtClean="0">
                          <a:latin typeface="Arial Unicode MS" pitchFamily="34" charset="-128"/>
                          <a:ea typeface="Arial Unicode MS" pitchFamily="34" charset="-128"/>
                          <a:cs typeface="Arial Unicode MS" pitchFamily="34" charset="-128"/>
                        </a:rPr>
                        <a:t>(x)</a:t>
                      </a:r>
                      <a:endParaRPr lang="en-US" sz="2200" dirty="0">
                        <a:latin typeface="Arial Unicode MS" pitchFamily="34" charset="-128"/>
                        <a:ea typeface="Arial Unicode MS" pitchFamily="34" charset="-128"/>
                        <a:cs typeface="Arial Unicode MS" pitchFamily="34" charset="-128"/>
                      </a:endParaRPr>
                    </a:p>
                  </a:txBody>
                  <a:tcPr/>
                </a:tc>
                <a:tc>
                  <a:txBody>
                    <a:bodyPr/>
                    <a:lstStyle/>
                    <a:p>
                      <a:r>
                        <a:rPr lang="en-US" sz="2200" dirty="0" smtClean="0">
                          <a:latin typeface="Arial Unicode MS" pitchFamily="34" charset="-128"/>
                          <a:ea typeface="Arial Unicode MS" pitchFamily="34" charset="-128"/>
                          <a:cs typeface="Arial Unicode MS" pitchFamily="34" charset="-128"/>
                        </a:rPr>
                        <a:t>Guarantee</a:t>
                      </a:r>
                      <a:r>
                        <a:rPr lang="en-US" sz="2200" baseline="0" dirty="0" smtClean="0">
                          <a:latin typeface="Arial Unicode MS" pitchFamily="34" charset="-128"/>
                          <a:ea typeface="Arial Unicode MS" pitchFamily="34" charset="-128"/>
                          <a:cs typeface="Arial Unicode MS" pitchFamily="34" charset="-128"/>
                        </a:rPr>
                        <a:t> given:</a:t>
                      </a:r>
                    </a:p>
                    <a:p>
                      <a:pPr marL="174625" indent="-174625">
                        <a:buFont typeface="Arial" pitchFamily="34" charset="0"/>
                        <a:buChar char="•"/>
                      </a:pPr>
                      <a:r>
                        <a:rPr lang="en-US" sz="2200" dirty="0" smtClean="0">
                          <a:latin typeface="Arial Unicode MS" pitchFamily="34" charset="-128"/>
                          <a:ea typeface="Arial Unicode MS" pitchFamily="34" charset="-128"/>
                          <a:cs typeface="Arial Unicode MS" pitchFamily="34" charset="-128"/>
                        </a:rPr>
                        <a:t>For guarantee given, for loan taken by others</a:t>
                      </a:r>
                      <a:r>
                        <a:rPr lang="en-US" sz="2200" baseline="0" dirty="0" smtClean="0">
                          <a:latin typeface="Arial Unicode MS" pitchFamily="34" charset="-128"/>
                          <a:ea typeface="Arial Unicode MS" pitchFamily="34" charset="-128"/>
                          <a:cs typeface="Arial Unicode MS" pitchFamily="34" charset="-128"/>
                        </a:rPr>
                        <a:t> from banks and financial institutions.</a:t>
                      </a:r>
                    </a:p>
                    <a:p>
                      <a:pPr marL="174625" indent="-174625">
                        <a:buFont typeface="Arial" pitchFamily="34" charset="0"/>
                        <a:buChar char="•"/>
                      </a:pPr>
                      <a:r>
                        <a:rPr lang="en-US" sz="2200" baseline="0" dirty="0" smtClean="0">
                          <a:latin typeface="Arial Unicode MS" pitchFamily="34" charset="-128"/>
                          <a:ea typeface="Arial Unicode MS" pitchFamily="34" charset="-128"/>
                          <a:cs typeface="Arial Unicode MS" pitchFamily="34" charset="-128"/>
                        </a:rPr>
                        <a:t>Whether terms and conditions are prejudicial in the interest of the company?</a:t>
                      </a:r>
                      <a:endParaRPr lang="en-US" sz="2200" dirty="0">
                        <a:latin typeface="Arial Unicode MS" pitchFamily="34" charset="-128"/>
                        <a:ea typeface="Arial Unicode MS" pitchFamily="34" charset="-128"/>
                        <a:cs typeface="Arial Unicode MS" pitchFamily="34" charset="-128"/>
                      </a:endParaRPr>
                    </a:p>
                  </a:txBody>
                  <a:tcPr/>
                </a:tc>
                <a:tc>
                  <a:txBody>
                    <a:bodyPr/>
                    <a:lstStyle/>
                    <a:p>
                      <a:r>
                        <a:rPr lang="en-US" sz="2200" dirty="0" smtClean="0">
                          <a:latin typeface="Arial Unicode MS" pitchFamily="34" charset="-128"/>
                          <a:ea typeface="Arial Unicode MS" pitchFamily="34" charset="-128"/>
                          <a:cs typeface="Arial Unicode MS" pitchFamily="34" charset="-128"/>
                        </a:rPr>
                        <a:t>Same provision</a:t>
                      </a:r>
                      <a:endParaRPr lang="en-US" sz="2200" dirty="0">
                        <a:latin typeface="Arial Unicode MS" pitchFamily="34" charset="-128"/>
                        <a:ea typeface="Arial Unicode MS" pitchFamily="34" charset="-128"/>
                        <a:cs typeface="Arial Unicode MS" pitchFamily="34" charset="-128"/>
                      </a:endParaRPr>
                    </a:p>
                  </a:txBody>
                  <a:tcPr/>
                </a:tc>
              </a:tr>
              <a:tr h="370840">
                <a:tc>
                  <a:txBody>
                    <a:bodyPr/>
                    <a:lstStyle/>
                    <a:p>
                      <a:r>
                        <a:rPr lang="en-US" sz="2200" dirty="0" smtClean="0">
                          <a:latin typeface="Arial Unicode MS" pitchFamily="34" charset="-128"/>
                          <a:ea typeface="Arial Unicode MS" pitchFamily="34" charset="-128"/>
                          <a:cs typeface="Arial Unicode MS" pitchFamily="34" charset="-128"/>
                        </a:rPr>
                        <a:t>(xi)</a:t>
                      </a:r>
                      <a:endParaRPr lang="en-US" sz="2200" dirty="0">
                        <a:latin typeface="Arial Unicode MS" pitchFamily="34" charset="-128"/>
                        <a:ea typeface="Arial Unicode MS" pitchFamily="34" charset="-128"/>
                        <a:cs typeface="Arial Unicode MS" pitchFamily="34" charset="-128"/>
                      </a:endParaRPr>
                    </a:p>
                  </a:txBody>
                  <a:tcPr/>
                </a:tc>
                <a:tc>
                  <a:txBody>
                    <a:bodyPr/>
                    <a:lstStyle/>
                    <a:p>
                      <a:r>
                        <a:rPr lang="en-US" sz="2200" baseline="0" dirty="0" smtClean="0">
                          <a:latin typeface="Arial Unicode MS" pitchFamily="34" charset="-128"/>
                          <a:ea typeface="Arial Unicode MS" pitchFamily="34" charset="-128"/>
                          <a:cs typeface="Arial Unicode MS" pitchFamily="34" charset="-128"/>
                        </a:rPr>
                        <a:t>Term loans:</a:t>
                      </a:r>
                    </a:p>
                    <a:p>
                      <a:pPr marL="174625" indent="-174625">
                        <a:buFont typeface="Arial" pitchFamily="34" charset="0"/>
                        <a:buChar char="•"/>
                      </a:pPr>
                      <a:r>
                        <a:rPr lang="en-US" sz="2200" baseline="0" dirty="0" smtClean="0">
                          <a:latin typeface="Arial Unicode MS" pitchFamily="34" charset="-128"/>
                          <a:ea typeface="Arial Unicode MS" pitchFamily="34" charset="-128"/>
                          <a:cs typeface="Arial Unicode MS" pitchFamily="34" charset="-128"/>
                        </a:rPr>
                        <a:t>Whether </a:t>
                      </a:r>
                      <a:r>
                        <a:rPr lang="en-US" sz="2200" baseline="0" dirty="0" err="1" smtClean="0">
                          <a:latin typeface="Arial Unicode MS" pitchFamily="34" charset="-128"/>
                          <a:ea typeface="Arial Unicode MS" pitchFamily="34" charset="-128"/>
                          <a:cs typeface="Arial Unicode MS" pitchFamily="34" charset="-128"/>
                        </a:rPr>
                        <a:t>utilised</a:t>
                      </a:r>
                      <a:r>
                        <a:rPr lang="en-US" sz="2200" baseline="0" dirty="0" smtClean="0">
                          <a:latin typeface="Arial Unicode MS" pitchFamily="34" charset="-128"/>
                          <a:ea typeface="Arial Unicode MS" pitchFamily="34" charset="-128"/>
                          <a:cs typeface="Arial Unicode MS" pitchFamily="34" charset="-128"/>
                        </a:rPr>
                        <a:t> for the purpose for which loans were obtained.</a:t>
                      </a:r>
                      <a:endParaRPr lang="en-US" sz="2200" dirty="0">
                        <a:latin typeface="Arial Unicode MS" pitchFamily="34" charset="-128"/>
                        <a:ea typeface="Arial Unicode MS" pitchFamily="34" charset="-128"/>
                        <a:cs typeface="Arial Unicode MS" pitchFamily="34" charset="-128"/>
                      </a:endParaRPr>
                    </a:p>
                  </a:txBody>
                  <a:tcPr/>
                </a:tc>
                <a:tc>
                  <a:txBody>
                    <a:bodyPr/>
                    <a:lstStyle/>
                    <a:p>
                      <a:r>
                        <a:rPr lang="en-US" sz="2200" dirty="0" smtClean="0">
                          <a:latin typeface="Arial Unicode MS" pitchFamily="34" charset="-128"/>
                          <a:ea typeface="Arial Unicode MS" pitchFamily="34" charset="-128"/>
                          <a:cs typeface="Arial Unicode MS" pitchFamily="34" charset="-128"/>
                        </a:rPr>
                        <a:t>Same provision</a:t>
                      </a:r>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Matters to be included in Auditors Report </a:t>
            </a:r>
            <a:endParaRPr lang="en-US" sz="36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524000"/>
            <a:ext cx="8001000" cy="4495800"/>
          </a:xfrm>
        </p:spPr>
        <p:txBody>
          <a:bodyPr>
            <a:noAutofit/>
          </a:bodyPr>
          <a:lstStyle/>
          <a:p>
            <a:pPr marL="0" indent="0" algn="just" eaLnBrk="1" fontAlgn="auto" hangingPunct="1">
              <a:spcAft>
                <a:spcPts val="0"/>
              </a:spcAft>
              <a:buNone/>
              <a:defRPr/>
            </a:pPr>
            <a:endParaRPr lang="en-US" sz="28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smtClean="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12</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graphicFrame>
        <p:nvGraphicFramePr>
          <p:cNvPr id="6" name="Table 5"/>
          <p:cNvGraphicFramePr>
            <a:graphicFrameLocks noGrp="1"/>
          </p:cNvGraphicFramePr>
          <p:nvPr/>
        </p:nvGraphicFramePr>
        <p:xfrm>
          <a:off x="304801" y="1524000"/>
          <a:ext cx="8305800" cy="4587240"/>
        </p:xfrm>
        <a:graphic>
          <a:graphicData uri="http://schemas.openxmlformats.org/drawingml/2006/table">
            <a:tbl>
              <a:tblPr firstRow="1" bandRow="1">
                <a:tableStyleId>{2D5ABB26-0587-4C30-8999-92F81FD0307C}</a:tableStyleId>
              </a:tblPr>
              <a:tblGrid>
                <a:gridCol w="638907"/>
                <a:gridCol w="5750170"/>
                <a:gridCol w="1916723"/>
              </a:tblGrid>
              <a:tr h="381000">
                <a:tc>
                  <a:txBody>
                    <a:bodyPr/>
                    <a:lstStyle/>
                    <a:p>
                      <a:endParaRPr lang="en-US" sz="2000" b="1" dirty="0">
                        <a:latin typeface="Arial Unicode MS" pitchFamily="34" charset="-128"/>
                        <a:ea typeface="Arial Unicode MS" pitchFamily="34" charset="-128"/>
                        <a:cs typeface="Arial Unicode MS" pitchFamily="34" charset="-128"/>
                      </a:endParaRPr>
                    </a:p>
                  </a:txBody>
                  <a:tcPr/>
                </a:tc>
                <a:tc>
                  <a:txBody>
                    <a:bodyPr/>
                    <a:lstStyle/>
                    <a:p>
                      <a:r>
                        <a:rPr lang="en-US" sz="2000" b="1" u="sng" dirty="0" smtClean="0">
                          <a:latin typeface="Arial Unicode MS" pitchFamily="34" charset="-128"/>
                          <a:ea typeface="Arial Unicode MS" pitchFamily="34" charset="-128"/>
                          <a:cs typeface="Arial Unicode MS" pitchFamily="34" charset="-128"/>
                        </a:rPr>
                        <a:t>Matters</a:t>
                      </a:r>
                      <a:endParaRPr lang="en-US" sz="2000" b="1" u="sng" dirty="0">
                        <a:latin typeface="Arial Unicode MS" pitchFamily="34" charset="-128"/>
                        <a:ea typeface="Arial Unicode MS" pitchFamily="34" charset="-128"/>
                        <a:cs typeface="Arial Unicode MS" pitchFamily="34" charset="-128"/>
                      </a:endParaRPr>
                    </a:p>
                  </a:txBody>
                  <a:tcPr/>
                </a:tc>
                <a:tc>
                  <a:txBody>
                    <a:bodyPr/>
                    <a:lstStyle/>
                    <a:p>
                      <a:r>
                        <a:rPr lang="en-US" sz="2000" b="1" u="sng" dirty="0" smtClean="0">
                          <a:latin typeface="Arial Unicode MS" pitchFamily="34" charset="-128"/>
                          <a:ea typeface="Arial Unicode MS" pitchFamily="34" charset="-128"/>
                          <a:cs typeface="Arial Unicode MS" pitchFamily="34" charset="-128"/>
                        </a:rPr>
                        <a:t>Changes</a:t>
                      </a:r>
                      <a:r>
                        <a:rPr lang="en-US" sz="2000" b="1" u="sng" baseline="0" dirty="0" smtClean="0">
                          <a:latin typeface="Arial Unicode MS" pitchFamily="34" charset="-128"/>
                          <a:ea typeface="Arial Unicode MS" pitchFamily="34" charset="-128"/>
                          <a:cs typeface="Arial Unicode MS" pitchFamily="34" charset="-128"/>
                        </a:rPr>
                        <a:t> </a:t>
                      </a:r>
                      <a:endParaRPr lang="en-US" sz="2000" b="0" u="sng" dirty="0">
                        <a:latin typeface="Arial Unicode MS" pitchFamily="34" charset="-128"/>
                        <a:ea typeface="Arial Unicode MS" pitchFamily="34" charset="-128"/>
                        <a:cs typeface="Arial Unicode MS" pitchFamily="34" charset="-128"/>
                      </a:endParaRPr>
                    </a:p>
                  </a:txBody>
                  <a:tcPr/>
                </a:tc>
              </a:tr>
              <a:tr h="3794760">
                <a:tc>
                  <a:txBody>
                    <a:bodyPr/>
                    <a:lstStyle/>
                    <a:p>
                      <a:r>
                        <a:rPr lang="en-US" sz="2000" dirty="0" smtClean="0">
                          <a:latin typeface="Arial Unicode MS" pitchFamily="34" charset="-128"/>
                          <a:ea typeface="Arial Unicode MS" pitchFamily="34" charset="-128"/>
                          <a:cs typeface="Arial Unicode MS" pitchFamily="34" charset="-128"/>
                        </a:rPr>
                        <a:t>(xii)</a:t>
                      </a:r>
                      <a:endParaRPr lang="en-US" sz="2000" dirty="0">
                        <a:latin typeface="Arial Unicode MS" pitchFamily="34" charset="-128"/>
                        <a:ea typeface="Arial Unicode MS" pitchFamily="34" charset="-128"/>
                        <a:cs typeface="Arial Unicode MS" pitchFamily="34" charset="-128"/>
                      </a:endParaRPr>
                    </a:p>
                  </a:txBody>
                  <a:tcPr/>
                </a:tc>
                <a:tc>
                  <a:txBody>
                    <a:bodyPr/>
                    <a:lstStyle/>
                    <a:p>
                      <a:r>
                        <a:rPr lang="en-US" sz="2000" dirty="0" smtClean="0">
                          <a:latin typeface="Arial Unicode MS" pitchFamily="34" charset="-128"/>
                          <a:ea typeface="Arial Unicode MS" pitchFamily="34" charset="-128"/>
                          <a:cs typeface="Arial Unicode MS" pitchFamily="34" charset="-128"/>
                        </a:rPr>
                        <a:t>Fraud:</a:t>
                      </a:r>
                    </a:p>
                    <a:p>
                      <a:pPr>
                        <a:buFont typeface="Arial" pitchFamily="34" charset="0"/>
                        <a:buChar char="•"/>
                      </a:pPr>
                      <a:r>
                        <a:rPr lang="en-US" sz="2000" dirty="0" smtClean="0">
                          <a:latin typeface="Arial Unicode MS" pitchFamily="34" charset="-128"/>
                          <a:ea typeface="Arial Unicode MS" pitchFamily="34" charset="-128"/>
                          <a:cs typeface="Arial Unicode MS" pitchFamily="34" charset="-128"/>
                        </a:rPr>
                        <a:t>Committed or not by company</a:t>
                      </a:r>
                    </a:p>
                    <a:p>
                      <a:pPr>
                        <a:buFont typeface="Arial" pitchFamily="34" charset="0"/>
                        <a:buChar char="•"/>
                      </a:pPr>
                      <a:r>
                        <a:rPr lang="en-US" sz="2000" dirty="0" smtClean="0">
                          <a:latin typeface="Arial Unicode MS" pitchFamily="34" charset="-128"/>
                          <a:ea typeface="Arial Unicode MS" pitchFamily="34" charset="-128"/>
                          <a:cs typeface="Arial Unicode MS" pitchFamily="34" charset="-128"/>
                        </a:rPr>
                        <a:t>Notice by the auditor</a:t>
                      </a:r>
                    </a:p>
                    <a:p>
                      <a:pPr>
                        <a:buFont typeface="Arial" pitchFamily="34" charset="0"/>
                        <a:buChar char="•"/>
                      </a:pPr>
                      <a:r>
                        <a:rPr lang="en-US" sz="2000" dirty="0" smtClean="0">
                          <a:latin typeface="Arial Unicode MS" pitchFamily="34" charset="-128"/>
                          <a:ea typeface="Arial Unicode MS" pitchFamily="34" charset="-128"/>
                          <a:cs typeface="Arial Unicode MS" pitchFamily="34" charset="-128"/>
                        </a:rPr>
                        <a:t>Nature</a:t>
                      </a:r>
                      <a:r>
                        <a:rPr lang="en-US" sz="2000" baseline="0" dirty="0" smtClean="0">
                          <a:latin typeface="Arial Unicode MS" pitchFamily="34" charset="-128"/>
                          <a:ea typeface="Arial Unicode MS" pitchFamily="34" charset="-128"/>
                          <a:cs typeface="Arial Unicode MS" pitchFamily="34" charset="-128"/>
                        </a:rPr>
                        <a:t> and amount to be reported.  However, rule 13 of companies audit and auditors rule 2014 prescribed. The responsibility and duty of the auditor to report the fraud to the Central Govt. also. If he has reason to believe during the course of audit that the offence of the fraud has been committed/ being committed on the company by the officer or the employee of the </a:t>
                      </a:r>
                      <a:r>
                        <a:rPr lang="en-US" sz="2000" baseline="0" smtClean="0">
                          <a:latin typeface="Arial Unicode MS" pitchFamily="34" charset="-128"/>
                          <a:ea typeface="Arial Unicode MS" pitchFamily="34" charset="-128"/>
                          <a:cs typeface="Arial Unicode MS" pitchFamily="34" charset="-128"/>
                        </a:rPr>
                        <a:t>company.</a:t>
                      </a:r>
                      <a:endParaRPr lang="en-US" sz="2000" dirty="0">
                        <a:latin typeface="Arial Unicode MS" pitchFamily="34" charset="-128"/>
                        <a:ea typeface="Arial Unicode MS" pitchFamily="34" charset="-128"/>
                        <a:cs typeface="Arial Unicode MS" pitchFamily="34" charset="-128"/>
                      </a:endParaRPr>
                    </a:p>
                  </a:txBody>
                  <a:tcPr/>
                </a:tc>
                <a:tc>
                  <a:txBody>
                    <a:bodyPr/>
                    <a:lstStyle/>
                    <a:p>
                      <a:r>
                        <a:rPr lang="en-US" sz="2000" dirty="0" smtClean="0">
                          <a:latin typeface="Arial Unicode MS" pitchFamily="34" charset="-128"/>
                          <a:ea typeface="Arial Unicode MS" pitchFamily="34" charset="-128"/>
                          <a:cs typeface="Arial Unicode MS" pitchFamily="34" charset="-128"/>
                        </a:rPr>
                        <a:t>Same provision</a:t>
                      </a:r>
                    </a:p>
                    <a:p>
                      <a:endParaRPr lang="en-US" sz="2000" dirty="0">
                        <a:latin typeface="Arial Unicode MS" pitchFamily="34" charset="-128"/>
                        <a:ea typeface="Arial Unicode MS" pitchFamily="34" charset="-128"/>
                        <a:cs typeface="Arial Unicode MS" pitchFamily="34" charset="-128"/>
                      </a:endParaRPr>
                    </a:p>
                  </a:txBody>
                  <a:tcPr/>
                </a:tc>
              </a:tr>
              <a:tr h="383702">
                <a:tc>
                  <a:txBody>
                    <a:bodyPr/>
                    <a:lstStyle/>
                    <a:p>
                      <a:endParaRPr lang="en-US" sz="2000" dirty="0">
                        <a:latin typeface="Arial Unicode MS" pitchFamily="34" charset="-128"/>
                        <a:ea typeface="Arial Unicode MS" pitchFamily="34" charset="-128"/>
                        <a:cs typeface="Arial Unicode MS" pitchFamily="34" charset="-128"/>
                      </a:endParaRPr>
                    </a:p>
                  </a:txBody>
                  <a:tcPr/>
                </a:tc>
                <a:tc gridSpan="2">
                  <a:txBody>
                    <a:bodyPr/>
                    <a:lstStyle/>
                    <a:p>
                      <a:pPr>
                        <a:buFont typeface="Arial" pitchFamily="34" charset="0"/>
                        <a:buNone/>
                      </a:pPr>
                      <a:r>
                        <a:rPr lang="en-US" sz="2000" dirty="0" smtClean="0">
                          <a:latin typeface="Arial Unicode MS" pitchFamily="34" charset="-128"/>
                          <a:ea typeface="Arial Unicode MS" pitchFamily="34" charset="-128"/>
                          <a:cs typeface="Arial Unicode MS" pitchFamily="34" charset="-128"/>
                        </a:rPr>
                        <a:t>* Reasons for all </a:t>
                      </a:r>
                      <a:r>
                        <a:rPr lang="en-US" sz="2000" dirty="0" err="1" smtClean="0">
                          <a:latin typeface="Arial Unicode MS" pitchFamily="34" charset="-128"/>
                          <a:ea typeface="Arial Unicode MS" pitchFamily="34" charset="-128"/>
                          <a:cs typeface="Arial Unicode MS" pitchFamily="34" charset="-128"/>
                        </a:rPr>
                        <a:t>unfavourable</a:t>
                      </a:r>
                      <a:r>
                        <a:rPr lang="en-US" sz="2000" dirty="0" smtClean="0">
                          <a:latin typeface="Arial Unicode MS" pitchFamily="34" charset="-128"/>
                          <a:ea typeface="Arial Unicode MS" pitchFamily="34" charset="-128"/>
                          <a:cs typeface="Arial Unicode MS" pitchFamily="34" charset="-128"/>
                        </a:rPr>
                        <a:t> or qualified answers be given.</a:t>
                      </a:r>
                      <a:endParaRPr lang="en-US" sz="2000" dirty="0">
                        <a:latin typeface="Arial Unicode MS" pitchFamily="34" charset="-128"/>
                        <a:ea typeface="Arial Unicode MS" pitchFamily="34" charset="-128"/>
                        <a:cs typeface="Arial Unicode MS" pitchFamily="34" charset="-128"/>
                      </a:endParaRPr>
                    </a:p>
                  </a:txBody>
                  <a:tcPr/>
                </a:tc>
                <a:tc hMerge="1">
                  <a:txBody>
                    <a:bodyPr/>
                    <a:lstStyle/>
                    <a:p>
                      <a:endParaRPr lang="en-US" sz="1800" dirty="0">
                        <a:latin typeface="Arial Unicode MS" pitchFamily="34" charset="-128"/>
                        <a:ea typeface="Arial Unicode MS" pitchFamily="34" charset="-128"/>
                        <a:cs typeface="Arial Unicode MS" pitchFamily="34" charset="-128"/>
                      </a:endParaRPr>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Matters no more required to be reported in CARO 2015</a:t>
            </a:r>
            <a:endParaRPr lang="en-US" sz="36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524000"/>
            <a:ext cx="8001000" cy="4495800"/>
          </a:xfrm>
        </p:spPr>
        <p:txBody>
          <a:bodyPr>
            <a:noAutofit/>
          </a:bodyPr>
          <a:lstStyle/>
          <a:p>
            <a:pPr marL="0" indent="0" algn="just" eaLnBrk="1" fontAlgn="auto" hangingPunct="1">
              <a:spcAft>
                <a:spcPts val="0"/>
              </a:spcAft>
              <a:buNone/>
              <a:defRPr/>
            </a:pPr>
            <a:endParaRPr lang="en-US" sz="28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smtClean="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13</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graphicFrame>
        <p:nvGraphicFramePr>
          <p:cNvPr id="6" name="Table 5"/>
          <p:cNvGraphicFramePr>
            <a:graphicFrameLocks noGrp="1"/>
          </p:cNvGraphicFramePr>
          <p:nvPr/>
        </p:nvGraphicFramePr>
        <p:xfrm>
          <a:off x="457200" y="1676400"/>
          <a:ext cx="8458199" cy="3931920"/>
        </p:xfrm>
        <a:graphic>
          <a:graphicData uri="http://schemas.openxmlformats.org/drawingml/2006/table">
            <a:tbl>
              <a:tblPr firstRow="1" bandRow="1">
                <a:tableStyleId>{2D5ABB26-0587-4C30-8999-92F81FD0307C}</a:tableStyleId>
              </a:tblPr>
              <a:tblGrid>
                <a:gridCol w="711437"/>
                <a:gridCol w="3478138"/>
                <a:gridCol w="4268624"/>
              </a:tblGrid>
              <a:tr h="0">
                <a:tc>
                  <a:txBody>
                    <a:bodyPr/>
                    <a:lstStyle/>
                    <a:p>
                      <a:endParaRPr lang="en-US" sz="2000" b="1" dirty="0">
                        <a:latin typeface="Arial Unicode MS" pitchFamily="34" charset="-128"/>
                        <a:ea typeface="Arial Unicode MS" pitchFamily="34" charset="-128"/>
                        <a:cs typeface="Arial Unicode MS" pitchFamily="34" charset="-128"/>
                      </a:endParaRPr>
                    </a:p>
                  </a:txBody>
                  <a:tcPr/>
                </a:tc>
                <a:tc>
                  <a:txBody>
                    <a:bodyPr/>
                    <a:lstStyle/>
                    <a:p>
                      <a:r>
                        <a:rPr lang="en-US" sz="2000" b="1" u="sng" dirty="0" smtClean="0">
                          <a:latin typeface="Arial Unicode MS" pitchFamily="34" charset="-128"/>
                          <a:ea typeface="Arial Unicode MS" pitchFamily="34" charset="-128"/>
                          <a:cs typeface="Arial Unicode MS" pitchFamily="34" charset="-128"/>
                        </a:rPr>
                        <a:t>Matters</a:t>
                      </a:r>
                      <a:endParaRPr lang="en-US" sz="2000" b="1" u="sng" dirty="0">
                        <a:latin typeface="Arial Unicode MS" pitchFamily="34" charset="-128"/>
                        <a:ea typeface="Arial Unicode MS" pitchFamily="34" charset="-128"/>
                        <a:cs typeface="Arial Unicode MS" pitchFamily="34" charset="-128"/>
                      </a:endParaRPr>
                    </a:p>
                  </a:txBody>
                  <a:tcPr/>
                </a:tc>
                <a:tc>
                  <a:txBody>
                    <a:bodyPr/>
                    <a:lstStyle/>
                    <a:p>
                      <a:r>
                        <a:rPr lang="en-US" sz="2000" b="1" u="sng" dirty="0" smtClean="0">
                          <a:latin typeface="Arial Unicode MS" pitchFamily="34" charset="-128"/>
                          <a:ea typeface="Arial Unicode MS" pitchFamily="34" charset="-128"/>
                          <a:cs typeface="Arial Unicode MS" pitchFamily="34" charset="-128"/>
                        </a:rPr>
                        <a:t>Comments</a:t>
                      </a:r>
                      <a:endParaRPr lang="en-US" sz="2000" b="1" u="sng" dirty="0">
                        <a:latin typeface="Arial Unicode MS" pitchFamily="34" charset="-128"/>
                        <a:ea typeface="Arial Unicode MS" pitchFamily="34" charset="-128"/>
                        <a:cs typeface="Arial Unicode MS" pitchFamily="34" charset="-128"/>
                      </a:endParaRPr>
                    </a:p>
                  </a:txBody>
                  <a:tcPr/>
                </a:tc>
              </a:tr>
              <a:tr h="370840">
                <a:tc>
                  <a:txBody>
                    <a:bodyPr/>
                    <a:lstStyle/>
                    <a:p>
                      <a:r>
                        <a:rPr lang="en-US" sz="2000" dirty="0" smtClean="0">
                          <a:latin typeface="Arial Unicode MS" pitchFamily="34" charset="-128"/>
                          <a:ea typeface="Arial Unicode MS" pitchFamily="34" charset="-128"/>
                          <a:cs typeface="Arial Unicode MS" pitchFamily="34" charset="-128"/>
                        </a:rPr>
                        <a:t>(</a:t>
                      </a:r>
                      <a:r>
                        <a:rPr lang="en-US" sz="2000" dirty="0" err="1" smtClean="0">
                          <a:latin typeface="Arial Unicode MS" pitchFamily="34" charset="-128"/>
                          <a:ea typeface="Arial Unicode MS" pitchFamily="34" charset="-128"/>
                          <a:cs typeface="Arial Unicode MS" pitchFamily="34" charset="-128"/>
                        </a:rPr>
                        <a:t>i</a:t>
                      </a:r>
                      <a:r>
                        <a:rPr lang="en-US" sz="2000" dirty="0" smtClean="0">
                          <a:latin typeface="Arial Unicode MS" pitchFamily="34" charset="-128"/>
                          <a:ea typeface="Arial Unicode MS" pitchFamily="34" charset="-128"/>
                          <a:cs typeface="Arial Unicode MS" pitchFamily="34" charset="-128"/>
                        </a:rPr>
                        <a:t>)</a:t>
                      </a:r>
                      <a:endParaRPr lang="en-US" sz="2000" dirty="0">
                        <a:latin typeface="Arial Unicode MS" pitchFamily="34" charset="-128"/>
                        <a:ea typeface="Arial Unicode MS" pitchFamily="34" charset="-128"/>
                        <a:cs typeface="Arial Unicode MS" pitchFamily="34" charset="-128"/>
                      </a:endParaRPr>
                    </a:p>
                  </a:txBody>
                  <a:tcPr/>
                </a:tc>
                <a:tc>
                  <a:txBody>
                    <a:bodyPr/>
                    <a:lstStyle/>
                    <a:p>
                      <a:r>
                        <a:rPr lang="en-US" sz="2000" dirty="0" smtClean="0">
                          <a:latin typeface="Arial Unicode MS" pitchFamily="34" charset="-128"/>
                          <a:ea typeface="Arial Unicode MS" pitchFamily="34" charset="-128"/>
                          <a:cs typeface="Arial Unicode MS" pitchFamily="34" charset="-128"/>
                        </a:rPr>
                        <a:t>Transaction entered by</a:t>
                      </a:r>
                      <a:r>
                        <a:rPr lang="en-US" sz="2000" baseline="0" dirty="0" smtClean="0">
                          <a:latin typeface="Arial Unicode MS" pitchFamily="34" charset="-128"/>
                          <a:ea typeface="Arial Unicode MS" pitchFamily="34" charset="-128"/>
                          <a:cs typeface="Arial Unicode MS" pitchFamily="34" charset="-128"/>
                        </a:rPr>
                        <a:t> company in which Directors are interested</a:t>
                      </a:r>
                      <a:endParaRPr lang="en-US" sz="2000" dirty="0">
                        <a:latin typeface="Arial Unicode MS" pitchFamily="34" charset="-128"/>
                        <a:ea typeface="Arial Unicode MS" pitchFamily="34" charset="-128"/>
                        <a:cs typeface="Arial Unicode MS" pitchFamily="34" charset="-128"/>
                      </a:endParaRPr>
                    </a:p>
                  </a:txBody>
                  <a:tcPr/>
                </a:tc>
                <a:tc>
                  <a:txBody>
                    <a:bodyPr/>
                    <a:lstStyle/>
                    <a:p>
                      <a:r>
                        <a:rPr lang="en-US" sz="2000" dirty="0" smtClean="0">
                          <a:latin typeface="Arial Unicode MS" pitchFamily="34" charset="-128"/>
                          <a:ea typeface="Arial Unicode MS" pitchFamily="34" charset="-128"/>
                          <a:cs typeface="Arial Unicode MS" pitchFamily="34" charset="-128"/>
                        </a:rPr>
                        <a:t>2013, Act Mandates Audit Committee to review all related party transactions determining whether</a:t>
                      </a:r>
                      <a:r>
                        <a:rPr lang="en-US" sz="2000" baseline="0" dirty="0" smtClean="0">
                          <a:latin typeface="Arial Unicode MS" pitchFamily="34" charset="-128"/>
                          <a:ea typeface="Arial Unicode MS" pitchFamily="34" charset="-128"/>
                          <a:cs typeface="Arial Unicode MS" pitchFamily="34" charset="-128"/>
                        </a:rPr>
                        <a:t> these are on Arm’s length basis or not?</a:t>
                      </a:r>
                    </a:p>
                    <a:p>
                      <a:endParaRPr lang="en-US" sz="2000" dirty="0">
                        <a:latin typeface="Arial Unicode MS" pitchFamily="34" charset="-128"/>
                        <a:ea typeface="Arial Unicode MS" pitchFamily="34" charset="-128"/>
                        <a:cs typeface="Arial Unicode MS" pitchFamily="34" charset="-128"/>
                      </a:endParaRPr>
                    </a:p>
                  </a:txBody>
                  <a:tcPr/>
                </a:tc>
              </a:tr>
              <a:tr h="370840">
                <a:tc>
                  <a:txBody>
                    <a:bodyPr/>
                    <a:lstStyle/>
                    <a:p>
                      <a:r>
                        <a:rPr lang="en-US" sz="2000" dirty="0" smtClean="0">
                          <a:latin typeface="Arial Unicode MS" pitchFamily="34" charset="-128"/>
                          <a:ea typeface="Arial Unicode MS" pitchFamily="34" charset="-128"/>
                          <a:cs typeface="Arial Unicode MS" pitchFamily="34" charset="-128"/>
                        </a:rPr>
                        <a:t>(ii)</a:t>
                      </a:r>
                      <a:endParaRPr lang="en-US" sz="2000" dirty="0">
                        <a:latin typeface="Arial Unicode MS" pitchFamily="34" charset="-128"/>
                        <a:ea typeface="Arial Unicode MS" pitchFamily="34" charset="-128"/>
                        <a:cs typeface="Arial Unicode MS" pitchFamily="34" charset="-128"/>
                      </a:endParaRPr>
                    </a:p>
                  </a:txBody>
                  <a:tcPr/>
                </a:tc>
                <a:tc>
                  <a:txBody>
                    <a:bodyPr/>
                    <a:lstStyle/>
                    <a:p>
                      <a:r>
                        <a:rPr lang="en-US" sz="2000" dirty="0" smtClean="0">
                          <a:latin typeface="Arial Unicode MS" pitchFamily="34" charset="-128"/>
                          <a:ea typeface="Arial Unicode MS" pitchFamily="34" charset="-128"/>
                          <a:cs typeface="Arial Unicode MS" pitchFamily="34" charset="-128"/>
                        </a:rPr>
                        <a:t>Internal Audit System</a:t>
                      </a:r>
                      <a:endParaRPr lang="en-US" sz="2000" dirty="0">
                        <a:latin typeface="Arial Unicode MS" pitchFamily="34" charset="-128"/>
                        <a:ea typeface="Arial Unicode MS" pitchFamily="34" charset="-128"/>
                        <a:cs typeface="Arial Unicode MS" pitchFamily="34" charset="-128"/>
                      </a:endParaRPr>
                    </a:p>
                  </a:txBody>
                  <a:tcPr/>
                </a:tc>
                <a:tc>
                  <a:txBody>
                    <a:bodyPr/>
                    <a:lstStyle/>
                    <a:p>
                      <a:r>
                        <a:rPr lang="en-US" sz="2000" dirty="0" smtClean="0">
                          <a:latin typeface="Arial Unicode MS" pitchFamily="34" charset="-128"/>
                          <a:ea typeface="Arial Unicode MS" pitchFamily="34" charset="-128"/>
                          <a:cs typeface="Arial Unicode MS" pitchFamily="34" charset="-128"/>
                        </a:rPr>
                        <a:t>Now, under Act, 2013 requirement to report on Internal Audit system is with directors</a:t>
                      </a:r>
                      <a:r>
                        <a:rPr lang="en-US" sz="2000" baseline="0" dirty="0" smtClean="0">
                          <a:latin typeface="Arial Unicode MS" pitchFamily="34" charset="-128"/>
                          <a:ea typeface="Arial Unicode MS" pitchFamily="34" charset="-128"/>
                          <a:cs typeface="Arial Unicode MS" pitchFamily="34" charset="-128"/>
                        </a:rPr>
                        <a:t> who are to report under Director’s Responsibility Statement u/s 134.</a:t>
                      </a:r>
                      <a:endParaRPr lang="en-US" sz="2000" dirty="0">
                        <a:latin typeface="Arial Unicode MS" pitchFamily="34" charset="-128"/>
                        <a:ea typeface="Arial Unicode MS" pitchFamily="34" charset="-128"/>
                        <a:cs typeface="Arial Unicode MS" pitchFamily="34" charset="-128"/>
                      </a:endParaRPr>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Matters no more required to be reported in CARO 2015</a:t>
            </a:r>
            <a:endParaRPr lang="en-US" sz="36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524000"/>
            <a:ext cx="8001000" cy="4495800"/>
          </a:xfrm>
        </p:spPr>
        <p:txBody>
          <a:bodyPr>
            <a:noAutofit/>
          </a:bodyPr>
          <a:lstStyle/>
          <a:p>
            <a:pPr marL="0" indent="0" algn="just" eaLnBrk="1" fontAlgn="auto" hangingPunct="1">
              <a:spcAft>
                <a:spcPts val="0"/>
              </a:spcAft>
              <a:buNone/>
              <a:defRPr/>
            </a:pPr>
            <a:endParaRPr lang="en-US" sz="28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smtClean="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14</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graphicFrame>
        <p:nvGraphicFramePr>
          <p:cNvPr id="6" name="Table 5"/>
          <p:cNvGraphicFramePr>
            <a:graphicFrameLocks noGrp="1"/>
          </p:cNvGraphicFramePr>
          <p:nvPr/>
        </p:nvGraphicFramePr>
        <p:xfrm>
          <a:off x="457200" y="1676400"/>
          <a:ext cx="8458199" cy="4297680"/>
        </p:xfrm>
        <a:graphic>
          <a:graphicData uri="http://schemas.openxmlformats.org/drawingml/2006/table">
            <a:tbl>
              <a:tblPr firstRow="1" bandRow="1">
                <a:tableStyleId>{2D5ABB26-0587-4C30-8999-92F81FD0307C}</a:tableStyleId>
              </a:tblPr>
              <a:tblGrid>
                <a:gridCol w="711437"/>
                <a:gridCol w="3478138"/>
                <a:gridCol w="4268624"/>
              </a:tblGrid>
              <a:tr h="0">
                <a:tc>
                  <a:txBody>
                    <a:bodyPr/>
                    <a:lstStyle/>
                    <a:p>
                      <a:endParaRPr lang="en-US" sz="2400" b="1" dirty="0">
                        <a:latin typeface="Arial Unicode MS" pitchFamily="34" charset="-128"/>
                        <a:ea typeface="Arial Unicode MS" pitchFamily="34" charset="-128"/>
                        <a:cs typeface="Arial Unicode MS" pitchFamily="34" charset="-128"/>
                      </a:endParaRPr>
                    </a:p>
                  </a:txBody>
                  <a:tcPr/>
                </a:tc>
                <a:tc>
                  <a:txBody>
                    <a:bodyPr/>
                    <a:lstStyle/>
                    <a:p>
                      <a:r>
                        <a:rPr lang="en-US" sz="2400" b="1" u="sng" dirty="0" smtClean="0">
                          <a:latin typeface="Arial Unicode MS" pitchFamily="34" charset="-128"/>
                          <a:ea typeface="Arial Unicode MS" pitchFamily="34" charset="-128"/>
                          <a:cs typeface="Arial Unicode MS" pitchFamily="34" charset="-128"/>
                        </a:rPr>
                        <a:t>Matters</a:t>
                      </a:r>
                      <a:endParaRPr lang="en-US" sz="2400" b="1" u="sng" dirty="0">
                        <a:latin typeface="Arial Unicode MS" pitchFamily="34" charset="-128"/>
                        <a:ea typeface="Arial Unicode MS" pitchFamily="34" charset="-128"/>
                        <a:cs typeface="Arial Unicode MS" pitchFamily="34" charset="-128"/>
                      </a:endParaRPr>
                    </a:p>
                  </a:txBody>
                  <a:tcPr/>
                </a:tc>
                <a:tc>
                  <a:txBody>
                    <a:bodyPr/>
                    <a:lstStyle/>
                    <a:p>
                      <a:r>
                        <a:rPr lang="en-US" sz="2400" b="1" u="sng" dirty="0" smtClean="0">
                          <a:latin typeface="Arial Unicode MS" pitchFamily="34" charset="-128"/>
                          <a:ea typeface="Arial Unicode MS" pitchFamily="34" charset="-128"/>
                          <a:cs typeface="Arial Unicode MS" pitchFamily="34" charset="-128"/>
                        </a:rPr>
                        <a:t>Comments</a:t>
                      </a:r>
                      <a:endParaRPr lang="en-US" sz="2400" b="1" u="sng" dirty="0">
                        <a:latin typeface="Arial Unicode MS" pitchFamily="34" charset="-128"/>
                        <a:ea typeface="Arial Unicode MS" pitchFamily="34" charset="-128"/>
                        <a:cs typeface="Arial Unicode MS" pitchFamily="34" charset="-128"/>
                      </a:endParaRPr>
                    </a:p>
                  </a:txBody>
                  <a:tcPr/>
                </a:tc>
              </a:tr>
              <a:tr h="370840">
                <a:tc>
                  <a:txBody>
                    <a:bodyPr/>
                    <a:lstStyle/>
                    <a:p>
                      <a:r>
                        <a:rPr lang="en-US" sz="2400" dirty="0" smtClean="0">
                          <a:latin typeface="Arial Unicode MS" pitchFamily="34" charset="-128"/>
                          <a:ea typeface="Arial Unicode MS" pitchFamily="34" charset="-128"/>
                          <a:cs typeface="Arial Unicode MS" pitchFamily="34" charset="-128"/>
                        </a:rPr>
                        <a:t>(iii)</a:t>
                      </a:r>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Record required</a:t>
                      </a:r>
                      <a:r>
                        <a:rPr lang="en-US" sz="2400" baseline="0" dirty="0" smtClean="0">
                          <a:latin typeface="Arial Unicode MS" pitchFamily="34" charset="-128"/>
                          <a:ea typeface="Arial Unicode MS" pitchFamily="34" charset="-128"/>
                          <a:cs typeface="Arial Unicode MS" pitchFamily="34" charset="-128"/>
                        </a:rPr>
                        <a:t> to be maintained by company (loan against pledge of shares or debentures)</a:t>
                      </a:r>
                    </a:p>
                    <a:p>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The definition</a:t>
                      </a:r>
                      <a:r>
                        <a:rPr lang="en-US" sz="2400" baseline="0" dirty="0" smtClean="0">
                          <a:latin typeface="Arial Unicode MS" pitchFamily="34" charset="-128"/>
                          <a:ea typeface="Arial Unicode MS" pitchFamily="34" charset="-128"/>
                          <a:cs typeface="Arial Unicode MS" pitchFamily="34" charset="-128"/>
                        </a:rPr>
                        <a:t> of charge under Act, 2013 includes pledge of shares also.  Auditor of company may assess the same by viewing relevant form. </a:t>
                      </a:r>
                    </a:p>
                    <a:p>
                      <a:endParaRPr lang="en-US" sz="2400" dirty="0">
                        <a:latin typeface="Arial Unicode MS" pitchFamily="34" charset="-128"/>
                        <a:ea typeface="Arial Unicode MS" pitchFamily="34" charset="-128"/>
                        <a:cs typeface="Arial Unicode MS" pitchFamily="34" charset="-128"/>
                      </a:endParaRPr>
                    </a:p>
                  </a:txBody>
                  <a:tcPr/>
                </a:tc>
              </a:tr>
              <a:tr h="370840">
                <a:tc>
                  <a:txBody>
                    <a:bodyPr/>
                    <a:lstStyle/>
                    <a:p>
                      <a:r>
                        <a:rPr lang="en-US" sz="2400" dirty="0" smtClean="0">
                          <a:latin typeface="Arial Unicode MS" pitchFamily="34" charset="-128"/>
                          <a:ea typeface="Arial Unicode MS" pitchFamily="34" charset="-128"/>
                          <a:cs typeface="Arial Unicode MS" pitchFamily="34" charset="-128"/>
                        </a:rPr>
                        <a:t>(iv)</a:t>
                      </a:r>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Compliance</a:t>
                      </a:r>
                      <a:r>
                        <a:rPr lang="en-US" sz="2400" baseline="0" dirty="0" smtClean="0">
                          <a:latin typeface="Arial Unicode MS" pitchFamily="34" charset="-128"/>
                          <a:ea typeface="Arial Unicode MS" pitchFamily="34" charset="-128"/>
                          <a:cs typeface="Arial Unicode MS" pitchFamily="34" charset="-128"/>
                        </a:rPr>
                        <a:t> of Special Statute Provision.  (Chit fund / </a:t>
                      </a:r>
                      <a:r>
                        <a:rPr lang="en-US" sz="2400" baseline="0" dirty="0" err="1" smtClean="0">
                          <a:latin typeface="Arial Unicode MS" pitchFamily="34" charset="-128"/>
                          <a:ea typeface="Arial Unicode MS" pitchFamily="34" charset="-128"/>
                          <a:cs typeface="Arial Unicode MS" pitchFamily="34" charset="-128"/>
                        </a:rPr>
                        <a:t>Nidhi</a:t>
                      </a:r>
                      <a:r>
                        <a:rPr lang="en-US" sz="2400" baseline="0" dirty="0" smtClean="0">
                          <a:latin typeface="Arial Unicode MS" pitchFamily="34" charset="-128"/>
                          <a:ea typeface="Arial Unicode MS" pitchFamily="34" charset="-128"/>
                          <a:cs typeface="Arial Unicode MS" pitchFamily="34" charset="-128"/>
                        </a:rPr>
                        <a:t> Co.etc.)</a:t>
                      </a:r>
                      <a:endParaRPr lang="en-US" sz="2400" dirty="0">
                        <a:latin typeface="Arial Unicode MS" pitchFamily="34" charset="-128"/>
                        <a:ea typeface="Arial Unicode MS" pitchFamily="34" charset="-128"/>
                        <a:cs typeface="Arial Unicode MS" pitchFamily="34" charset="-128"/>
                      </a:endParaRPr>
                    </a:p>
                  </a:txBody>
                  <a:tcPr/>
                </a:tc>
                <a:tc>
                  <a:txBody>
                    <a:bodyPr/>
                    <a:lstStyle/>
                    <a:p>
                      <a:endParaRPr lang="en-US" sz="2400" dirty="0">
                        <a:latin typeface="Arial Unicode MS" pitchFamily="34" charset="-128"/>
                        <a:ea typeface="Arial Unicode MS" pitchFamily="34" charset="-128"/>
                        <a:cs typeface="Arial Unicode MS" pitchFamily="34" charset="-128"/>
                      </a:endParaRPr>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Matters no more required to be reported in CARO 2015</a:t>
            </a:r>
            <a:endParaRPr lang="en-US" sz="36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524000"/>
            <a:ext cx="8001000" cy="4495800"/>
          </a:xfrm>
        </p:spPr>
        <p:txBody>
          <a:bodyPr>
            <a:noAutofit/>
          </a:bodyPr>
          <a:lstStyle/>
          <a:p>
            <a:pPr marL="0" indent="0" algn="just" eaLnBrk="1" fontAlgn="auto" hangingPunct="1">
              <a:spcAft>
                <a:spcPts val="0"/>
              </a:spcAft>
              <a:buNone/>
              <a:defRPr/>
            </a:pPr>
            <a:endParaRPr lang="en-US" sz="28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smtClean="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15</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graphicFrame>
        <p:nvGraphicFramePr>
          <p:cNvPr id="6" name="Table 5"/>
          <p:cNvGraphicFramePr>
            <a:graphicFrameLocks noGrp="1"/>
          </p:cNvGraphicFramePr>
          <p:nvPr/>
        </p:nvGraphicFramePr>
        <p:xfrm>
          <a:off x="457200" y="1676400"/>
          <a:ext cx="8458199" cy="3931920"/>
        </p:xfrm>
        <a:graphic>
          <a:graphicData uri="http://schemas.openxmlformats.org/drawingml/2006/table">
            <a:tbl>
              <a:tblPr firstRow="1" bandRow="1">
                <a:tableStyleId>{2D5ABB26-0587-4C30-8999-92F81FD0307C}</a:tableStyleId>
              </a:tblPr>
              <a:tblGrid>
                <a:gridCol w="711437"/>
                <a:gridCol w="3478138"/>
                <a:gridCol w="4268624"/>
              </a:tblGrid>
              <a:tr h="0">
                <a:tc>
                  <a:txBody>
                    <a:bodyPr/>
                    <a:lstStyle/>
                    <a:p>
                      <a:endParaRPr lang="en-US" sz="2400" b="1" dirty="0">
                        <a:latin typeface="Arial Unicode MS" pitchFamily="34" charset="-128"/>
                        <a:ea typeface="Arial Unicode MS" pitchFamily="34" charset="-128"/>
                        <a:cs typeface="Arial Unicode MS" pitchFamily="34" charset="-128"/>
                      </a:endParaRPr>
                    </a:p>
                  </a:txBody>
                  <a:tcPr/>
                </a:tc>
                <a:tc>
                  <a:txBody>
                    <a:bodyPr/>
                    <a:lstStyle/>
                    <a:p>
                      <a:r>
                        <a:rPr lang="en-US" sz="2400" b="1" u="sng" dirty="0" smtClean="0">
                          <a:latin typeface="Arial Unicode MS" pitchFamily="34" charset="-128"/>
                          <a:ea typeface="Arial Unicode MS" pitchFamily="34" charset="-128"/>
                          <a:cs typeface="Arial Unicode MS" pitchFamily="34" charset="-128"/>
                        </a:rPr>
                        <a:t>Matters</a:t>
                      </a:r>
                      <a:endParaRPr lang="en-US" sz="2400" b="1" u="sng" dirty="0">
                        <a:latin typeface="Arial Unicode MS" pitchFamily="34" charset="-128"/>
                        <a:ea typeface="Arial Unicode MS" pitchFamily="34" charset="-128"/>
                        <a:cs typeface="Arial Unicode MS" pitchFamily="34" charset="-128"/>
                      </a:endParaRPr>
                    </a:p>
                  </a:txBody>
                  <a:tcPr/>
                </a:tc>
                <a:tc>
                  <a:txBody>
                    <a:bodyPr/>
                    <a:lstStyle/>
                    <a:p>
                      <a:r>
                        <a:rPr lang="en-US" sz="2400" b="1" u="sng" dirty="0" smtClean="0">
                          <a:latin typeface="Arial Unicode MS" pitchFamily="34" charset="-128"/>
                          <a:ea typeface="Arial Unicode MS" pitchFamily="34" charset="-128"/>
                          <a:cs typeface="Arial Unicode MS" pitchFamily="34" charset="-128"/>
                        </a:rPr>
                        <a:t>Comments</a:t>
                      </a:r>
                      <a:endParaRPr lang="en-US" sz="2400" b="1" u="sng" dirty="0">
                        <a:latin typeface="Arial Unicode MS" pitchFamily="34" charset="-128"/>
                        <a:ea typeface="Arial Unicode MS" pitchFamily="34" charset="-128"/>
                        <a:cs typeface="Arial Unicode MS" pitchFamily="34" charset="-128"/>
                      </a:endParaRPr>
                    </a:p>
                  </a:txBody>
                  <a:tcPr/>
                </a:tc>
              </a:tr>
              <a:tr h="370840">
                <a:tc>
                  <a:txBody>
                    <a:bodyPr/>
                    <a:lstStyle/>
                    <a:p>
                      <a:r>
                        <a:rPr lang="en-US" sz="2400" dirty="0" smtClean="0">
                          <a:latin typeface="Arial Unicode MS" pitchFamily="34" charset="-128"/>
                          <a:ea typeface="Arial Unicode MS" pitchFamily="34" charset="-128"/>
                          <a:cs typeface="Arial Unicode MS" pitchFamily="34" charset="-128"/>
                        </a:rPr>
                        <a:t>(v)</a:t>
                      </a:r>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Record maintained by companies</a:t>
                      </a:r>
                      <a:r>
                        <a:rPr lang="en-US" sz="2400" baseline="0" dirty="0" smtClean="0">
                          <a:latin typeface="Arial Unicode MS" pitchFamily="34" charset="-128"/>
                          <a:ea typeface="Arial Unicode MS" pitchFamily="34" charset="-128"/>
                          <a:cs typeface="Arial Unicode MS" pitchFamily="34" charset="-128"/>
                        </a:rPr>
                        <a:t> dealing or trading in securities</a:t>
                      </a:r>
                    </a:p>
                    <a:p>
                      <a:endParaRPr lang="en-US" sz="2400" dirty="0">
                        <a:latin typeface="Arial Unicode MS" pitchFamily="34" charset="-128"/>
                        <a:ea typeface="Arial Unicode MS" pitchFamily="34" charset="-128"/>
                        <a:cs typeface="Arial Unicode MS" pitchFamily="34" charset="-128"/>
                      </a:endParaRPr>
                    </a:p>
                  </a:txBody>
                  <a:tcPr/>
                </a:tc>
                <a:tc>
                  <a:txBody>
                    <a:bodyPr/>
                    <a:lstStyle/>
                    <a:p>
                      <a:endParaRPr lang="en-US" sz="2400" dirty="0">
                        <a:latin typeface="Arial Unicode MS" pitchFamily="34" charset="-128"/>
                        <a:ea typeface="Arial Unicode MS" pitchFamily="34" charset="-128"/>
                        <a:cs typeface="Arial Unicode MS" pitchFamily="34" charset="-128"/>
                      </a:endParaRPr>
                    </a:p>
                  </a:txBody>
                  <a:tcPr/>
                </a:tc>
              </a:tr>
              <a:tr h="370840">
                <a:tc>
                  <a:txBody>
                    <a:bodyPr/>
                    <a:lstStyle/>
                    <a:p>
                      <a:r>
                        <a:rPr lang="en-US" sz="2400" dirty="0" smtClean="0">
                          <a:latin typeface="Arial Unicode MS" pitchFamily="34" charset="-128"/>
                          <a:ea typeface="Arial Unicode MS" pitchFamily="34" charset="-128"/>
                          <a:cs typeface="Arial Unicode MS" pitchFamily="34" charset="-128"/>
                        </a:rPr>
                        <a:t>(vi)</a:t>
                      </a:r>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Details of fund received for short</a:t>
                      </a:r>
                      <a:r>
                        <a:rPr lang="en-US" sz="2400" baseline="0" dirty="0" smtClean="0">
                          <a:latin typeface="Arial Unicode MS" pitchFamily="34" charset="-128"/>
                          <a:ea typeface="Arial Unicode MS" pitchFamily="34" charset="-128"/>
                          <a:cs typeface="Arial Unicode MS" pitchFamily="34" charset="-128"/>
                        </a:rPr>
                        <a:t> term basis have been </a:t>
                      </a:r>
                      <a:r>
                        <a:rPr lang="en-US" sz="2400" baseline="0" dirty="0" err="1" smtClean="0">
                          <a:latin typeface="Arial Unicode MS" pitchFamily="34" charset="-128"/>
                          <a:ea typeface="Arial Unicode MS" pitchFamily="34" charset="-128"/>
                          <a:cs typeface="Arial Unicode MS" pitchFamily="34" charset="-128"/>
                        </a:rPr>
                        <a:t>utilised</a:t>
                      </a:r>
                      <a:r>
                        <a:rPr lang="en-US" sz="2400" baseline="0" dirty="0" smtClean="0">
                          <a:latin typeface="Arial Unicode MS" pitchFamily="34" charset="-128"/>
                          <a:ea typeface="Arial Unicode MS" pitchFamily="34" charset="-128"/>
                          <a:cs typeface="Arial Unicode MS" pitchFamily="34" charset="-128"/>
                        </a:rPr>
                        <a:t> for long term investment and vice-versa.</a:t>
                      </a:r>
                      <a:endParaRPr lang="en-US" sz="2400" dirty="0">
                        <a:latin typeface="Arial Unicode MS" pitchFamily="34" charset="-128"/>
                        <a:ea typeface="Arial Unicode MS" pitchFamily="34" charset="-128"/>
                        <a:cs typeface="Arial Unicode MS" pitchFamily="34" charset="-128"/>
                      </a:endParaRPr>
                    </a:p>
                  </a:txBody>
                  <a:tcPr/>
                </a:tc>
                <a:tc>
                  <a:txBody>
                    <a:bodyPr/>
                    <a:lstStyle/>
                    <a:p>
                      <a:endParaRPr lang="en-US" sz="2400" dirty="0">
                        <a:latin typeface="Arial Unicode MS" pitchFamily="34" charset="-128"/>
                        <a:ea typeface="Arial Unicode MS" pitchFamily="34" charset="-128"/>
                        <a:cs typeface="Arial Unicode MS" pitchFamily="34" charset="-128"/>
                      </a:endParaRPr>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Matters no more required to be reported in CARO 2015</a:t>
            </a:r>
            <a:endParaRPr lang="en-US" sz="36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524000"/>
            <a:ext cx="8001000" cy="4495800"/>
          </a:xfrm>
        </p:spPr>
        <p:txBody>
          <a:bodyPr>
            <a:noAutofit/>
          </a:bodyPr>
          <a:lstStyle/>
          <a:p>
            <a:pPr marL="0" indent="0" algn="just" eaLnBrk="1" fontAlgn="auto" hangingPunct="1">
              <a:spcAft>
                <a:spcPts val="0"/>
              </a:spcAft>
              <a:buNone/>
              <a:defRPr/>
            </a:pPr>
            <a:endParaRPr lang="en-US" sz="28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smtClean="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16</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graphicFrame>
        <p:nvGraphicFramePr>
          <p:cNvPr id="6" name="Table 5"/>
          <p:cNvGraphicFramePr>
            <a:graphicFrameLocks noGrp="1"/>
          </p:cNvGraphicFramePr>
          <p:nvPr/>
        </p:nvGraphicFramePr>
        <p:xfrm>
          <a:off x="457200" y="1676400"/>
          <a:ext cx="8458199" cy="4389120"/>
        </p:xfrm>
        <a:graphic>
          <a:graphicData uri="http://schemas.openxmlformats.org/drawingml/2006/table">
            <a:tbl>
              <a:tblPr firstRow="1" bandRow="1">
                <a:tableStyleId>{2D5ABB26-0587-4C30-8999-92F81FD0307C}</a:tableStyleId>
              </a:tblPr>
              <a:tblGrid>
                <a:gridCol w="990600"/>
                <a:gridCol w="3505200"/>
                <a:gridCol w="3962399"/>
              </a:tblGrid>
              <a:tr h="457200">
                <a:tc>
                  <a:txBody>
                    <a:bodyPr/>
                    <a:lstStyle/>
                    <a:p>
                      <a:endParaRPr lang="en-US" sz="2400" b="1" dirty="0">
                        <a:latin typeface="Arial Unicode MS" pitchFamily="34" charset="-128"/>
                        <a:ea typeface="Arial Unicode MS" pitchFamily="34" charset="-128"/>
                        <a:cs typeface="Arial Unicode MS" pitchFamily="34" charset="-128"/>
                      </a:endParaRPr>
                    </a:p>
                  </a:txBody>
                  <a:tcPr/>
                </a:tc>
                <a:tc>
                  <a:txBody>
                    <a:bodyPr/>
                    <a:lstStyle/>
                    <a:p>
                      <a:r>
                        <a:rPr lang="en-US" sz="2400" b="1" u="sng" dirty="0" smtClean="0">
                          <a:latin typeface="Arial Unicode MS" pitchFamily="34" charset="-128"/>
                          <a:ea typeface="Arial Unicode MS" pitchFamily="34" charset="-128"/>
                          <a:cs typeface="Arial Unicode MS" pitchFamily="34" charset="-128"/>
                        </a:rPr>
                        <a:t>Matters</a:t>
                      </a:r>
                      <a:endParaRPr lang="en-US" sz="2400" b="1" u="sng" dirty="0">
                        <a:latin typeface="Arial Unicode MS" pitchFamily="34" charset="-128"/>
                        <a:ea typeface="Arial Unicode MS" pitchFamily="34" charset="-128"/>
                        <a:cs typeface="Arial Unicode MS" pitchFamily="34" charset="-128"/>
                      </a:endParaRPr>
                    </a:p>
                  </a:txBody>
                  <a:tcPr/>
                </a:tc>
                <a:tc>
                  <a:txBody>
                    <a:bodyPr/>
                    <a:lstStyle/>
                    <a:p>
                      <a:r>
                        <a:rPr lang="en-US" sz="2400" b="1" u="sng" dirty="0" smtClean="0">
                          <a:latin typeface="Arial Unicode MS" pitchFamily="34" charset="-128"/>
                          <a:ea typeface="Arial Unicode MS" pitchFamily="34" charset="-128"/>
                          <a:cs typeface="Arial Unicode MS" pitchFamily="34" charset="-128"/>
                        </a:rPr>
                        <a:t>Comments</a:t>
                      </a:r>
                      <a:endParaRPr lang="en-US" sz="2400" b="1" u="sng" dirty="0">
                        <a:latin typeface="Arial Unicode MS" pitchFamily="34" charset="-128"/>
                        <a:ea typeface="Arial Unicode MS" pitchFamily="34" charset="-128"/>
                        <a:cs typeface="Arial Unicode MS" pitchFamily="34" charset="-128"/>
                      </a:endParaRPr>
                    </a:p>
                  </a:txBody>
                  <a:tcPr/>
                </a:tc>
              </a:tr>
              <a:tr h="370840">
                <a:tc>
                  <a:txBody>
                    <a:bodyPr/>
                    <a:lstStyle/>
                    <a:p>
                      <a:r>
                        <a:rPr lang="en-US" sz="2400" dirty="0" smtClean="0">
                          <a:latin typeface="Arial Unicode MS" pitchFamily="34" charset="-128"/>
                          <a:ea typeface="Arial Unicode MS" pitchFamily="34" charset="-128"/>
                          <a:cs typeface="Arial Unicode MS" pitchFamily="34" charset="-128"/>
                        </a:rPr>
                        <a:t>(vii)</a:t>
                      </a:r>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Preferential allotment and determination</a:t>
                      </a:r>
                      <a:r>
                        <a:rPr lang="en-US" sz="2400" baseline="0" dirty="0" smtClean="0">
                          <a:latin typeface="Arial Unicode MS" pitchFamily="34" charset="-128"/>
                          <a:ea typeface="Arial Unicode MS" pitchFamily="34" charset="-128"/>
                          <a:cs typeface="Arial Unicode MS" pitchFamily="34" charset="-128"/>
                        </a:rPr>
                        <a:t> of Arm’s Length Price</a:t>
                      </a:r>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Act, 2013 require u/s 62(1)(c) valuation report to be obtained for preferential allotment</a:t>
                      </a:r>
                      <a:r>
                        <a:rPr lang="en-US" sz="2400" baseline="0" dirty="0" smtClean="0">
                          <a:latin typeface="Arial Unicode MS" pitchFamily="34" charset="-128"/>
                          <a:ea typeface="Arial Unicode MS" pitchFamily="34" charset="-128"/>
                          <a:cs typeface="Arial Unicode MS" pitchFamily="34" charset="-128"/>
                        </a:rPr>
                        <a:t> which takes care of price of issue.</a:t>
                      </a:r>
                      <a:endParaRPr lang="en-US" sz="2400" dirty="0">
                        <a:latin typeface="Arial Unicode MS" pitchFamily="34" charset="-128"/>
                        <a:ea typeface="Arial Unicode MS" pitchFamily="34" charset="-128"/>
                        <a:cs typeface="Arial Unicode MS" pitchFamily="34" charset="-128"/>
                      </a:endParaRPr>
                    </a:p>
                  </a:txBody>
                  <a:tcPr/>
                </a:tc>
              </a:tr>
              <a:tr h="370840">
                <a:tc>
                  <a:txBody>
                    <a:bodyPr/>
                    <a:lstStyle/>
                    <a:p>
                      <a:r>
                        <a:rPr lang="en-US" sz="2400" dirty="0" smtClean="0">
                          <a:latin typeface="Arial Unicode MS" pitchFamily="34" charset="-128"/>
                          <a:ea typeface="Arial Unicode MS" pitchFamily="34" charset="-128"/>
                          <a:cs typeface="Arial Unicode MS" pitchFamily="34" charset="-128"/>
                        </a:rPr>
                        <a:t>(viii)</a:t>
                      </a:r>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Creation of security</a:t>
                      </a:r>
                      <a:r>
                        <a:rPr lang="en-US" sz="2400" baseline="0" dirty="0" smtClean="0">
                          <a:latin typeface="Arial Unicode MS" pitchFamily="34" charset="-128"/>
                          <a:ea typeface="Arial Unicode MS" pitchFamily="34" charset="-128"/>
                          <a:cs typeface="Arial Unicode MS" pitchFamily="34" charset="-128"/>
                        </a:rPr>
                        <a:t> in respect of debentures issued.</a:t>
                      </a:r>
                      <a:endParaRPr lang="en-US" sz="2400" dirty="0">
                        <a:latin typeface="Arial Unicode MS" pitchFamily="34" charset="-128"/>
                        <a:ea typeface="Arial Unicode MS" pitchFamily="34" charset="-128"/>
                        <a:cs typeface="Arial Unicode MS" pitchFamily="34" charset="-128"/>
                      </a:endParaRPr>
                    </a:p>
                  </a:txBody>
                  <a:tcPr/>
                </a:tc>
                <a:tc>
                  <a:txBody>
                    <a:bodyPr/>
                    <a:lstStyle/>
                    <a:p>
                      <a:endParaRPr lang="en-US" sz="2400" dirty="0">
                        <a:latin typeface="Arial Unicode MS" pitchFamily="34" charset="-128"/>
                        <a:ea typeface="Arial Unicode MS" pitchFamily="34" charset="-128"/>
                        <a:cs typeface="Arial Unicode MS" pitchFamily="34" charset="-128"/>
                      </a:endParaRPr>
                    </a:p>
                  </a:txBody>
                  <a:tcPr/>
                </a:tc>
              </a:tr>
              <a:tr h="370840">
                <a:tc>
                  <a:txBody>
                    <a:bodyPr/>
                    <a:lstStyle/>
                    <a:p>
                      <a:r>
                        <a:rPr lang="en-US" sz="2400" dirty="0" smtClean="0">
                          <a:latin typeface="Arial Unicode MS" pitchFamily="34" charset="-128"/>
                          <a:ea typeface="Arial Unicode MS" pitchFamily="34" charset="-128"/>
                          <a:cs typeface="Arial Unicode MS" pitchFamily="34" charset="-128"/>
                        </a:rPr>
                        <a:t>(ix)</a:t>
                      </a:r>
                      <a:endParaRPr lang="en-US" sz="2400" dirty="0">
                        <a:latin typeface="Arial Unicode MS" pitchFamily="34" charset="-128"/>
                        <a:ea typeface="Arial Unicode MS" pitchFamily="34" charset="-128"/>
                        <a:cs typeface="Arial Unicode MS" pitchFamily="34" charset="-128"/>
                      </a:endParaRPr>
                    </a:p>
                  </a:txBody>
                  <a:tcPr/>
                </a:tc>
                <a:tc>
                  <a:txBody>
                    <a:bodyPr/>
                    <a:lstStyle/>
                    <a:p>
                      <a:r>
                        <a:rPr lang="en-US" sz="2400" dirty="0" smtClean="0">
                          <a:latin typeface="Arial Unicode MS" pitchFamily="34" charset="-128"/>
                          <a:ea typeface="Arial Unicode MS" pitchFamily="34" charset="-128"/>
                          <a:cs typeface="Arial Unicode MS" pitchFamily="34" charset="-128"/>
                        </a:rPr>
                        <a:t>End use of money raised by public issue.</a:t>
                      </a:r>
                      <a:r>
                        <a:rPr lang="en-US" sz="2400" baseline="0" dirty="0" smtClean="0">
                          <a:latin typeface="Arial Unicode MS" pitchFamily="34" charset="-128"/>
                          <a:ea typeface="Arial Unicode MS" pitchFamily="34" charset="-128"/>
                          <a:cs typeface="Arial Unicode MS" pitchFamily="34" charset="-128"/>
                        </a:rPr>
                        <a:t> </a:t>
                      </a:r>
                      <a:endParaRPr lang="en-US" sz="2400" dirty="0">
                        <a:latin typeface="Arial Unicode MS" pitchFamily="34" charset="-128"/>
                        <a:ea typeface="Arial Unicode MS" pitchFamily="34" charset="-128"/>
                        <a:cs typeface="Arial Unicode MS" pitchFamily="34" charset="-128"/>
                      </a:endParaRPr>
                    </a:p>
                  </a:txBody>
                  <a:tcPr/>
                </a:tc>
                <a:tc>
                  <a:txBody>
                    <a:bodyPr/>
                    <a:lstStyle/>
                    <a:p>
                      <a:endParaRPr lang="en-US" sz="2400" dirty="0">
                        <a:latin typeface="Arial Unicode MS" pitchFamily="34" charset="-128"/>
                        <a:ea typeface="Arial Unicode MS" pitchFamily="34" charset="-128"/>
                        <a:cs typeface="Arial Unicode MS" pitchFamily="34" charset="-128"/>
                      </a:endParaRPr>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994" name="Content Placeholder 2"/>
          <p:cNvSpPr>
            <a:spLocks noGrp="1"/>
          </p:cNvSpPr>
          <p:nvPr>
            <p:ph idx="4294967295"/>
          </p:nvPr>
        </p:nvSpPr>
        <p:spPr>
          <a:xfrm>
            <a:off x="1066800" y="2590800"/>
            <a:ext cx="7162800" cy="3535363"/>
          </a:xfrm>
        </p:spPr>
        <p:txBody>
          <a:bodyPr/>
          <a:lstStyle/>
          <a:p>
            <a:pPr algn="ctr" eaLnBrk="1" hangingPunct="1">
              <a:buFont typeface="Wingdings" pitchFamily="2" charset="2"/>
              <a:buNone/>
            </a:pPr>
            <a:endParaRPr lang="en-US" dirty="0" smtClean="0"/>
          </a:p>
          <a:p>
            <a:pPr algn="ctr" eaLnBrk="1" hangingPunct="1">
              <a:buFont typeface="Wingdings" pitchFamily="2" charset="2"/>
              <a:buNone/>
            </a:pPr>
            <a:r>
              <a:rPr lang="en-US" sz="6600" dirty="0" smtClean="0">
                <a:latin typeface="Arial Unicode MS" pitchFamily="34" charset="-128"/>
                <a:ea typeface="Arial Unicode MS" pitchFamily="34" charset="-128"/>
                <a:cs typeface="Arial Unicode MS" pitchFamily="34" charset="-128"/>
              </a:rPr>
              <a:t>THANK YOU</a:t>
            </a:r>
          </a:p>
        </p:txBody>
      </p:sp>
      <p:sp>
        <p:nvSpPr>
          <p:cNvPr id="84995" name="Slide Number Placeholder 3"/>
          <p:cNvSpPr>
            <a:spLocks noGrp="1"/>
          </p:cNvSpPr>
          <p:nvPr>
            <p:ph type="sldNum" sz="quarter" idx="12"/>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fld id="{628B70B9-3859-447F-9751-AB87C19267DD}" type="slidenum">
              <a:rPr lang="en-US" smtClean="0"/>
              <a:pPr fontAlgn="base">
                <a:spcBef>
                  <a:spcPct val="0"/>
                </a:spcBef>
                <a:spcAft>
                  <a:spcPct val="0"/>
                </a:spcAft>
                <a:defRPr/>
              </a:pPr>
              <a:t>17</a:t>
            </a:fld>
            <a:endParaRPr lang="en-US" smtClean="0"/>
          </a:p>
        </p:txBody>
      </p:sp>
      <p:sp>
        <p:nvSpPr>
          <p:cNvPr id="84996" name="Footer Placeholder 4"/>
          <p:cNvSpPr>
            <a:spLocks noGrp="1"/>
          </p:cNvSpPr>
          <p:nvPr>
            <p:ph type="ftr" sz="quarter" idx="11"/>
          </p:nvPr>
        </p:nvSpPr>
        <p:spPr bwMode="auto">
          <a:xfrm>
            <a:off x="609600" y="6248400"/>
            <a:ext cx="80772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CARO 2015</a:t>
            </a:r>
            <a:endParaRPr lang="en-US" sz="36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524000"/>
            <a:ext cx="8001000" cy="4495800"/>
          </a:xfrm>
        </p:spPr>
        <p:txBody>
          <a:bodyPr>
            <a:noAutofit/>
          </a:bodyPr>
          <a:lstStyle/>
          <a:p>
            <a:pPr marL="0" indent="0" algn="just" eaLnBrk="1" fontAlgn="auto" hangingPunct="1">
              <a:spcAft>
                <a:spcPts val="0"/>
              </a:spcAft>
              <a:buNone/>
              <a:defRPr/>
            </a:pPr>
            <a:endParaRPr lang="en-US" sz="28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smtClean="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2</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graphicFrame>
        <p:nvGraphicFramePr>
          <p:cNvPr id="6" name="Table 5"/>
          <p:cNvGraphicFramePr>
            <a:graphicFrameLocks noGrp="1"/>
          </p:cNvGraphicFramePr>
          <p:nvPr/>
        </p:nvGraphicFramePr>
        <p:xfrm>
          <a:off x="533400" y="1828800"/>
          <a:ext cx="8001000" cy="3169920"/>
        </p:xfrm>
        <a:graphic>
          <a:graphicData uri="http://schemas.openxmlformats.org/drawingml/2006/table">
            <a:tbl>
              <a:tblPr firstRow="1" bandRow="1">
                <a:tableStyleId>{2D5ABB26-0587-4C30-8999-92F81FD0307C}</a:tableStyleId>
              </a:tblPr>
              <a:tblGrid>
                <a:gridCol w="2590800"/>
                <a:gridCol w="5410200"/>
              </a:tblGrid>
              <a:tr h="0">
                <a:tc>
                  <a:txBody>
                    <a:bodyPr/>
                    <a:lstStyle/>
                    <a:p>
                      <a:r>
                        <a:rPr lang="en-US" sz="2800" dirty="0" smtClean="0">
                          <a:latin typeface="Arial Unicode MS" pitchFamily="34" charset="-128"/>
                          <a:ea typeface="Arial Unicode MS" pitchFamily="34" charset="-128"/>
                          <a:cs typeface="Arial Unicode MS" pitchFamily="34" charset="-128"/>
                        </a:rPr>
                        <a:t>Effective </a:t>
                      </a:r>
                      <a:endParaRPr lang="en-US" sz="2800" dirty="0">
                        <a:latin typeface="Arial Unicode MS" pitchFamily="34" charset="-128"/>
                        <a:ea typeface="Arial Unicode MS" pitchFamily="34" charset="-128"/>
                        <a:cs typeface="Arial Unicode MS" pitchFamily="34" charset="-128"/>
                      </a:endParaRPr>
                    </a:p>
                  </a:txBody>
                  <a:tcPr/>
                </a:tc>
                <a:tc>
                  <a:txBody>
                    <a:bodyPr/>
                    <a:lstStyle/>
                    <a:p>
                      <a:r>
                        <a:rPr lang="en-US" sz="2800" dirty="0" smtClean="0">
                          <a:latin typeface="Arial Unicode MS" pitchFamily="34" charset="-128"/>
                          <a:ea typeface="Arial Unicode MS" pitchFamily="34" charset="-128"/>
                          <a:cs typeface="Arial Unicode MS" pitchFamily="34" charset="-128"/>
                        </a:rPr>
                        <a:t>On the date of publication in Official Gazette</a:t>
                      </a:r>
                    </a:p>
                    <a:p>
                      <a:endParaRPr lang="en-US" sz="2800" dirty="0" smtClean="0">
                        <a:latin typeface="Arial Unicode MS" pitchFamily="34" charset="-128"/>
                        <a:ea typeface="Arial Unicode MS" pitchFamily="34" charset="-128"/>
                        <a:cs typeface="Arial Unicode MS" pitchFamily="34" charset="-128"/>
                      </a:endParaRPr>
                    </a:p>
                    <a:p>
                      <a:endParaRPr lang="en-US" sz="2800" dirty="0">
                        <a:latin typeface="Arial Unicode MS" pitchFamily="34" charset="-128"/>
                        <a:ea typeface="Arial Unicode MS" pitchFamily="34" charset="-128"/>
                        <a:cs typeface="Arial Unicode MS" pitchFamily="34" charset="-128"/>
                      </a:endParaRPr>
                    </a:p>
                  </a:txBody>
                  <a:tcPr/>
                </a:tc>
              </a:tr>
              <a:tr h="370840">
                <a:tc>
                  <a:txBody>
                    <a:bodyPr/>
                    <a:lstStyle/>
                    <a:p>
                      <a:r>
                        <a:rPr lang="en-US" sz="2800" dirty="0" smtClean="0">
                          <a:latin typeface="Arial Unicode MS" pitchFamily="34" charset="-128"/>
                          <a:ea typeface="Arial Unicode MS" pitchFamily="34" charset="-128"/>
                          <a:cs typeface="Arial Unicode MS" pitchFamily="34" charset="-128"/>
                        </a:rPr>
                        <a:t>Applicability</a:t>
                      </a:r>
                      <a:endParaRPr lang="en-US" sz="2800" dirty="0">
                        <a:latin typeface="Arial Unicode MS" pitchFamily="34" charset="-128"/>
                        <a:ea typeface="Arial Unicode MS" pitchFamily="34" charset="-128"/>
                        <a:cs typeface="Arial Unicode MS" pitchFamily="34" charset="-128"/>
                      </a:endParaRPr>
                    </a:p>
                  </a:txBody>
                  <a:tcPr/>
                </a:tc>
                <a:tc>
                  <a:txBody>
                    <a:bodyPr/>
                    <a:lstStyle/>
                    <a:p>
                      <a:r>
                        <a:rPr lang="en-US" sz="2800" dirty="0" err="1" smtClean="0">
                          <a:latin typeface="Arial Unicode MS" pitchFamily="34" charset="-128"/>
                          <a:ea typeface="Arial Unicode MS" pitchFamily="34" charset="-128"/>
                          <a:cs typeface="Arial Unicode MS" pitchFamily="34" charset="-128"/>
                        </a:rPr>
                        <a:t>w.e.f</a:t>
                      </a:r>
                      <a:r>
                        <a:rPr lang="en-US" sz="2800" dirty="0" smtClean="0">
                          <a:latin typeface="Arial Unicode MS" pitchFamily="34" charset="-128"/>
                          <a:ea typeface="Arial Unicode MS" pitchFamily="34" charset="-128"/>
                          <a:cs typeface="Arial Unicode MS" pitchFamily="34" charset="-128"/>
                        </a:rPr>
                        <a:t>. financial year commencing on or after 1</a:t>
                      </a:r>
                      <a:r>
                        <a:rPr lang="en-US" sz="2800" baseline="30000" dirty="0" smtClean="0">
                          <a:latin typeface="Arial Unicode MS" pitchFamily="34" charset="-128"/>
                          <a:ea typeface="Arial Unicode MS" pitchFamily="34" charset="-128"/>
                          <a:cs typeface="Arial Unicode MS" pitchFamily="34" charset="-128"/>
                        </a:rPr>
                        <a:t>st</a:t>
                      </a:r>
                      <a:r>
                        <a:rPr lang="en-US" sz="2800" dirty="0" smtClean="0">
                          <a:latin typeface="Arial Unicode MS" pitchFamily="34" charset="-128"/>
                          <a:ea typeface="Arial Unicode MS" pitchFamily="34" charset="-128"/>
                          <a:cs typeface="Arial Unicode MS" pitchFamily="34" charset="-128"/>
                        </a:rPr>
                        <a:t> April</a:t>
                      </a:r>
                      <a:r>
                        <a:rPr lang="en-US" sz="2800" baseline="0" dirty="0" smtClean="0">
                          <a:latin typeface="Arial Unicode MS" pitchFamily="34" charset="-128"/>
                          <a:ea typeface="Arial Unicode MS" pitchFamily="34" charset="-128"/>
                          <a:cs typeface="Arial Unicode MS" pitchFamily="34" charset="-128"/>
                        </a:rPr>
                        <a:t> 2014</a:t>
                      </a:r>
                    </a:p>
                    <a:p>
                      <a:endParaRPr lang="en-US" sz="2800" dirty="0">
                        <a:latin typeface="Arial Unicode MS" pitchFamily="34" charset="-128"/>
                        <a:ea typeface="Arial Unicode MS" pitchFamily="34" charset="-128"/>
                        <a:cs typeface="Arial Unicode MS" pitchFamily="34" charset="-128"/>
                      </a:endParaRPr>
                    </a:p>
                  </a:txBody>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CARO 2015</a:t>
            </a:r>
            <a:endParaRPr lang="en-US" sz="36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524000"/>
            <a:ext cx="8001000" cy="4495800"/>
          </a:xfrm>
        </p:spPr>
        <p:txBody>
          <a:bodyPr>
            <a:noAutofit/>
          </a:bodyPr>
          <a:lstStyle/>
          <a:p>
            <a:pPr marL="514350" indent="-514350" algn="just" eaLnBrk="1" fontAlgn="auto" hangingPunct="1">
              <a:spcAft>
                <a:spcPts val="0"/>
              </a:spcAft>
              <a:buNone/>
              <a:defRPr/>
            </a:pPr>
            <a:r>
              <a:rPr lang="en-US" sz="2400" b="1" dirty="0" smtClean="0">
                <a:latin typeface="Arial Unicode MS" pitchFamily="34" charset="-128"/>
                <a:ea typeface="Arial Unicode MS" pitchFamily="34" charset="-128"/>
                <a:cs typeface="Arial Unicode MS" pitchFamily="34" charset="-128"/>
              </a:rPr>
              <a:t>Exceptions: </a:t>
            </a:r>
            <a:endParaRPr lang="en-US" sz="2400" dirty="0" smtClean="0">
              <a:latin typeface="Arial Unicode MS" pitchFamily="34" charset="-128"/>
              <a:ea typeface="Arial Unicode MS" pitchFamily="34" charset="-128"/>
              <a:cs typeface="Arial Unicode MS" pitchFamily="34" charset="-128"/>
            </a:endParaRPr>
          </a:p>
          <a:p>
            <a:pPr marL="571500" indent="-571500" algn="just" eaLnBrk="1" fontAlgn="auto" hangingPunct="1">
              <a:spcAft>
                <a:spcPts val="0"/>
              </a:spcAft>
              <a:buFont typeface="+mj-lt"/>
              <a:buAutoNum type="romanLcPeriod"/>
              <a:defRPr/>
            </a:pPr>
            <a:r>
              <a:rPr lang="en-US" sz="2400" dirty="0" smtClean="0">
                <a:latin typeface="Arial Unicode MS" pitchFamily="34" charset="-128"/>
                <a:ea typeface="Arial Unicode MS" pitchFamily="34" charset="-128"/>
                <a:cs typeface="Arial Unicode MS" pitchFamily="34" charset="-128"/>
              </a:rPr>
              <a:t>Banking company</a:t>
            </a:r>
          </a:p>
          <a:p>
            <a:pPr marL="571500" indent="-571500" algn="just" eaLnBrk="1" fontAlgn="auto" hangingPunct="1">
              <a:spcAft>
                <a:spcPts val="0"/>
              </a:spcAft>
              <a:buFont typeface="+mj-lt"/>
              <a:buAutoNum type="romanLcPeriod"/>
              <a:defRPr/>
            </a:pPr>
            <a:r>
              <a:rPr lang="en-US" sz="2400" dirty="0" smtClean="0">
                <a:latin typeface="Arial Unicode MS" pitchFamily="34" charset="-128"/>
                <a:ea typeface="Arial Unicode MS" pitchFamily="34" charset="-128"/>
                <a:cs typeface="Arial Unicode MS" pitchFamily="34" charset="-128"/>
              </a:rPr>
              <a:t>Insurance company</a:t>
            </a:r>
          </a:p>
          <a:p>
            <a:pPr marL="571500" indent="-571500" algn="just" eaLnBrk="1" fontAlgn="auto" hangingPunct="1">
              <a:spcAft>
                <a:spcPts val="0"/>
              </a:spcAft>
              <a:buFont typeface="+mj-lt"/>
              <a:buAutoNum type="romanLcPeriod"/>
              <a:defRPr/>
            </a:pPr>
            <a:r>
              <a:rPr lang="en-US" sz="2400" dirty="0" smtClean="0">
                <a:latin typeface="Arial Unicode MS" pitchFamily="34" charset="-128"/>
                <a:ea typeface="Arial Unicode MS" pitchFamily="34" charset="-128"/>
                <a:cs typeface="Arial Unicode MS" pitchFamily="34" charset="-128"/>
              </a:rPr>
              <a:t>Section 8 companies</a:t>
            </a:r>
          </a:p>
          <a:p>
            <a:pPr marL="571500" indent="-571500" algn="just" eaLnBrk="1" fontAlgn="auto" hangingPunct="1">
              <a:spcAft>
                <a:spcPts val="0"/>
              </a:spcAft>
              <a:buFont typeface="+mj-lt"/>
              <a:buAutoNum type="romanLcPeriod"/>
              <a:defRPr/>
            </a:pPr>
            <a:r>
              <a:rPr lang="en-US" sz="2400" dirty="0" smtClean="0">
                <a:latin typeface="Arial Unicode MS" pitchFamily="34" charset="-128"/>
                <a:ea typeface="Arial Unicode MS" pitchFamily="34" charset="-128"/>
                <a:cs typeface="Arial Unicode MS" pitchFamily="34" charset="-128"/>
              </a:rPr>
              <a:t>OPC</a:t>
            </a:r>
          </a:p>
          <a:p>
            <a:pPr marL="571500" indent="-571500" algn="just" eaLnBrk="1" fontAlgn="auto" hangingPunct="1">
              <a:spcAft>
                <a:spcPts val="0"/>
              </a:spcAft>
              <a:buFont typeface="+mj-lt"/>
              <a:buAutoNum type="romanLcPeriod"/>
              <a:defRPr/>
            </a:pPr>
            <a:r>
              <a:rPr lang="en-US" sz="2400" dirty="0" smtClean="0">
                <a:latin typeface="Arial Unicode MS" pitchFamily="34" charset="-128"/>
                <a:ea typeface="Arial Unicode MS" pitchFamily="34" charset="-128"/>
                <a:cs typeface="Arial Unicode MS" pitchFamily="34" charset="-128"/>
              </a:rPr>
              <a:t>Small companies</a:t>
            </a:r>
          </a:p>
          <a:p>
            <a:pPr marL="571500" indent="-571500" algn="just" eaLnBrk="1" fontAlgn="auto" hangingPunct="1">
              <a:spcAft>
                <a:spcPts val="0"/>
              </a:spcAft>
              <a:buFont typeface="+mj-lt"/>
              <a:buAutoNum type="romanLcPeriod"/>
              <a:defRPr/>
            </a:pPr>
            <a:r>
              <a:rPr lang="en-US" sz="2400" dirty="0" smtClean="0">
                <a:latin typeface="Arial Unicode MS" pitchFamily="34" charset="-128"/>
                <a:ea typeface="Arial Unicode MS" pitchFamily="34" charset="-128"/>
                <a:cs typeface="Arial Unicode MS" pitchFamily="34" charset="-128"/>
              </a:rPr>
              <a:t>Private companies </a:t>
            </a:r>
          </a:p>
          <a:p>
            <a:pPr marL="892175" lvl="1" indent="-571500"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Capital and reserves not &gt; Rs.50.00 </a:t>
            </a:r>
            <a:r>
              <a:rPr lang="en-US" sz="2400" dirty="0" err="1" smtClean="0">
                <a:latin typeface="Arial Unicode MS" pitchFamily="34" charset="-128"/>
                <a:ea typeface="Arial Unicode MS" pitchFamily="34" charset="-128"/>
                <a:cs typeface="Arial Unicode MS" pitchFamily="34" charset="-128"/>
              </a:rPr>
              <a:t>lacs</a:t>
            </a:r>
            <a:r>
              <a:rPr lang="en-US" sz="2400" dirty="0" smtClean="0">
                <a:latin typeface="Arial Unicode MS" pitchFamily="34" charset="-128"/>
                <a:ea typeface="Arial Unicode MS" pitchFamily="34" charset="-128"/>
                <a:cs typeface="Arial Unicode MS" pitchFamily="34" charset="-128"/>
              </a:rPr>
              <a:t> and</a:t>
            </a:r>
          </a:p>
          <a:p>
            <a:pPr marL="892175" lvl="1" indent="-571500"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Outstanding loans not &gt; Rs.25.00 </a:t>
            </a:r>
            <a:r>
              <a:rPr lang="en-US" sz="2400" dirty="0" err="1" smtClean="0">
                <a:latin typeface="Arial Unicode MS" pitchFamily="34" charset="-128"/>
                <a:ea typeface="Arial Unicode MS" pitchFamily="34" charset="-128"/>
                <a:cs typeface="Arial Unicode MS" pitchFamily="34" charset="-128"/>
              </a:rPr>
              <a:t>lacs</a:t>
            </a:r>
            <a:r>
              <a:rPr lang="en-US" sz="2400" dirty="0" smtClean="0">
                <a:latin typeface="Arial Unicode MS" pitchFamily="34" charset="-128"/>
                <a:ea typeface="Arial Unicode MS" pitchFamily="34" charset="-128"/>
                <a:cs typeface="Arial Unicode MS" pitchFamily="34" charset="-128"/>
              </a:rPr>
              <a:t> and from financial institutions and banks</a:t>
            </a:r>
          </a:p>
          <a:p>
            <a:pPr marL="892175" lvl="1" indent="-571500" algn="just" eaLnBrk="1" fontAlgn="auto" hangingPunct="1">
              <a:spcAft>
                <a:spcPts val="0"/>
              </a:spcAft>
              <a:buFont typeface="+mj-lt"/>
              <a:buAutoNum type="alphaLcParenR"/>
              <a:defRPr/>
            </a:pPr>
            <a:r>
              <a:rPr lang="en-US" sz="2400" dirty="0" smtClean="0">
                <a:latin typeface="Arial Unicode MS" pitchFamily="34" charset="-128"/>
                <a:ea typeface="Arial Unicode MS" pitchFamily="34" charset="-128"/>
                <a:cs typeface="Arial Unicode MS" pitchFamily="34" charset="-128"/>
              </a:rPr>
              <a:t>Turnover not &gt; Rs.5.00 </a:t>
            </a:r>
            <a:r>
              <a:rPr lang="en-US" sz="2400" dirty="0" err="1" smtClean="0">
                <a:latin typeface="Arial Unicode MS" pitchFamily="34" charset="-128"/>
                <a:ea typeface="Arial Unicode MS" pitchFamily="34" charset="-128"/>
                <a:cs typeface="Arial Unicode MS" pitchFamily="34" charset="-128"/>
              </a:rPr>
              <a:t>crores</a:t>
            </a:r>
            <a:endParaRPr lang="en-US" sz="24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4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400" dirty="0" smtClean="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3</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Matters to be included in Auditors Report </a:t>
            </a:r>
            <a:endParaRPr lang="en-US" sz="36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524000"/>
            <a:ext cx="8001000" cy="4495800"/>
          </a:xfrm>
        </p:spPr>
        <p:txBody>
          <a:bodyPr>
            <a:noAutofit/>
          </a:bodyPr>
          <a:lstStyle/>
          <a:p>
            <a:pPr marL="0" indent="0" algn="just" eaLnBrk="1" fontAlgn="auto" hangingPunct="1">
              <a:spcAft>
                <a:spcPts val="0"/>
              </a:spcAft>
              <a:buNone/>
              <a:defRPr/>
            </a:pPr>
            <a:endParaRPr lang="en-US" sz="28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smtClean="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4</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graphicFrame>
        <p:nvGraphicFramePr>
          <p:cNvPr id="6" name="Table 5"/>
          <p:cNvGraphicFramePr>
            <a:graphicFrameLocks noGrp="1"/>
          </p:cNvGraphicFramePr>
          <p:nvPr/>
        </p:nvGraphicFramePr>
        <p:xfrm>
          <a:off x="533400" y="1524000"/>
          <a:ext cx="8458199" cy="5212080"/>
        </p:xfrm>
        <a:graphic>
          <a:graphicData uri="http://schemas.openxmlformats.org/drawingml/2006/table">
            <a:tbl>
              <a:tblPr firstRow="1" bandRow="1">
                <a:tableStyleId>{2D5ABB26-0587-4C30-8999-92F81FD0307C}</a:tableStyleId>
              </a:tblPr>
              <a:tblGrid>
                <a:gridCol w="711437"/>
                <a:gridCol w="3478138"/>
                <a:gridCol w="4268624"/>
              </a:tblGrid>
              <a:tr h="0">
                <a:tc>
                  <a:txBody>
                    <a:bodyPr/>
                    <a:lstStyle/>
                    <a:p>
                      <a:endParaRPr lang="en-US" sz="1800" b="1" dirty="0">
                        <a:latin typeface="Arial Unicode MS" pitchFamily="34" charset="-128"/>
                        <a:ea typeface="Arial Unicode MS" pitchFamily="34" charset="-128"/>
                        <a:cs typeface="Arial Unicode MS" pitchFamily="34" charset="-128"/>
                      </a:endParaRPr>
                    </a:p>
                  </a:txBody>
                  <a:tcPr/>
                </a:tc>
                <a:tc>
                  <a:txBody>
                    <a:bodyPr/>
                    <a:lstStyle/>
                    <a:p>
                      <a:r>
                        <a:rPr lang="en-US" sz="1800" b="1" u="sng" dirty="0" smtClean="0">
                          <a:latin typeface="Arial Unicode MS" pitchFamily="34" charset="-128"/>
                          <a:ea typeface="Arial Unicode MS" pitchFamily="34" charset="-128"/>
                          <a:cs typeface="Arial Unicode MS" pitchFamily="34" charset="-128"/>
                        </a:rPr>
                        <a:t>Matters </a:t>
                      </a:r>
                      <a:endParaRPr lang="en-US" sz="1800" b="1" u="sng" dirty="0">
                        <a:latin typeface="Arial Unicode MS" pitchFamily="34" charset="-128"/>
                        <a:ea typeface="Arial Unicode MS" pitchFamily="34" charset="-128"/>
                        <a:cs typeface="Arial Unicode MS" pitchFamily="34" charset="-128"/>
                      </a:endParaRPr>
                    </a:p>
                  </a:txBody>
                  <a:tcPr/>
                </a:tc>
                <a:tc>
                  <a:txBody>
                    <a:bodyPr/>
                    <a:lstStyle/>
                    <a:p>
                      <a:r>
                        <a:rPr lang="en-US" sz="1800" b="1" u="sng" dirty="0" smtClean="0">
                          <a:latin typeface="Arial Unicode MS" pitchFamily="34" charset="-128"/>
                          <a:ea typeface="Arial Unicode MS" pitchFamily="34" charset="-128"/>
                          <a:cs typeface="Arial Unicode MS" pitchFamily="34" charset="-128"/>
                        </a:rPr>
                        <a:t>Changes</a:t>
                      </a:r>
                      <a:r>
                        <a:rPr lang="en-US" sz="1800" b="1" u="sng" baseline="0" dirty="0" smtClean="0">
                          <a:latin typeface="Arial Unicode MS" pitchFamily="34" charset="-128"/>
                          <a:ea typeface="Arial Unicode MS" pitchFamily="34" charset="-128"/>
                          <a:cs typeface="Arial Unicode MS" pitchFamily="34" charset="-128"/>
                        </a:rPr>
                        <a:t> in new CARO</a:t>
                      </a:r>
                      <a:endParaRPr lang="en-US" sz="1800" b="1" u="sng" dirty="0">
                        <a:latin typeface="Arial Unicode MS" pitchFamily="34" charset="-128"/>
                        <a:ea typeface="Arial Unicode MS" pitchFamily="34" charset="-128"/>
                        <a:cs typeface="Arial Unicode MS" pitchFamily="34" charset="-128"/>
                      </a:endParaRPr>
                    </a:p>
                  </a:txBody>
                  <a:tcPr/>
                </a:tc>
              </a:tr>
              <a:tr h="370840">
                <a:tc>
                  <a:txBody>
                    <a:bodyPr/>
                    <a:lstStyle/>
                    <a:p>
                      <a:r>
                        <a:rPr lang="en-US" sz="1800" dirty="0" smtClean="0">
                          <a:latin typeface="Arial Unicode MS" pitchFamily="34" charset="-128"/>
                          <a:ea typeface="Arial Unicode MS" pitchFamily="34" charset="-128"/>
                          <a:cs typeface="Arial Unicode MS" pitchFamily="34" charset="-128"/>
                        </a:rPr>
                        <a:t>(</a:t>
                      </a:r>
                      <a:r>
                        <a:rPr lang="en-US" sz="1800" dirty="0" err="1" smtClean="0">
                          <a:latin typeface="Arial Unicode MS" pitchFamily="34" charset="-128"/>
                          <a:ea typeface="Arial Unicode MS" pitchFamily="34" charset="-128"/>
                          <a:cs typeface="Arial Unicode MS" pitchFamily="34" charset="-128"/>
                        </a:rPr>
                        <a:t>i</a:t>
                      </a:r>
                      <a:r>
                        <a:rPr lang="en-US" sz="1800" dirty="0" smtClean="0">
                          <a:latin typeface="Arial Unicode MS" pitchFamily="34" charset="-128"/>
                          <a:ea typeface="Arial Unicode MS" pitchFamily="34" charset="-128"/>
                          <a:cs typeface="Arial Unicode MS" pitchFamily="34" charset="-128"/>
                        </a:rPr>
                        <a:t>)</a:t>
                      </a:r>
                      <a:endParaRPr lang="en-US" sz="1800" dirty="0">
                        <a:latin typeface="Arial Unicode MS" pitchFamily="34" charset="-128"/>
                        <a:ea typeface="Arial Unicode MS" pitchFamily="34" charset="-128"/>
                        <a:cs typeface="Arial Unicode MS" pitchFamily="34" charset="-128"/>
                      </a:endParaRPr>
                    </a:p>
                  </a:txBody>
                  <a:tcPr/>
                </a:tc>
                <a:tc>
                  <a:txBody>
                    <a:bodyPr/>
                    <a:lstStyle/>
                    <a:p>
                      <a:r>
                        <a:rPr lang="en-US" sz="1800" dirty="0" smtClean="0">
                          <a:latin typeface="Arial Unicode MS" pitchFamily="34" charset="-128"/>
                          <a:ea typeface="Arial Unicode MS" pitchFamily="34" charset="-128"/>
                          <a:cs typeface="Arial Unicode MS" pitchFamily="34" charset="-128"/>
                        </a:rPr>
                        <a:t>Fixed</a:t>
                      </a:r>
                      <a:r>
                        <a:rPr lang="en-US" sz="1800" baseline="0" dirty="0" smtClean="0">
                          <a:latin typeface="Arial Unicode MS" pitchFamily="34" charset="-128"/>
                          <a:ea typeface="Arial Unicode MS" pitchFamily="34" charset="-128"/>
                          <a:cs typeface="Arial Unicode MS" pitchFamily="34" charset="-128"/>
                        </a:rPr>
                        <a:t> assets:-</a:t>
                      </a:r>
                    </a:p>
                    <a:p>
                      <a:pPr marL="174625" indent="-174625">
                        <a:buFont typeface="Arial" pitchFamily="34" charset="0"/>
                        <a:buChar char="•"/>
                      </a:pPr>
                      <a:r>
                        <a:rPr lang="en-US" sz="1800" baseline="0" dirty="0" smtClean="0">
                          <a:latin typeface="Arial Unicode MS" pitchFamily="34" charset="-128"/>
                          <a:ea typeface="Arial Unicode MS" pitchFamily="34" charset="-128"/>
                          <a:cs typeface="Arial Unicode MS" pitchFamily="34" charset="-128"/>
                        </a:rPr>
                        <a:t>Maintenance of records</a:t>
                      </a:r>
                    </a:p>
                    <a:p>
                      <a:pPr marL="174625" indent="-174625">
                        <a:buFont typeface="Arial" pitchFamily="34" charset="0"/>
                        <a:buChar char="•"/>
                      </a:pPr>
                      <a:r>
                        <a:rPr lang="en-US" sz="1800" baseline="0" dirty="0" smtClean="0">
                          <a:latin typeface="Arial Unicode MS" pitchFamily="34" charset="-128"/>
                          <a:ea typeface="Arial Unicode MS" pitchFamily="34" charset="-128"/>
                          <a:cs typeface="Arial Unicode MS" pitchFamily="34" charset="-128"/>
                        </a:rPr>
                        <a:t>Physical verification</a:t>
                      </a:r>
                    </a:p>
                    <a:p>
                      <a:pPr marL="174625" indent="-174625">
                        <a:buFont typeface="Arial" pitchFamily="34" charset="0"/>
                        <a:buChar char="•"/>
                      </a:pPr>
                      <a:r>
                        <a:rPr lang="en-US" sz="1800" baseline="0" dirty="0" smtClean="0">
                          <a:latin typeface="Arial Unicode MS" pitchFamily="34" charset="-128"/>
                          <a:ea typeface="Arial Unicode MS" pitchFamily="34" charset="-128"/>
                          <a:cs typeface="Arial Unicode MS" pitchFamily="34" charset="-128"/>
                        </a:rPr>
                        <a:t>Whether on reasonable intervals.</a:t>
                      </a:r>
                    </a:p>
                    <a:p>
                      <a:pPr marL="174625" indent="-174625">
                        <a:buFont typeface="Arial" pitchFamily="34" charset="0"/>
                        <a:buChar char="•"/>
                      </a:pPr>
                      <a:r>
                        <a:rPr lang="en-US" sz="1800" baseline="0" dirty="0" smtClean="0">
                          <a:latin typeface="Arial Unicode MS" pitchFamily="34" charset="-128"/>
                          <a:ea typeface="Arial Unicode MS" pitchFamily="34" charset="-128"/>
                          <a:cs typeface="Arial Unicode MS" pitchFamily="34" charset="-128"/>
                        </a:rPr>
                        <a:t>Discrepancies found </a:t>
                      </a:r>
                    </a:p>
                    <a:p>
                      <a:pPr marL="174625" indent="-174625">
                        <a:buFont typeface="Arial" pitchFamily="34" charset="0"/>
                        <a:buChar char="•"/>
                      </a:pPr>
                      <a:r>
                        <a:rPr lang="en-US" sz="1800" baseline="0" dirty="0" smtClean="0">
                          <a:latin typeface="Arial Unicode MS" pitchFamily="34" charset="-128"/>
                          <a:ea typeface="Arial Unicode MS" pitchFamily="34" charset="-128"/>
                          <a:cs typeface="Arial Unicode MS" pitchFamily="34" charset="-128"/>
                        </a:rPr>
                        <a:t>Detail within books of accounts</a:t>
                      </a:r>
                      <a:endParaRPr lang="en-US" sz="1800" dirty="0">
                        <a:latin typeface="Arial Unicode MS" pitchFamily="34" charset="-128"/>
                        <a:ea typeface="Arial Unicode MS" pitchFamily="34" charset="-128"/>
                        <a:cs typeface="Arial Unicode MS" pitchFamily="34" charset="-128"/>
                      </a:endParaRPr>
                    </a:p>
                  </a:txBody>
                  <a:tcPr/>
                </a:tc>
                <a:tc>
                  <a:txBody>
                    <a:bodyPr/>
                    <a:lstStyle/>
                    <a:p>
                      <a:r>
                        <a:rPr lang="en-US" sz="1800" dirty="0" smtClean="0">
                          <a:latin typeface="Arial Unicode MS" pitchFamily="34" charset="-128"/>
                          <a:ea typeface="Arial Unicode MS" pitchFamily="34" charset="-128"/>
                          <a:cs typeface="Arial Unicode MS" pitchFamily="34" charset="-128"/>
                        </a:rPr>
                        <a:t>Requirement</a:t>
                      </a:r>
                      <a:r>
                        <a:rPr lang="en-US" sz="1800" baseline="0" dirty="0" smtClean="0">
                          <a:latin typeface="Arial Unicode MS" pitchFamily="34" charset="-128"/>
                          <a:ea typeface="Arial Unicode MS" pitchFamily="34" charset="-128"/>
                          <a:cs typeface="Arial Unicode MS" pitchFamily="34" charset="-128"/>
                        </a:rPr>
                        <a:t> to report disposing off of substantial part of fixed assets during the year has been done away.</a:t>
                      </a:r>
                      <a:endParaRPr lang="en-US" sz="1800" dirty="0">
                        <a:latin typeface="Arial Unicode MS" pitchFamily="34" charset="-128"/>
                        <a:ea typeface="Arial Unicode MS" pitchFamily="34" charset="-128"/>
                        <a:cs typeface="Arial Unicode MS" pitchFamily="34" charset="-128"/>
                      </a:endParaRPr>
                    </a:p>
                  </a:txBody>
                  <a:tcPr/>
                </a:tc>
              </a:tr>
              <a:tr h="370840">
                <a:tc>
                  <a:txBody>
                    <a:bodyPr/>
                    <a:lstStyle/>
                    <a:p>
                      <a:r>
                        <a:rPr lang="en-US" sz="1800" dirty="0" smtClean="0">
                          <a:latin typeface="Arial Unicode MS" pitchFamily="34" charset="-128"/>
                          <a:ea typeface="Arial Unicode MS" pitchFamily="34" charset="-128"/>
                          <a:cs typeface="Arial Unicode MS" pitchFamily="34" charset="-128"/>
                        </a:rPr>
                        <a:t>(ii)</a:t>
                      </a:r>
                      <a:endParaRPr lang="en-US" sz="1800" dirty="0">
                        <a:latin typeface="Arial Unicode MS" pitchFamily="34" charset="-128"/>
                        <a:ea typeface="Arial Unicode MS" pitchFamily="34" charset="-128"/>
                        <a:cs typeface="Arial Unicode MS" pitchFamily="34" charset="-128"/>
                      </a:endParaRPr>
                    </a:p>
                  </a:txBody>
                  <a:tcPr/>
                </a:tc>
                <a:tc>
                  <a:txBody>
                    <a:bodyPr/>
                    <a:lstStyle/>
                    <a:p>
                      <a:r>
                        <a:rPr lang="en-US" sz="1800" baseline="0" dirty="0" smtClean="0">
                          <a:latin typeface="Arial Unicode MS" pitchFamily="34" charset="-128"/>
                          <a:ea typeface="Arial Unicode MS" pitchFamily="34" charset="-128"/>
                          <a:cs typeface="Arial Unicode MS" pitchFamily="34" charset="-128"/>
                        </a:rPr>
                        <a:t>Inventories:-</a:t>
                      </a:r>
                    </a:p>
                    <a:p>
                      <a:pPr marL="174625" indent="-174625">
                        <a:buFont typeface="Arial" pitchFamily="34" charset="0"/>
                        <a:buChar char="•"/>
                      </a:pPr>
                      <a:r>
                        <a:rPr lang="en-US" sz="1800" baseline="0" dirty="0" smtClean="0">
                          <a:latin typeface="Arial Unicode MS" pitchFamily="34" charset="-128"/>
                          <a:ea typeface="Arial Unicode MS" pitchFamily="34" charset="-128"/>
                          <a:cs typeface="Arial Unicode MS" pitchFamily="34" charset="-128"/>
                        </a:rPr>
                        <a:t>Physical verification</a:t>
                      </a:r>
                    </a:p>
                    <a:p>
                      <a:pPr marL="174625" indent="-174625">
                        <a:buFont typeface="Arial" pitchFamily="34" charset="0"/>
                        <a:buChar char="•"/>
                      </a:pPr>
                      <a:r>
                        <a:rPr lang="en-US" sz="1800" baseline="0" dirty="0" smtClean="0">
                          <a:latin typeface="Arial Unicode MS" pitchFamily="34" charset="-128"/>
                          <a:ea typeface="Arial Unicode MS" pitchFamily="34" charset="-128"/>
                          <a:cs typeface="Arial Unicode MS" pitchFamily="34" charset="-128"/>
                        </a:rPr>
                        <a:t>Procedure (adequate/ reasonableness)</a:t>
                      </a:r>
                    </a:p>
                    <a:p>
                      <a:pPr marL="174625" indent="-174625">
                        <a:buFont typeface="Arial" pitchFamily="34" charset="0"/>
                        <a:buChar char="•"/>
                      </a:pPr>
                      <a:r>
                        <a:rPr lang="en-US" sz="1800" baseline="0" dirty="0" smtClean="0">
                          <a:latin typeface="Arial Unicode MS" pitchFamily="34" charset="-128"/>
                          <a:ea typeface="Arial Unicode MS" pitchFamily="34" charset="-128"/>
                          <a:cs typeface="Arial Unicode MS" pitchFamily="34" charset="-128"/>
                        </a:rPr>
                        <a:t>Maintenance of records</a:t>
                      </a:r>
                    </a:p>
                    <a:p>
                      <a:pPr marL="174625" indent="-174625">
                        <a:buFont typeface="Arial" pitchFamily="34" charset="0"/>
                        <a:buChar char="•"/>
                      </a:pPr>
                      <a:r>
                        <a:rPr lang="en-US" sz="1800" baseline="0" dirty="0" smtClean="0">
                          <a:latin typeface="Arial Unicode MS" pitchFamily="34" charset="-128"/>
                          <a:ea typeface="Arial Unicode MS" pitchFamily="34" charset="-128"/>
                          <a:cs typeface="Arial Unicode MS" pitchFamily="34" charset="-128"/>
                        </a:rPr>
                        <a:t>Material Discrepancies </a:t>
                      </a:r>
                    </a:p>
                    <a:p>
                      <a:pPr marL="174625" indent="-174625">
                        <a:buFont typeface="Arial" pitchFamily="34" charset="0"/>
                        <a:buChar char="•"/>
                      </a:pPr>
                      <a:r>
                        <a:rPr lang="en-US" sz="1800" baseline="0" dirty="0" smtClean="0">
                          <a:latin typeface="Arial Unicode MS" pitchFamily="34" charset="-128"/>
                          <a:ea typeface="Arial Unicode MS" pitchFamily="34" charset="-128"/>
                          <a:cs typeface="Arial Unicode MS" pitchFamily="34" charset="-128"/>
                        </a:rPr>
                        <a:t>Detail within books of accounts</a:t>
                      </a:r>
                      <a:endParaRPr lang="en-US" sz="1800" dirty="0" smtClean="0">
                        <a:latin typeface="Arial Unicode MS" pitchFamily="34" charset="-128"/>
                        <a:ea typeface="Arial Unicode MS" pitchFamily="34" charset="-128"/>
                        <a:cs typeface="Arial Unicode MS" pitchFamily="34" charset="-128"/>
                      </a:endParaRPr>
                    </a:p>
                    <a:p>
                      <a:endParaRPr lang="en-US" sz="1800" dirty="0">
                        <a:latin typeface="Arial Unicode MS" pitchFamily="34" charset="-128"/>
                        <a:ea typeface="Arial Unicode MS" pitchFamily="34" charset="-128"/>
                        <a:cs typeface="Arial Unicode MS" pitchFamily="34" charset="-128"/>
                      </a:endParaRPr>
                    </a:p>
                  </a:txBody>
                  <a:tcPr/>
                </a:tc>
                <a:tc>
                  <a:txBody>
                    <a:bodyPr/>
                    <a:lstStyle/>
                    <a:p>
                      <a:r>
                        <a:rPr lang="en-US" sz="1800" dirty="0" smtClean="0">
                          <a:latin typeface="Arial Unicode MS" pitchFamily="34" charset="-128"/>
                          <a:ea typeface="Arial Unicode MS" pitchFamily="34" charset="-128"/>
                          <a:cs typeface="Arial Unicode MS" pitchFamily="34" charset="-128"/>
                        </a:rPr>
                        <a:t>Same provision</a:t>
                      </a:r>
                      <a:endParaRPr lang="en-US" sz="1800" dirty="0">
                        <a:latin typeface="Arial Unicode MS" pitchFamily="34" charset="-128"/>
                        <a:ea typeface="Arial Unicode MS" pitchFamily="34" charset="-128"/>
                        <a:cs typeface="Arial Unicode MS" pitchFamily="34" charset="-128"/>
                      </a:endParaRPr>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Matters to be included in Auditors Report </a:t>
            </a:r>
            <a:endParaRPr lang="en-US" sz="36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524000"/>
            <a:ext cx="8001000" cy="4495800"/>
          </a:xfrm>
        </p:spPr>
        <p:txBody>
          <a:bodyPr>
            <a:noAutofit/>
          </a:bodyPr>
          <a:lstStyle/>
          <a:p>
            <a:pPr marL="0" indent="0" algn="just" eaLnBrk="1" fontAlgn="auto" hangingPunct="1">
              <a:spcAft>
                <a:spcPts val="0"/>
              </a:spcAft>
              <a:buNone/>
              <a:defRPr/>
            </a:pPr>
            <a:endParaRPr lang="en-US" sz="28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smtClean="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5</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graphicFrame>
        <p:nvGraphicFramePr>
          <p:cNvPr id="6" name="Table 5"/>
          <p:cNvGraphicFramePr>
            <a:graphicFrameLocks noGrp="1"/>
          </p:cNvGraphicFramePr>
          <p:nvPr/>
        </p:nvGraphicFramePr>
        <p:xfrm>
          <a:off x="533400" y="1524000"/>
          <a:ext cx="8458199" cy="4145280"/>
        </p:xfrm>
        <a:graphic>
          <a:graphicData uri="http://schemas.openxmlformats.org/drawingml/2006/table">
            <a:tbl>
              <a:tblPr firstRow="1" bandRow="1">
                <a:tableStyleId>{2D5ABB26-0587-4C30-8999-92F81FD0307C}</a:tableStyleId>
              </a:tblPr>
              <a:tblGrid>
                <a:gridCol w="711437"/>
                <a:gridCol w="3478138"/>
                <a:gridCol w="4268624"/>
              </a:tblGrid>
              <a:tr h="0">
                <a:tc>
                  <a:txBody>
                    <a:bodyPr/>
                    <a:lstStyle/>
                    <a:p>
                      <a:endParaRPr lang="en-US" sz="2000" b="1" dirty="0">
                        <a:latin typeface="Arial Unicode MS" pitchFamily="34" charset="-128"/>
                        <a:ea typeface="Arial Unicode MS" pitchFamily="34" charset="-128"/>
                        <a:cs typeface="Arial Unicode MS" pitchFamily="34" charset="-128"/>
                      </a:endParaRPr>
                    </a:p>
                  </a:txBody>
                  <a:tcPr/>
                </a:tc>
                <a:tc>
                  <a:txBody>
                    <a:bodyPr/>
                    <a:lstStyle/>
                    <a:p>
                      <a:r>
                        <a:rPr lang="en-US" sz="2000" b="1" u="sng" dirty="0" smtClean="0">
                          <a:latin typeface="Arial Unicode MS" pitchFamily="34" charset="-128"/>
                          <a:ea typeface="Arial Unicode MS" pitchFamily="34" charset="-128"/>
                          <a:cs typeface="Arial Unicode MS" pitchFamily="34" charset="-128"/>
                        </a:rPr>
                        <a:t>Matters </a:t>
                      </a:r>
                      <a:endParaRPr lang="en-US" sz="2000" b="1" u="sng" dirty="0">
                        <a:latin typeface="Arial Unicode MS" pitchFamily="34" charset="-128"/>
                        <a:ea typeface="Arial Unicode MS" pitchFamily="34" charset="-128"/>
                        <a:cs typeface="Arial Unicode MS" pitchFamily="34" charset="-128"/>
                      </a:endParaRPr>
                    </a:p>
                  </a:txBody>
                  <a:tcPr/>
                </a:tc>
                <a:tc>
                  <a:txBody>
                    <a:bodyPr/>
                    <a:lstStyle/>
                    <a:p>
                      <a:r>
                        <a:rPr lang="en-US" sz="2000" b="1" u="sng" dirty="0" smtClean="0">
                          <a:latin typeface="Arial Unicode MS" pitchFamily="34" charset="-128"/>
                          <a:ea typeface="Arial Unicode MS" pitchFamily="34" charset="-128"/>
                          <a:cs typeface="Arial Unicode MS" pitchFamily="34" charset="-128"/>
                        </a:rPr>
                        <a:t>Changes</a:t>
                      </a:r>
                      <a:r>
                        <a:rPr lang="en-US" sz="2000" b="1" u="sng" baseline="0" dirty="0" smtClean="0">
                          <a:latin typeface="Arial Unicode MS" pitchFamily="34" charset="-128"/>
                          <a:ea typeface="Arial Unicode MS" pitchFamily="34" charset="-128"/>
                          <a:cs typeface="Arial Unicode MS" pitchFamily="34" charset="-128"/>
                        </a:rPr>
                        <a:t> in new CARO</a:t>
                      </a:r>
                      <a:endParaRPr lang="en-US" sz="2000" b="1" u="sng" dirty="0">
                        <a:latin typeface="Arial Unicode MS" pitchFamily="34" charset="-128"/>
                        <a:ea typeface="Arial Unicode MS" pitchFamily="34" charset="-128"/>
                        <a:cs typeface="Arial Unicode MS" pitchFamily="34" charset="-128"/>
                      </a:endParaRPr>
                    </a:p>
                  </a:txBody>
                  <a:tcPr/>
                </a:tc>
              </a:tr>
              <a:tr h="370840">
                <a:tc>
                  <a:txBody>
                    <a:bodyPr/>
                    <a:lstStyle/>
                    <a:p>
                      <a:r>
                        <a:rPr lang="en-US" sz="2000" dirty="0" smtClean="0">
                          <a:latin typeface="Arial Unicode MS" pitchFamily="34" charset="-128"/>
                          <a:ea typeface="Arial Unicode MS" pitchFamily="34" charset="-128"/>
                          <a:cs typeface="Arial Unicode MS" pitchFamily="34" charset="-128"/>
                        </a:rPr>
                        <a:t>(iii)</a:t>
                      </a:r>
                      <a:endParaRPr lang="en-US" sz="2000" dirty="0">
                        <a:latin typeface="Arial Unicode MS" pitchFamily="34" charset="-128"/>
                        <a:ea typeface="Arial Unicode MS" pitchFamily="34" charset="-128"/>
                        <a:cs typeface="Arial Unicode MS" pitchFamily="34" charset="-128"/>
                      </a:endParaRPr>
                    </a:p>
                  </a:txBody>
                  <a:tcPr/>
                </a:tc>
                <a:tc>
                  <a:txBody>
                    <a:bodyPr/>
                    <a:lstStyle/>
                    <a:p>
                      <a:r>
                        <a:rPr lang="en-US" sz="2000" dirty="0" smtClean="0">
                          <a:latin typeface="Arial Unicode MS" pitchFamily="34" charset="-128"/>
                          <a:ea typeface="Arial Unicode MS" pitchFamily="34" charset="-128"/>
                          <a:cs typeface="Arial Unicode MS" pitchFamily="34" charset="-128"/>
                        </a:rPr>
                        <a:t>Loans given:-</a:t>
                      </a:r>
                    </a:p>
                    <a:p>
                      <a:pPr marL="174625" indent="-174625">
                        <a:buFont typeface="Arial" pitchFamily="34" charset="0"/>
                        <a:buChar char="•"/>
                      </a:pPr>
                      <a:r>
                        <a:rPr lang="en-US" sz="2000" baseline="0" dirty="0" smtClean="0">
                          <a:latin typeface="Arial Unicode MS" pitchFamily="34" charset="-128"/>
                          <a:ea typeface="Arial Unicode MS" pitchFamily="34" charset="-128"/>
                          <a:cs typeface="Arial Unicode MS" pitchFamily="34" charset="-128"/>
                        </a:rPr>
                        <a:t>Unsecured or secured loans</a:t>
                      </a:r>
                    </a:p>
                    <a:p>
                      <a:pPr marL="174625" indent="-174625">
                        <a:buFont typeface="Arial" pitchFamily="34" charset="0"/>
                        <a:buChar char="•"/>
                      </a:pPr>
                      <a:r>
                        <a:rPr lang="en-US" sz="2000" baseline="0" dirty="0" smtClean="0">
                          <a:latin typeface="Arial Unicode MS" pitchFamily="34" charset="-128"/>
                          <a:ea typeface="Arial Unicode MS" pitchFamily="34" charset="-128"/>
                          <a:cs typeface="Arial Unicode MS" pitchFamily="34" charset="-128"/>
                        </a:rPr>
                        <a:t>Companies/firms, other parties covered in ledger maintained in section 189</a:t>
                      </a:r>
                    </a:p>
                    <a:p>
                      <a:pPr marL="174625" indent="-174625">
                        <a:buFont typeface="Arial" pitchFamily="34" charset="0"/>
                        <a:buChar char="•"/>
                      </a:pPr>
                      <a:r>
                        <a:rPr lang="en-US" sz="2000" baseline="0" dirty="0" smtClean="0">
                          <a:latin typeface="Arial Unicode MS" pitchFamily="34" charset="-128"/>
                          <a:ea typeface="Arial Unicode MS" pitchFamily="34" charset="-128"/>
                          <a:cs typeface="Arial Unicode MS" pitchFamily="34" charset="-128"/>
                        </a:rPr>
                        <a:t>Whether repayment and interest is regular?</a:t>
                      </a:r>
                    </a:p>
                    <a:p>
                      <a:pPr marL="174625" indent="-174625">
                        <a:buFont typeface="Arial" pitchFamily="34" charset="0"/>
                        <a:buChar char="•"/>
                      </a:pPr>
                      <a:r>
                        <a:rPr lang="en-US" sz="2000" baseline="0" dirty="0" smtClean="0">
                          <a:latin typeface="Arial Unicode MS" pitchFamily="34" charset="-128"/>
                          <a:ea typeface="Arial Unicode MS" pitchFamily="34" charset="-128"/>
                          <a:cs typeface="Arial Unicode MS" pitchFamily="34" charset="-128"/>
                        </a:rPr>
                        <a:t>Overdue more than Rs.1.00 </a:t>
                      </a:r>
                      <a:r>
                        <a:rPr lang="en-US" sz="2000" baseline="0" dirty="0" err="1" smtClean="0">
                          <a:latin typeface="Arial Unicode MS" pitchFamily="34" charset="-128"/>
                          <a:ea typeface="Arial Unicode MS" pitchFamily="34" charset="-128"/>
                          <a:cs typeface="Arial Unicode MS" pitchFamily="34" charset="-128"/>
                        </a:rPr>
                        <a:t>lac</a:t>
                      </a:r>
                      <a:r>
                        <a:rPr lang="en-US" sz="2000" baseline="0" dirty="0" smtClean="0">
                          <a:latin typeface="Arial Unicode MS" pitchFamily="34" charset="-128"/>
                          <a:ea typeface="Arial Unicode MS" pitchFamily="34" charset="-128"/>
                          <a:cs typeface="Arial Unicode MS" pitchFamily="34" charset="-128"/>
                        </a:rPr>
                        <a:t> to be reported.</a:t>
                      </a:r>
                    </a:p>
                    <a:p>
                      <a:pPr marL="174625" indent="-174625">
                        <a:buFont typeface="Arial" pitchFamily="34" charset="0"/>
                        <a:buChar char="•"/>
                      </a:pPr>
                      <a:r>
                        <a:rPr lang="en-US" sz="2000" baseline="0" dirty="0" smtClean="0">
                          <a:latin typeface="Arial Unicode MS" pitchFamily="34" charset="-128"/>
                          <a:ea typeface="Arial Unicode MS" pitchFamily="34" charset="-128"/>
                          <a:cs typeface="Arial Unicode MS" pitchFamily="34" charset="-128"/>
                        </a:rPr>
                        <a:t>Steps taken by the company for recovery. </a:t>
                      </a:r>
                      <a:endParaRPr lang="en-US" sz="2000" dirty="0">
                        <a:latin typeface="Arial Unicode MS" pitchFamily="34" charset="-128"/>
                        <a:ea typeface="Arial Unicode MS" pitchFamily="34" charset="-128"/>
                        <a:cs typeface="Arial Unicode MS" pitchFamily="34" charset="-128"/>
                      </a:endParaRPr>
                    </a:p>
                  </a:txBody>
                  <a:tcPr/>
                </a:tc>
                <a:tc>
                  <a:txBody>
                    <a:bodyPr/>
                    <a:lstStyle/>
                    <a:p>
                      <a:r>
                        <a:rPr lang="en-US" sz="2000" dirty="0" smtClean="0">
                          <a:latin typeface="Arial Unicode MS" pitchFamily="34" charset="-128"/>
                          <a:ea typeface="Arial Unicode MS" pitchFamily="34" charset="-128"/>
                          <a:cs typeface="Arial Unicode MS" pitchFamily="34" charset="-128"/>
                        </a:rPr>
                        <a:t>Reporting on</a:t>
                      </a:r>
                      <a:r>
                        <a:rPr lang="en-US" sz="2000" baseline="0" dirty="0" smtClean="0">
                          <a:latin typeface="Arial Unicode MS" pitchFamily="34" charset="-128"/>
                          <a:ea typeface="Arial Unicode MS" pitchFamily="34" charset="-128"/>
                          <a:cs typeface="Arial Unicode MS" pitchFamily="34" charset="-128"/>
                        </a:rPr>
                        <a:t> loans taken by company not required.  Reporting on rates charged on loan given not required as company shall charge as per Section 186(7)</a:t>
                      </a:r>
                      <a:endParaRPr lang="en-US" sz="2000" dirty="0">
                        <a:latin typeface="Arial Unicode MS" pitchFamily="34" charset="-128"/>
                        <a:ea typeface="Arial Unicode MS" pitchFamily="34" charset="-128"/>
                        <a:cs typeface="Arial Unicode MS" pitchFamily="34" charset="-128"/>
                      </a:endParaRPr>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Matters to be included in Auditors Report </a:t>
            </a:r>
            <a:endParaRPr lang="en-US" sz="36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524000"/>
            <a:ext cx="8001000" cy="4495800"/>
          </a:xfrm>
        </p:spPr>
        <p:txBody>
          <a:bodyPr>
            <a:noAutofit/>
          </a:bodyPr>
          <a:lstStyle/>
          <a:p>
            <a:pPr marL="0" indent="0" algn="just" eaLnBrk="1" fontAlgn="auto" hangingPunct="1">
              <a:spcAft>
                <a:spcPts val="0"/>
              </a:spcAft>
              <a:buNone/>
              <a:defRPr/>
            </a:pPr>
            <a:endParaRPr lang="en-US" sz="28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smtClean="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6</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graphicFrame>
        <p:nvGraphicFramePr>
          <p:cNvPr id="6" name="Table 5"/>
          <p:cNvGraphicFramePr>
            <a:graphicFrameLocks noGrp="1"/>
          </p:cNvGraphicFramePr>
          <p:nvPr/>
        </p:nvGraphicFramePr>
        <p:xfrm>
          <a:off x="533400" y="1524000"/>
          <a:ext cx="8458199" cy="4572000"/>
        </p:xfrm>
        <a:graphic>
          <a:graphicData uri="http://schemas.openxmlformats.org/drawingml/2006/table">
            <a:tbl>
              <a:tblPr firstRow="1" bandRow="1">
                <a:tableStyleId>{2D5ABB26-0587-4C30-8999-92F81FD0307C}</a:tableStyleId>
              </a:tblPr>
              <a:tblGrid>
                <a:gridCol w="711437"/>
                <a:gridCol w="3478138"/>
                <a:gridCol w="4268624"/>
              </a:tblGrid>
              <a:tr h="0">
                <a:tc>
                  <a:txBody>
                    <a:bodyPr/>
                    <a:lstStyle/>
                    <a:p>
                      <a:endParaRPr lang="en-US" sz="2200" b="1" dirty="0">
                        <a:latin typeface="Arial Unicode MS" pitchFamily="34" charset="-128"/>
                        <a:ea typeface="Arial Unicode MS" pitchFamily="34" charset="-128"/>
                        <a:cs typeface="Arial Unicode MS" pitchFamily="34" charset="-128"/>
                      </a:endParaRPr>
                    </a:p>
                  </a:txBody>
                  <a:tcPr/>
                </a:tc>
                <a:tc>
                  <a:txBody>
                    <a:bodyPr/>
                    <a:lstStyle/>
                    <a:p>
                      <a:r>
                        <a:rPr lang="en-US" sz="2200" b="1" u="sng" dirty="0" smtClean="0">
                          <a:latin typeface="Arial Unicode MS" pitchFamily="34" charset="-128"/>
                          <a:ea typeface="Arial Unicode MS" pitchFamily="34" charset="-128"/>
                          <a:cs typeface="Arial Unicode MS" pitchFamily="34" charset="-128"/>
                        </a:rPr>
                        <a:t>Matters</a:t>
                      </a:r>
                      <a:endParaRPr lang="en-US" sz="2200" b="1" u="sng" dirty="0">
                        <a:latin typeface="Arial Unicode MS" pitchFamily="34" charset="-128"/>
                        <a:ea typeface="Arial Unicode MS" pitchFamily="34" charset="-128"/>
                        <a:cs typeface="Arial Unicode MS" pitchFamily="34" charset="-128"/>
                      </a:endParaRPr>
                    </a:p>
                  </a:txBody>
                  <a:tcPr/>
                </a:tc>
                <a:tc>
                  <a:txBody>
                    <a:bodyPr/>
                    <a:lstStyle/>
                    <a:p>
                      <a:r>
                        <a:rPr lang="en-US" sz="2400" b="1" u="sng" dirty="0" smtClean="0">
                          <a:latin typeface="Arial Unicode MS" pitchFamily="34" charset="-128"/>
                          <a:ea typeface="Arial Unicode MS" pitchFamily="34" charset="-128"/>
                          <a:cs typeface="Arial Unicode MS" pitchFamily="34" charset="-128"/>
                        </a:rPr>
                        <a:t>Changes</a:t>
                      </a:r>
                      <a:r>
                        <a:rPr lang="en-US" sz="2400" b="1" u="sng" baseline="0" dirty="0" smtClean="0">
                          <a:latin typeface="Arial Unicode MS" pitchFamily="34" charset="-128"/>
                          <a:ea typeface="Arial Unicode MS" pitchFamily="34" charset="-128"/>
                          <a:cs typeface="Arial Unicode MS" pitchFamily="34" charset="-128"/>
                        </a:rPr>
                        <a:t> in new CARO</a:t>
                      </a:r>
                      <a:endParaRPr lang="en-US" sz="2400" b="1" u="sng" dirty="0">
                        <a:latin typeface="Arial Unicode MS" pitchFamily="34" charset="-128"/>
                        <a:ea typeface="Arial Unicode MS" pitchFamily="34" charset="-128"/>
                        <a:cs typeface="Arial Unicode MS" pitchFamily="34" charset="-128"/>
                      </a:endParaRPr>
                    </a:p>
                  </a:txBody>
                  <a:tcPr/>
                </a:tc>
              </a:tr>
              <a:tr h="370840">
                <a:tc>
                  <a:txBody>
                    <a:bodyPr/>
                    <a:lstStyle/>
                    <a:p>
                      <a:r>
                        <a:rPr lang="en-US" sz="2200" dirty="0" smtClean="0">
                          <a:latin typeface="Arial Unicode MS" pitchFamily="34" charset="-128"/>
                          <a:ea typeface="Arial Unicode MS" pitchFamily="34" charset="-128"/>
                          <a:cs typeface="Arial Unicode MS" pitchFamily="34" charset="-128"/>
                        </a:rPr>
                        <a:t>(iv)</a:t>
                      </a:r>
                      <a:endParaRPr lang="en-US" sz="2200" dirty="0">
                        <a:latin typeface="Arial Unicode MS" pitchFamily="34" charset="-128"/>
                        <a:ea typeface="Arial Unicode MS" pitchFamily="34" charset="-128"/>
                        <a:cs typeface="Arial Unicode MS" pitchFamily="34" charset="-128"/>
                      </a:endParaRPr>
                    </a:p>
                  </a:txBody>
                  <a:tcPr/>
                </a:tc>
                <a:tc>
                  <a:txBody>
                    <a:bodyPr/>
                    <a:lstStyle/>
                    <a:p>
                      <a:r>
                        <a:rPr lang="en-US" sz="2200" dirty="0" smtClean="0">
                          <a:latin typeface="Arial Unicode MS" pitchFamily="34" charset="-128"/>
                          <a:ea typeface="Arial Unicode MS" pitchFamily="34" charset="-128"/>
                          <a:cs typeface="Arial Unicode MS" pitchFamily="34" charset="-128"/>
                        </a:rPr>
                        <a:t>Internal </a:t>
                      </a:r>
                      <a:r>
                        <a:rPr lang="en-US" sz="2200" dirty="0" smtClean="0">
                          <a:latin typeface="Arial Unicode MS" pitchFamily="34" charset="-128"/>
                          <a:ea typeface="Arial Unicode MS" pitchFamily="34" charset="-128"/>
                          <a:cs typeface="Arial Unicode MS" pitchFamily="34" charset="-128"/>
                        </a:rPr>
                        <a:t>control system:-</a:t>
                      </a:r>
                    </a:p>
                    <a:p>
                      <a:pPr marL="115888" indent="-115888">
                        <a:buFont typeface="Arial" pitchFamily="34" charset="0"/>
                        <a:buChar char="•"/>
                      </a:pPr>
                      <a:r>
                        <a:rPr lang="en-US" sz="2200" dirty="0" smtClean="0">
                          <a:latin typeface="Arial Unicode MS" pitchFamily="34" charset="-128"/>
                          <a:ea typeface="Arial Unicode MS" pitchFamily="34" charset="-128"/>
                          <a:cs typeface="Arial Unicode MS" pitchFamily="34" charset="-128"/>
                        </a:rPr>
                        <a:t>For purchase of inventory</a:t>
                      </a:r>
                      <a:r>
                        <a:rPr lang="en-US" sz="2200" baseline="0" dirty="0" smtClean="0">
                          <a:latin typeface="Arial Unicode MS" pitchFamily="34" charset="-128"/>
                          <a:ea typeface="Arial Unicode MS" pitchFamily="34" charset="-128"/>
                          <a:cs typeface="Arial Unicode MS" pitchFamily="34" charset="-128"/>
                        </a:rPr>
                        <a:t> and fixed assets</a:t>
                      </a:r>
                    </a:p>
                    <a:p>
                      <a:pPr marL="115888" indent="-115888">
                        <a:buFont typeface="Arial" pitchFamily="34" charset="0"/>
                        <a:buChar char="•"/>
                      </a:pPr>
                      <a:r>
                        <a:rPr lang="en-US" sz="2200" baseline="0" dirty="0" smtClean="0">
                          <a:latin typeface="Arial Unicode MS" pitchFamily="34" charset="-128"/>
                          <a:ea typeface="Arial Unicode MS" pitchFamily="34" charset="-128"/>
                          <a:cs typeface="Arial Unicode MS" pitchFamily="34" charset="-128"/>
                        </a:rPr>
                        <a:t>Sales of goods and services</a:t>
                      </a:r>
                    </a:p>
                    <a:p>
                      <a:pPr marL="115888" indent="-115888">
                        <a:buFont typeface="Arial" pitchFamily="34" charset="0"/>
                        <a:buChar char="•"/>
                      </a:pPr>
                      <a:r>
                        <a:rPr lang="en-US" sz="2200" baseline="0" dirty="0" smtClean="0">
                          <a:latin typeface="Arial Unicode MS" pitchFamily="34" charset="-128"/>
                          <a:ea typeface="Arial Unicode MS" pitchFamily="34" charset="-128"/>
                          <a:cs typeface="Arial Unicode MS" pitchFamily="34" charset="-128"/>
                        </a:rPr>
                        <a:t>adequacy</a:t>
                      </a:r>
                    </a:p>
                    <a:p>
                      <a:pPr marL="115888" indent="-115888">
                        <a:buFont typeface="Arial" pitchFamily="34" charset="0"/>
                        <a:buChar char="•"/>
                      </a:pPr>
                      <a:r>
                        <a:rPr lang="en-US" sz="2200" baseline="0" dirty="0" smtClean="0">
                          <a:latin typeface="Arial Unicode MS" pitchFamily="34" charset="-128"/>
                          <a:ea typeface="Arial Unicode MS" pitchFamily="34" charset="-128"/>
                          <a:cs typeface="Arial Unicode MS" pitchFamily="34" charset="-128"/>
                        </a:rPr>
                        <a:t>Commensurate with size and nature of business</a:t>
                      </a:r>
                    </a:p>
                    <a:p>
                      <a:pPr marL="115888" indent="-115888">
                        <a:buFont typeface="Arial" pitchFamily="34" charset="0"/>
                        <a:buChar char="•"/>
                      </a:pPr>
                      <a:r>
                        <a:rPr lang="en-US" sz="2200" baseline="0" dirty="0" smtClean="0">
                          <a:latin typeface="Arial Unicode MS" pitchFamily="34" charset="-128"/>
                          <a:ea typeface="Arial Unicode MS" pitchFamily="34" charset="-128"/>
                          <a:cs typeface="Arial Unicode MS" pitchFamily="34" charset="-128"/>
                        </a:rPr>
                        <a:t>Whether there is continuing failure to correct major weakness in internal control system</a:t>
                      </a:r>
                      <a:endParaRPr lang="en-US" sz="2200" dirty="0">
                        <a:latin typeface="Arial Unicode MS" pitchFamily="34" charset="-128"/>
                        <a:ea typeface="Arial Unicode MS" pitchFamily="34" charset="-128"/>
                        <a:cs typeface="Arial Unicode MS" pitchFamily="34" charset="-128"/>
                      </a:endParaRPr>
                    </a:p>
                  </a:txBody>
                  <a:tcPr/>
                </a:tc>
                <a:tc>
                  <a:txBody>
                    <a:bodyPr/>
                    <a:lstStyle/>
                    <a:p>
                      <a:r>
                        <a:rPr lang="en-US" sz="2200" dirty="0" smtClean="0">
                          <a:latin typeface="Arial Unicode MS" pitchFamily="34" charset="-128"/>
                          <a:ea typeface="Arial Unicode MS" pitchFamily="34" charset="-128"/>
                          <a:cs typeface="Arial Unicode MS" pitchFamily="34" charset="-128"/>
                        </a:rPr>
                        <a:t>Reporting on adequate internal control procedure</a:t>
                      </a:r>
                      <a:r>
                        <a:rPr lang="en-US" sz="2200" baseline="0" dirty="0" smtClean="0">
                          <a:latin typeface="Arial Unicode MS" pitchFamily="34" charset="-128"/>
                          <a:ea typeface="Arial Unicode MS" pitchFamily="34" charset="-128"/>
                          <a:cs typeface="Arial Unicode MS" pitchFamily="34" charset="-128"/>
                        </a:rPr>
                        <a:t> for sales of services is also included.</a:t>
                      </a:r>
                    </a:p>
                    <a:p>
                      <a:endParaRPr lang="en-US" sz="2200" dirty="0">
                        <a:latin typeface="Arial Unicode MS" pitchFamily="34" charset="-128"/>
                        <a:ea typeface="Arial Unicode MS" pitchFamily="34" charset="-128"/>
                        <a:cs typeface="Arial Unicode MS" pitchFamily="34" charset="-128"/>
                      </a:endParaRPr>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Matters to be included in Auditors Report </a:t>
            </a:r>
            <a:endParaRPr lang="en-US" sz="36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524000"/>
            <a:ext cx="8001000" cy="4495800"/>
          </a:xfrm>
        </p:spPr>
        <p:txBody>
          <a:bodyPr>
            <a:noAutofit/>
          </a:bodyPr>
          <a:lstStyle/>
          <a:p>
            <a:pPr marL="0" indent="0" algn="just" eaLnBrk="1" fontAlgn="auto" hangingPunct="1">
              <a:spcAft>
                <a:spcPts val="0"/>
              </a:spcAft>
              <a:buNone/>
              <a:defRPr/>
            </a:pPr>
            <a:endParaRPr lang="en-US" sz="28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smtClean="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7</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graphicFrame>
        <p:nvGraphicFramePr>
          <p:cNvPr id="6" name="Table 5"/>
          <p:cNvGraphicFramePr>
            <a:graphicFrameLocks noGrp="1"/>
          </p:cNvGraphicFramePr>
          <p:nvPr/>
        </p:nvGraphicFramePr>
        <p:xfrm>
          <a:off x="533400" y="1524000"/>
          <a:ext cx="8458199" cy="3901440"/>
        </p:xfrm>
        <a:graphic>
          <a:graphicData uri="http://schemas.openxmlformats.org/drawingml/2006/table">
            <a:tbl>
              <a:tblPr firstRow="1" bandRow="1">
                <a:tableStyleId>{2D5ABB26-0587-4C30-8999-92F81FD0307C}</a:tableStyleId>
              </a:tblPr>
              <a:tblGrid>
                <a:gridCol w="711437"/>
                <a:gridCol w="3478138"/>
                <a:gridCol w="4268624"/>
              </a:tblGrid>
              <a:tr h="0">
                <a:tc>
                  <a:txBody>
                    <a:bodyPr/>
                    <a:lstStyle/>
                    <a:p>
                      <a:endParaRPr lang="en-US" sz="2200" b="1" dirty="0">
                        <a:latin typeface="Arial Unicode MS" pitchFamily="34" charset="-128"/>
                        <a:ea typeface="Arial Unicode MS" pitchFamily="34" charset="-128"/>
                        <a:cs typeface="Arial Unicode MS" pitchFamily="34" charset="-128"/>
                      </a:endParaRPr>
                    </a:p>
                  </a:txBody>
                  <a:tcPr/>
                </a:tc>
                <a:tc>
                  <a:txBody>
                    <a:bodyPr/>
                    <a:lstStyle/>
                    <a:p>
                      <a:r>
                        <a:rPr lang="en-US" sz="2200" b="1" u="sng" dirty="0" smtClean="0">
                          <a:latin typeface="Arial Unicode MS" pitchFamily="34" charset="-128"/>
                          <a:ea typeface="Arial Unicode MS" pitchFamily="34" charset="-128"/>
                          <a:cs typeface="Arial Unicode MS" pitchFamily="34" charset="-128"/>
                        </a:rPr>
                        <a:t>Matters</a:t>
                      </a:r>
                      <a:endParaRPr lang="en-US" sz="2200" b="1" u="sng" dirty="0">
                        <a:latin typeface="Arial Unicode MS" pitchFamily="34" charset="-128"/>
                        <a:ea typeface="Arial Unicode MS" pitchFamily="34" charset="-128"/>
                        <a:cs typeface="Arial Unicode MS" pitchFamily="34" charset="-128"/>
                      </a:endParaRPr>
                    </a:p>
                  </a:txBody>
                  <a:tcPr/>
                </a:tc>
                <a:tc>
                  <a:txBody>
                    <a:bodyPr/>
                    <a:lstStyle/>
                    <a:p>
                      <a:r>
                        <a:rPr lang="en-US" sz="2400" b="1" u="sng" dirty="0" smtClean="0">
                          <a:latin typeface="Arial Unicode MS" pitchFamily="34" charset="-128"/>
                          <a:ea typeface="Arial Unicode MS" pitchFamily="34" charset="-128"/>
                          <a:cs typeface="Arial Unicode MS" pitchFamily="34" charset="-128"/>
                        </a:rPr>
                        <a:t>Changes</a:t>
                      </a:r>
                      <a:r>
                        <a:rPr lang="en-US" sz="2400" b="1" u="sng" baseline="0" dirty="0" smtClean="0">
                          <a:latin typeface="Arial Unicode MS" pitchFamily="34" charset="-128"/>
                          <a:ea typeface="Arial Unicode MS" pitchFamily="34" charset="-128"/>
                          <a:cs typeface="Arial Unicode MS" pitchFamily="34" charset="-128"/>
                        </a:rPr>
                        <a:t> in new CARO</a:t>
                      </a:r>
                      <a:endParaRPr lang="en-US" sz="2400" b="1" u="sng" dirty="0">
                        <a:latin typeface="Arial Unicode MS" pitchFamily="34" charset="-128"/>
                        <a:ea typeface="Arial Unicode MS" pitchFamily="34" charset="-128"/>
                        <a:cs typeface="Arial Unicode MS" pitchFamily="34" charset="-128"/>
                      </a:endParaRPr>
                    </a:p>
                  </a:txBody>
                  <a:tcPr/>
                </a:tc>
              </a:tr>
              <a:tr h="370840">
                <a:tc>
                  <a:txBody>
                    <a:bodyPr/>
                    <a:lstStyle/>
                    <a:p>
                      <a:r>
                        <a:rPr lang="en-US" sz="2200" dirty="0" smtClean="0">
                          <a:latin typeface="Arial Unicode MS" pitchFamily="34" charset="-128"/>
                          <a:ea typeface="Arial Unicode MS" pitchFamily="34" charset="-128"/>
                          <a:cs typeface="Arial Unicode MS" pitchFamily="34" charset="-128"/>
                        </a:rPr>
                        <a:t>(v)</a:t>
                      </a:r>
                      <a:endParaRPr lang="en-US" sz="2200" dirty="0">
                        <a:latin typeface="Arial Unicode MS" pitchFamily="34" charset="-128"/>
                        <a:ea typeface="Arial Unicode MS" pitchFamily="34" charset="-128"/>
                        <a:cs typeface="Arial Unicode MS" pitchFamily="34" charset="-128"/>
                      </a:endParaRPr>
                    </a:p>
                  </a:txBody>
                  <a:tcPr/>
                </a:tc>
                <a:tc>
                  <a:txBody>
                    <a:bodyPr/>
                    <a:lstStyle/>
                    <a:p>
                      <a:r>
                        <a:rPr lang="en-US" sz="2200" baseline="0" dirty="0" smtClean="0">
                          <a:latin typeface="Arial Unicode MS" pitchFamily="34" charset="-128"/>
                          <a:ea typeface="Arial Unicode MS" pitchFamily="34" charset="-128"/>
                          <a:cs typeface="Arial Unicode MS" pitchFamily="34" charset="-128"/>
                        </a:rPr>
                        <a:t>Deposits:-</a:t>
                      </a:r>
                    </a:p>
                    <a:p>
                      <a:pPr marL="231775" indent="-231775">
                        <a:buFont typeface="Arial" pitchFamily="34" charset="0"/>
                        <a:buChar char="•"/>
                      </a:pPr>
                      <a:r>
                        <a:rPr lang="en-US" sz="2200" baseline="0" dirty="0" smtClean="0">
                          <a:latin typeface="Arial Unicode MS" pitchFamily="34" charset="-128"/>
                          <a:ea typeface="Arial Unicode MS" pitchFamily="34" charset="-128"/>
                          <a:cs typeface="Arial Unicode MS" pitchFamily="34" charset="-128"/>
                        </a:rPr>
                        <a:t>Compliance of provision of section 73 to 76</a:t>
                      </a:r>
                    </a:p>
                    <a:p>
                      <a:pPr marL="231775" indent="-231775">
                        <a:buFont typeface="Arial" pitchFamily="34" charset="0"/>
                        <a:buChar char="•"/>
                      </a:pPr>
                      <a:r>
                        <a:rPr lang="en-US" sz="2200" baseline="0" dirty="0" smtClean="0">
                          <a:latin typeface="Arial Unicode MS" pitchFamily="34" charset="-128"/>
                          <a:ea typeface="Arial Unicode MS" pitchFamily="34" charset="-128"/>
                          <a:cs typeface="Arial Unicode MS" pitchFamily="34" charset="-128"/>
                        </a:rPr>
                        <a:t>Compliance of directions of RBI</a:t>
                      </a:r>
                    </a:p>
                    <a:p>
                      <a:pPr marL="231775" indent="-231775">
                        <a:buFont typeface="Arial" pitchFamily="34" charset="0"/>
                        <a:buChar char="•"/>
                      </a:pPr>
                      <a:r>
                        <a:rPr lang="en-US" sz="2200" baseline="0" dirty="0" smtClean="0">
                          <a:latin typeface="Arial Unicode MS" pitchFamily="34" charset="-128"/>
                          <a:ea typeface="Arial Unicode MS" pitchFamily="34" charset="-128"/>
                          <a:cs typeface="Arial Unicode MS" pitchFamily="34" charset="-128"/>
                        </a:rPr>
                        <a:t>Compliance of order passed by CLB and CLT, RBI</a:t>
                      </a:r>
                    </a:p>
                    <a:p>
                      <a:pPr marL="231775" indent="-231775">
                        <a:buFont typeface="Arial" pitchFamily="34" charset="0"/>
                        <a:buChar char="•"/>
                      </a:pPr>
                      <a:r>
                        <a:rPr lang="en-US" sz="2200" baseline="0" dirty="0" smtClean="0">
                          <a:latin typeface="Arial Unicode MS" pitchFamily="34" charset="-128"/>
                          <a:ea typeface="Arial Unicode MS" pitchFamily="34" charset="-128"/>
                          <a:cs typeface="Arial Unicode MS" pitchFamily="34" charset="-128"/>
                        </a:rPr>
                        <a:t>Nature of contravention to be reported.</a:t>
                      </a:r>
                      <a:endParaRPr lang="en-US" sz="2200" dirty="0">
                        <a:latin typeface="Arial Unicode MS" pitchFamily="34" charset="-128"/>
                        <a:ea typeface="Arial Unicode MS" pitchFamily="34" charset="-128"/>
                        <a:cs typeface="Arial Unicode MS" pitchFamily="34" charset="-128"/>
                      </a:endParaRPr>
                    </a:p>
                  </a:txBody>
                  <a:tcPr/>
                </a:tc>
                <a:tc>
                  <a:txBody>
                    <a:bodyPr/>
                    <a:lstStyle/>
                    <a:p>
                      <a:r>
                        <a:rPr lang="en-US" sz="2200" dirty="0" smtClean="0">
                          <a:latin typeface="Arial Unicode MS" pitchFamily="34" charset="-128"/>
                          <a:ea typeface="Arial Unicode MS" pitchFamily="34" charset="-128"/>
                          <a:cs typeface="Arial Unicode MS" pitchFamily="34" charset="-128"/>
                        </a:rPr>
                        <a:t>Same</a:t>
                      </a:r>
                      <a:r>
                        <a:rPr lang="en-US" sz="2200" baseline="0" dirty="0" smtClean="0">
                          <a:latin typeface="Arial Unicode MS" pitchFamily="34" charset="-128"/>
                          <a:ea typeface="Arial Unicode MS" pitchFamily="34" charset="-128"/>
                          <a:cs typeface="Arial Unicode MS" pitchFamily="34" charset="-128"/>
                        </a:rPr>
                        <a:t> provision</a:t>
                      </a:r>
                    </a:p>
                    <a:p>
                      <a:endParaRPr lang="en-US" sz="2200" dirty="0">
                        <a:latin typeface="Arial Unicode MS" pitchFamily="34" charset="-128"/>
                        <a:ea typeface="Arial Unicode MS" pitchFamily="34" charset="-128"/>
                        <a:cs typeface="Arial Unicode MS" pitchFamily="34" charset="-128"/>
                      </a:endParaRPr>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Matters to be included in Auditors Report </a:t>
            </a:r>
            <a:endParaRPr lang="en-US" sz="36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524000"/>
            <a:ext cx="8001000" cy="4495800"/>
          </a:xfrm>
        </p:spPr>
        <p:txBody>
          <a:bodyPr>
            <a:noAutofit/>
          </a:bodyPr>
          <a:lstStyle/>
          <a:p>
            <a:pPr marL="0" indent="0" algn="just" eaLnBrk="1" fontAlgn="auto" hangingPunct="1">
              <a:spcAft>
                <a:spcPts val="0"/>
              </a:spcAft>
              <a:buNone/>
              <a:defRPr/>
            </a:pPr>
            <a:endParaRPr lang="en-US" sz="28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smtClean="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8</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graphicFrame>
        <p:nvGraphicFramePr>
          <p:cNvPr id="6" name="Table 5"/>
          <p:cNvGraphicFramePr>
            <a:graphicFrameLocks noGrp="1"/>
          </p:cNvGraphicFramePr>
          <p:nvPr/>
        </p:nvGraphicFramePr>
        <p:xfrm>
          <a:off x="533400" y="1524000"/>
          <a:ext cx="8458199" cy="2560320"/>
        </p:xfrm>
        <a:graphic>
          <a:graphicData uri="http://schemas.openxmlformats.org/drawingml/2006/table">
            <a:tbl>
              <a:tblPr firstRow="1" bandRow="1">
                <a:tableStyleId>{2D5ABB26-0587-4C30-8999-92F81FD0307C}</a:tableStyleId>
              </a:tblPr>
              <a:tblGrid>
                <a:gridCol w="711437"/>
                <a:gridCol w="3478138"/>
                <a:gridCol w="4268624"/>
              </a:tblGrid>
              <a:tr h="0">
                <a:tc>
                  <a:txBody>
                    <a:bodyPr/>
                    <a:lstStyle/>
                    <a:p>
                      <a:endParaRPr lang="en-US" sz="2200" b="1" dirty="0">
                        <a:latin typeface="Arial Unicode MS" pitchFamily="34" charset="-128"/>
                        <a:ea typeface="Arial Unicode MS" pitchFamily="34" charset="-128"/>
                        <a:cs typeface="Arial Unicode MS" pitchFamily="34" charset="-128"/>
                      </a:endParaRPr>
                    </a:p>
                  </a:txBody>
                  <a:tcPr/>
                </a:tc>
                <a:tc>
                  <a:txBody>
                    <a:bodyPr/>
                    <a:lstStyle/>
                    <a:p>
                      <a:r>
                        <a:rPr lang="en-US" sz="2200" b="1" u="sng" dirty="0" smtClean="0">
                          <a:latin typeface="Arial Unicode MS" pitchFamily="34" charset="-128"/>
                          <a:ea typeface="Arial Unicode MS" pitchFamily="34" charset="-128"/>
                          <a:cs typeface="Arial Unicode MS" pitchFamily="34" charset="-128"/>
                        </a:rPr>
                        <a:t>Matters</a:t>
                      </a:r>
                      <a:endParaRPr lang="en-US" sz="2200" b="1" u="sng" dirty="0">
                        <a:latin typeface="Arial Unicode MS" pitchFamily="34" charset="-128"/>
                        <a:ea typeface="Arial Unicode MS" pitchFamily="34" charset="-128"/>
                        <a:cs typeface="Arial Unicode MS" pitchFamily="34" charset="-128"/>
                      </a:endParaRPr>
                    </a:p>
                  </a:txBody>
                  <a:tcPr/>
                </a:tc>
                <a:tc>
                  <a:txBody>
                    <a:bodyPr/>
                    <a:lstStyle/>
                    <a:p>
                      <a:r>
                        <a:rPr lang="en-US" sz="2400" b="1" u="sng" dirty="0" smtClean="0">
                          <a:latin typeface="Arial Unicode MS" pitchFamily="34" charset="-128"/>
                          <a:ea typeface="Arial Unicode MS" pitchFamily="34" charset="-128"/>
                          <a:cs typeface="Arial Unicode MS" pitchFamily="34" charset="-128"/>
                        </a:rPr>
                        <a:t>Changes</a:t>
                      </a:r>
                      <a:r>
                        <a:rPr lang="en-US" sz="2400" b="1" u="sng" baseline="0" dirty="0" smtClean="0">
                          <a:latin typeface="Arial Unicode MS" pitchFamily="34" charset="-128"/>
                          <a:ea typeface="Arial Unicode MS" pitchFamily="34" charset="-128"/>
                          <a:cs typeface="Arial Unicode MS" pitchFamily="34" charset="-128"/>
                        </a:rPr>
                        <a:t> in new CARO</a:t>
                      </a:r>
                      <a:endParaRPr lang="en-US" sz="2400" b="1" u="sng" dirty="0">
                        <a:latin typeface="Arial Unicode MS" pitchFamily="34" charset="-128"/>
                        <a:ea typeface="Arial Unicode MS" pitchFamily="34" charset="-128"/>
                        <a:cs typeface="Arial Unicode MS" pitchFamily="34" charset="-128"/>
                      </a:endParaRPr>
                    </a:p>
                  </a:txBody>
                  <a:tcPr/>
                </a:tc>
              </a:tr>
              <a:tr h="370840">
                <a:tc>
                  <a:txBody>
                    <a:bodyPr/>
                    <a:lstStyle/>
                    <a:p>
                      <a:r>
                        <a:rPr lang="en-US" sz="2200" dirty="0" smtClean="0">
                          <a:latin typeface="Arial Unicode MS" pitchFamily="34" charset="-128"/>
                          <a:ea typeface="Arial Unicode MS" pitchFamily="34" charset="-128"/>
                          <a:cs typeface="Arial Unicode MS" pitchFamily="34" charset="-128"/>
                        </a:rPr>
                        <a:t>(vi)</a:t>
                      </a:r>
                      <a:endParaRPr lang="en-US" sz="2200" dirty="0">
                        <a:latin typeface="Arial Unicode MS" pitchFamily="34" charset="-128"/>
                        <a:ea typeface="Arial Unicode MS" pitchFamily="34" charset="-128"/>
                        <a:cs typeface="Arial Unicode MS" pitchFamily="34" charset="-128"/>
                      </a:endParaRPr>
                    </a:p>
                  </a:txBody>
                  <a:tcPr/>
                </a:tc>
                <a:tc>
                  <a:txBody>
                    <a:bodyPr/>
                    <a:lstStyle/>
                    <a:p>
                      <a:r>
                        <a:rPr lang="en-US" sz="2200" dirty="0" smtClean="0">
                          <a:latin typeface="Arial Unicode MS" pitchFamily="34" charset="-128"/>
                          <a:ea typeface="Arial Unicode MS" pitchFamily="34" charset="-128"/>
                          <a:cs typeface="Arial Unicode MS" pitchFamily="34" charset="-128"/>
                        </a:rPr>
                        <a:t>Cost</a:t>
                      </a:r>
                      <a:r>
                        <a:rPr lang="en-US" sz="2200" baseline="0" dirty="0" smtClean="0">
                          <a:latin typeface="Arial Unicode MS" pitchFamily="34" charset="-128"/>
                          <a:ea typeface="Arial Unicode MS" pitchFamily="34" charset="-128"/>
                          <a:cs typeface="Arial Unicode MS" pitchFamily="34" charset="-128"/>
                        </a:rPr>
                        <a:t> </a:t>
                      </a:r>
                      <a:r>
                        <a:rPr lang="en-US" sz="2200" baseline="0" dirty="0" smtClean="0">
                          <a:latin typeface="Arial Unicode MS" pitchFamily="34" charset="-128"/>
                          <a:ea typeface="Arial Unicode MS" pitchFamily="34" charset="-128"/>
                          <a:cs typeface="Arial Unicode MS" pitchFamily="34" charset="-128"/>
                        </a:rPr>
                        <a:t>records:-</a:t>
                      </a:r>
                    </a:p>
                    <a:p>
                      <a:pPr marL="231775" indent="-231775">
                        <a:buFont typeface="Arial" pitchFamily="34" charset="0"/>
                        <a:buChar char="•"/>
                      </a:pPr>
                      <a:r>
                        <a:rPr lang="en-US" sz="2200" baseline="0" dirty="0" smtClean="0">
                          <a:latin typeface="Arial Unicode MS" pitchFamily="34" charset="-128"/>
                          <a:ea typeface="Arial Unicode MS" pitchFamily="34" charset="-128"/>
                          <a:cs typeface="Arial Unicode MS" pitchFamily="34" charset="-128"/>
                        </a:rPr>
                        <a:t>Maintenance of cost records u/s 148</a:t>
                      </a:r>
                    </a:p>
                    <a:p>
                      <a:pPr marL="231775" indent="-231775">
                        <a:buFont typeface="Arial" pitchFamily="34" charset="0"/>
                        <a:buChar char="•"/>
                      </a:pPr>
                      <a:r>
                        <a:rPr lang="en-US" sz="2200" baseline="0" dirty="0" smtClean="0">
                          <a:latin typeface="Arial Unicode MS" pitchFamily="34" charset="-128"/>
                          <a:ea typeface="Arial Unicode MS" pitchFamily="34" charset="-128"/>
                          <a:cs typeface="Arial Unicode MS" pitchFamily="34" charset="-128"/>
                        </a:rPr>
                        <a:t>Whether company has maintained such records or not?</a:t>
                      </a:r>
                      <a:endParaRPr lang="en-US" sz="2200" dirty="0">
                        <a:latin typeface="Arial Unicode MS" pitchFamily="34" charset="-128"/>
                        <a:ea typeface="Arial Unicode MS" pitchFamily="34" charset="-128"/>
                        <a:cs typeface="Arial Unicode MS" pitchFamily="34" charset="-128"/>
                      </a:endParaRPr>
                    </a:p>
                  </a:txBody>
                  <a:tcPr/>
                </a:tc>
                <a:tc>
                  <a:txBody>
                    <a:bodyPr/>
                    <a:lstStyle/>
                    <a:p>
                      <a:r>
                        <a:rPr lang="en-US" sz="2200" dirty="0" smtClean="0">
                          <a:latin typeface="Arial Unicode MS" pitchFamily="34" charset="-128"/>
                          <a:ea typeface="Arial Unicode MS" pitchFamily="34" charset="-128"/>
                          <a:cs typeface="Arial Unicode MS" pitchFamily="34" charset="-128"/>
                        </a:rPr>
                        <a:t>Same provision</a:t>
                      </a:r>
                    </a:p>
                    <a:p>
                      <a:endParaRPr lang="en-US" sz="2200" dirty="0">
                        <a:latin typeface="Arial Unicode MS" pitchFamily="34" charset="-128"/>
                        <a:ea typeface="Arial Unicode MS" pitchFamily="34" charset="-128"/>
                        <a:cs typeface="Arial Unicode MS" pitchFamily="34" charset="-128"/>
                      </a:endParaRPr>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fontScale="90000"/>
          </a:bodyPr>
          <a:lstStyle/>
          <a:p>
            <a:pPr eaLnBrk="1" fontAlgn="auto" hangingPunct="1">
              <a:spcAft>
                <a:spcPts val="0"/>
              </a:spcAft>
              <a:defRPr/>
            </a:pPr>
            <a:r>
              <a:rPr lang="en-US" sz="3600" dirty="0" smtClean="0">
                <a:latin typeface="Arial Unicode MS" pitchFamily="34" charset="-128"/>
                <a:ea typeface="Arial Unicode MS" pitchFamily="34" charset="-128"/>
                <a:cs typeface="Arial Unicode MS" pitchFamily="34" charset="-128"/>
              </a:rPr>
              <a:t>Matters to be included in Auditors Report </a:t>
            </a:r>
            <a:endParaRPr lang="en-US" sz="36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sz="quarter" idx="1"/>
          </p:nvPr>
        </p:nvSpPr>
        <p:spPr>
          <a:xfrm>
            <a:off x="457200" y="1524000"/>
            <a:ext cx="8001000" cy="4495800"/>
          </a:xfrm>
        </p:spPr>
        <p:txBody>
          <a:bodyPr>
            <a:noAutofit/>
          </a:bodyPr>
          <a:lstStyle/>
          <a:p>
            <a:pPr marL="0" indent="0" algn="just" eaLnBrk="1" fontAlgn="auto" hangingPunct="1">
              <a:spcAft>
                <a:spcPts val="0"/>
              </a:spcAft>
              <a:buNone/>
              <a:defRPr/>
            </a:pPr>
            <a:endParaRPr lang="en-US" sz="28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smtClean="0">
              <a:latin typeface="Arial Unicode MS" pitchFamily="34" charset="-128"/>
              <a:ea typeface="Arial Unicode MS" pitchFamily="34" charset="-128"/>
              <a:cs typeface="Arial Unicode MS" pitchFamily="34" charset="-128"/>
            </a:endParaRPr>
          </a:p>
          <a:p>
            <a:pPr marL="514350" indent="-514350" algn="just" eaLnBrk="1" fontAlgn="auto" hangingPunct="1">
              <a:spcAft>
                <a:spcPts val="0"/>
              </a:spcAft>
              <a:defRPr/>
            </a:pPr>
            <a:endParaRPr lang="en-US" sz="2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endParaRPr lang="en-US" sz="2800" dirty="0" smtClean="0">
              <a:latin typeface="Arial Unicode MS" pitchFamily="34" charset="-128"/>
              <a:ea typeface="Arial Unicode MS" pitchFamily="34" charset="-128"/>
              <a:cs typeface="Arial Unicode MS" pitchFamily="34" charset="-128"/>
            </a:endParaRPr>
          </a:p>
          <a:p>
            <a:pPr marL="320040" indent="-320040" algn="just" eaLnBrk="1" fontAlgn="auto" hangingPunct="1">
              <a:spcAft>
                <a:spcPts val="0"/>
              </a:spcAft>
              <a:buFont typeface="Wingdings"/>
              <a:buNone/>
              <a:defRPr/>
            </a:pPr>
            <a:r>
              <a:rPr lang="en-US" sz="2800" dirty="0" smtClean="0">
                <a:latin typeface="Arial Unicode MS" pitchFamily="34" charset="-128"/>
                <a:ea typeface="Arial Unicode MS" pitchFamily="34" charset="-128"/>
                <a:cs typeface="Arial Unicode MS" pitchFamily="34" charset="-128"/>
              </a:rPr>
              <a:t>	</a:t>
            </a:r>
          </a:p>
          <a:p>
            <a:pPr marL="320040" indent="-320040" algn="just" eaLnBrk="1" fontAlgn="auto" hangingPunct="1">
              <a:spcAft>
                <a:spcPts val="0"/>
              </a:spcAft>
              <a:buFont typeface="Wingdings"/>
              <a:buNone/>
              <a:defRPr/>
            </a:pPr>
            <a:endParaRPr lang="en-US" sz="28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normAutofit fontScale="85000" lnSpcReduction="20000"/>
          </a:bodyPr>
          <a:lstStyle/>
          <a:p>
            <a:pPr>
              <a:defRPr/>
            </a:pPr>
            <a:fld id="{22CAEA9D-EE95-4560-B02C-B3EDE113D678}" type="slidenum">
              <a:rPr lang="en-US"/>
              <a:pPr>
                <a:defRPr/>
              </a:pPr>
              <a:t>9</a:t>
            </a:fld>
            <a:endParaRPr lang="en-US"/>
          </a:p>
        </p:txBody>
      </p:sp>
      <p:sp>
        <p:nvSpPr>
          <p:cNvPr id="22533" name="Footer Placeholder 4"/>
          <p:cNvSpPr>
            <a:spLocks noGrp="1"/>
          </p:cNvSpPr>
          <p:nvPr>
            <p:ph type="ftr" sz="quarter" idx="11"/>
          </p:nvPr>
        </p:nvSpPr>
        <p:spPr bwMode="auto">
          <a:xfrm>
            <a:off x="609600" y="6248400"/>
            <a:ext cx="8305800" cy="365125"/>
          </a:xfrm>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dirty="0" smtClean="0"/>
              <a:t>Saxena &amp; Saxena Law Chambers</a:t>
            </a:r>
          </a:p>
        </p:txBody>
      </p:sp>
      <p:graphicFrame>
        <p:nvGraphicFramePr>
          <p:cNvPr id="6" name="Table 5"/>
          <p:cNvGraphicFramePr>
            <a:graphicFrameLocks noGrp="1"/>
          </p:cNvGraphicFramePr>
          <p:nvPr/>
        </p:nvGraphicFramePr>
        <p:xfrm>
          <a:off x="533400" y="1524000"/>
          <a:ext cx="8458199" cy="4815840"/>
        </p:xfrm>
        <a:graphic>
          <a:graphicData uri="http://schemas.openxmlformats.org/drawingml/2006/table">
            <a:tbl>
              <a:tblPr firstRow="1" bandRow="1">
                <a:tableStyleId>{2D5ABB26-0587-4C30-8999-92F81FD0307C}</a:tableStyleId>
              </a:tblPr>
              <a:tblGrid>
                <a:gridCol w="711437"/>
                <a:gridCol w="5155963"/>
                <a:gridCol w="2590799"/>
              </a:tblGrid>
              <a:tr h="0">
                <a:tc>
                  <a:txBody>
                    <a:bodyPr/>
                    <a:lstStyle/>
                    <a:p>
                      <a:endParaRPr lang="en-US" sz="1900" b="1" dirty="0">
                        <a:latin typeface="Arial Unicode MS" pitchFamily="34" charset="-128"/>
                        <a:ea typeface="Arial Unicode MS" pitchFamily="34" charset="-128"/>
                        <a:cs typeface="Arial Unicode MS" pitchFamily="34" charset="-128"/>
                      </a:endParaRPr>
                    </a:p>
                  </a:txBody>
                  <a:tcPr/>
                </a:tc>
                <a:tc>
                  <a:txBody>
                    <a:bodyPr/>
                    <a:lstStyle/>
                    <a:p>
                      <a:r>
                        <a:rPr lang="en-US" sz="1900" b="1" u="sng" dirty="0" smtClean="0">
                          <a:latin typeface="Arial Unicode MS" pitchFamily="34" charset="-128"/>
                          <a:ea typeface="Arial Unicode MS" pitchFamily="34" charset="-128"/>
                          <a:cs typeface="Arial Unicode MS" pitchFamily="34" charset="-128"/>
                        </a:rPr>
                        <a:t>Matters</a:t>
                      </a:r>
                      <a:endParaRPr lang="en-US" sz="1900" b="1" u="sng" dirty="0">
                        <a:latin typeface="Arial Unicode MS" pitchFamily="34" charset="-128"/>
                        <a:ea typeface="Arial Unicode MS" pitchFamily="34" charset="-128"/>
                        <a:cs typeface="Arial Unicode MS" pitchFamily="34" charset="-128"/>
                      </a:endParaRPr>
                    </a:p>
                  </a:txBody>
                  <a:tcPr/>
                </a:tc>
                <a:tc>
                  <a:txBody>
                    <a:bodyPr/>
                    <a:lstStyle/>
                    <a:p>
                      <a:r>
                        <a:rPr lang="en-US" sz="1900" b="1" u="sng" dirty="0" smtClean="0">
                          <a:latin typeface="Arial Unicode MS" pitchFamily="34" charset="-128"/>
                          <a:ea typeface="Arial Unicode MS" pitchFamily="34" charset="-128"/>
                          <a:cs typeface="Arial Unicode MS" pitchFamily="34" charset="-128"/>
                        </a:rPr>
                        <a:t>Changes</a:t>
                      </a:r>
                      <a:r>
                        <a:rPr lang="en-US" sz="1900" b="1" u="sng" baseline="0" dirty="0" smtClean="0">
                          <a:latin typeface="Arial Unicode MS" pitchFamily="34" charset="-128"/>
                          <a:ea typeface="Arial Unicode MS" pitchFamily="34" charset="-128"/>
                          <a:cs typeface="Arial Unicode MS" pitchFamily="34" charset="-128"/>
                        </a:rPr>
                        <a:t> </a:t>
                      </a:r>
                      <a:endParaRPr lang="en-US" sz="1900" b="1" u="sng" dirty="0">
                        <a:latin typeface="Arial Unicode MS" pitchFamily="34" charset="-128"/>
                        <a:ea typeface="Arial Unicode MS" pitchFamily="34" charset="-128"/>
                        <a:cs typeface="Arial Unicode MS" pitchFamily="34" charset="-128"/>
                      </a:endParaRPr>
                    </a:p>
                  </a:txBody>
                  <a:tcPr/>
                </a:tc>
              </a:tr>
              <a:tr h="370840">
                <a:tc>
                  <a:txBody>
                    <a:bodyPr/>
                    <a:lstStyle/>
                    <a:p>
                      <a:r>
                        <a:rPr lang="en-US" sz="1900" dirty="0" smtClean="0">
                          <a:latin typeface="Arial Unicode MS" pitchFamily="34" charset="-128"/>
                          <a:ea typeface="Arial Unicode MS" pitchFamily="34" charset="-128"/>
                          <a:cs typeface="Arial Unicode MS" pitchFamily="34" charset="-128"/>
                        </a:rPr>
                        <a:t>(vii)</a:t>
                      </a:r>
                      <a:endParaRPr lang="en-US" sz="1900" dirty="0">
                        <a:latin typeface="Arial Unicode MS" pitchFamily="34" charset="-128"/>
                        <a:ea typeface="Arial Unicode MS" pitchFamily="34" charset="-128"/>
                        <a:cs typeface="Arial Unicode MS" pitchFamily="34" charset="-128"/>
                      </a:endParaRPr>
                    </a:p>
                  </a:txBody>
                  <a:tcPr/>
                </a:tc>
                <a:tc>
                  <a:txBody>
                    <a:bodyPr/>
                    <a:lstStyle/>
                    <a:p>
                      <a:r>
                        <a:rPr lang="en-US" sz="1900" dirty="0" smtClean="0">
                          <a:latin typeface="Arial Unicode MS" pitchFamily="34" charset="-128"/>
                          <a:ea typeface="Arial Unicode MS" pitchFamily="34" charset="-128"/>
                          <a:cs typeface="Arial Unicode MS" pitchFamily="34" charset="-128"/>
                        </a:rPr>
                        <a:t>Statutory Dues:-</a:t>
                      </a:r>
                    </a:p>
                    <a:p>
                      <a:pPr marL="174625" indent="-174625">
                        <a:buFont typeface="Arial" pitchFamily="34" charset="0"/>
                        <a:buChar char="•"/>
                      </a:pPr>
                      <a:r>
                        <a:rPr lang="en-US" sz="1900" dirty="0" smtClean="0">
                          <a:latin typeface="Arial Unicode MS" pitchFamily="34" charset="-128"/>
                          <a:ea typeface="Arial Unicode MS" pitchFamily="34" charset="-128"/>
                          <a:cs typeface="Arial Unicode MS" pitchFamily="34" charset="-128"/>
                        </a:rPr>
                        <a:t>Has the</a:t>
                      </a:r>
                      <a:r>
                        <a:rPr lang="en-US" sz="1900" baseline="0" dirty="0" smtClean="0">
                          <a:latin typeface="Arial Unicode MS" pitchFamily="34" charset="-128"/>
                          <a:ea typeface="Arial Unicode MS" pitchFamily="34" charset="-128"/>
                          <a:cs typeface="Arial Unicode MS" pitchFamily="34" charset="-128"/>
                        </a:rPr>
                        <a:t> company is regular in depositing </a:t>
                      </a:r>
                      <a:r>
                        <a:rPr lang="en-US" sz="1900" b="1" baseline="0" dirty="0" smtClean="0">
                          <a:latin typeface="Arial Unicode MS" pitchFamily="34" charset="-128"/>
                          <a:ea typeface="Arial Unicode MS" pitchFamily="34" charset="-128"/>
                          <a:cs typeface="Arial Unicode MS" pitchFamily="34" charset="-128"/>
                        </a:rPr>
                        <a:t>undisputed </a:t>
                      </a:r>
                      <a:r>
                        <a:rPr lang="en-US" sz="1900" b="0" baseline="0" dirty="0" smtClean="0">
                          <a:latin typeface="Arial Unicode MS" pitchFamily="34" charset="-128"/>
                          <a:ea typeface="Arial Unicode MS" pitchFamily="34" charset="-128"/>
                          <a:cs typeface="Arial Unicode MS" pitchFamily="34" charset="-128"/>
                        </a:rPr>
                        <a:t>statutory dues relating to PF, ESI, income tax, sales tax, wealth tax, service tax, custom duty, excise duty, VAT and </a:t>
                      </a:r>
                      <a:r>
                        <a:rPr lang="en-US" sz="1900" b="0" baseline="0" dirty="0" err="1" smtClean="0">
                          <a:latin typeface="Arial Unicode MS" pitchFamily="34" charset="-128"/>
                          <a:ea typeface="Arial Unicode MS" pitchFamily="34" charset="-128"/>
                          <a:cs typeface="Arial Unicode MS" pitchFamily="34" charset="-128"/>
                        </a:rPr>
                        <a:t>Cess</a:t>
                      </a:r>
                      <a:r>
                        <a:rPr lang="en-US" sz="1900" b="0" baseline="0" dirty="0" smtClean="0">
                          <a:latin typeface="Arial Unicode MS" pitchFamily="34" charset="-128"/>
                          <a:ea typeface="Arial Unicode MS" pitchFamily="34" charset="-128"/>
                          <a:cs typeface="Arial Unicode MS" pitchFamily="34" charset="-128"/>
                        </a:rPr>
                        <a:t> etc.</a:t>
                      </a:r>
                    </a:p>
                    <a:p>
                      <a:pPr marL="174625" indent="-174625">
                        <a:buFont typeface="Arial" pitchFamily="34" charset="0"/>
                        <a:buChar char="•"/>
                      </a:pPr>
                      <a:r>
                        <a:rPr lang="en-US" sz="1900" b="0" baseline="0" dirty="0" smtClean="0">
                          <a:latin typeface="Arial Unicode MS" pitchFamily="34" charset="-128"/>
                          <a:ea typeface="Arial Unicode MS" pitchFamily="34" charset="-128"/>
                          <a:cs typeface="Arial Unicode MS" pitchFamily="34" charset="-128"/>
                        </a:rPr>
                        <a:t>Extend of arrears at the last date of financial year (outstanding for more than six months).</a:t>
                      </a:r>
                    </a:p>
                    <a:p>
                      <a:pPr marL="174625" indent="-174625">
                        <a:buFont typeface="Arial" pitchFamily="34" charset="0"/>
                        <a:buChar char="•"/>
                      </a:pPr>
                      <a:r>
                        <a:rPr lang="en-US" sz="1900" b="0" baseline="0" dirty="0" smtClean="0">
                          <a:latin typeface="Arial Unicode MS" pitchFamily="34" charset="-128"/>
                          <a:ea typeface="Arial Unicode MS" pitchFamily="34" charset="-128"/>
                          <a:cs typeface="Arial Unicode MS" pitchFamily="34" charset="-128"/>
                        </a:rPr>
                        <a:t>If dispute relates to income tax, sales tax, wealth tax, service tax, custom duty, excise duty, VAT and </a:t>
                      </a:r>
                      <a:r>
                        <a:rPr lang="en-US" sz="1900" b="0" baseline="0" dirty="0" err="1" smtClean="0">
                          <a:latin typeface="Arial Unicode MS" pitchFamily="34" charset="-128"/>
                          <a:ea typeface="Arial Unicode MS" pitchFamily="34" charset="-128"/>
                          <a:cs typeface="Arial Unicode MS" pitchFamily="34" charset="-128"/>
                        </a:rPr>
                        <a:t>Cess</a:t>
                      </a:r>
                      <a:r>
                        <a:rPr lang="en-US" sz="1900" b="0" baseline="0" dirty="0" smtClean="0">
                          <a:latin typeface="Arial Unicode MS" pitchFamily="34" charset="-128"/>
                          <a:ea typeface="Arial Unicode MS" pitchFamily="34" charset="-128"/>
                          <a:cs typeface="Arial Unicode MS" pitchFamily="34" charset="-128"/>
                        </a:rPr>
                        <a:t>. The amount involved and forum where dispute is pending be reported.</a:t>
                      </a:r>
                    </a:p>
                    <a:p>
                      <a:pPr marL="174625" indent="-174625">
                        <a:buFont typeface="Arial" pitchFamily="34" charset="0"/>
                        <a:buChar char="•"/>
                      </a:pPr>
                      <a:r>
                        <a:rPr lang="en-US" sz="1900" b="0" baseline="0" dirty="0" smtClean="0">
                          <a:latin typeface="Arial Unicode MS" pitchFamily="34" charset="-128"/>
                          <a:ea typeface="Arial Unicode MS" pitchFamily="34" charset="-128"/>
                          <a:cs typeface="Arial Unicode MS" pitchFamily="34" charset="-128"/>
                        </a:rPr>
                        <a:t>Whether amount required to invest education fund has been transferred or not?</a:t>
                      </a:r>
                      <a:endParaRPr lang="en-US" sz="1900" dirty="0">
                        <a:latin typeface="Arial Unicode MS" pitchFamily="34" charset="-128"/>
                        <a:ea typeface="Arial Unicode MS" pitchFamily="34" charset="-128"/>
                        <a:cs typeface="Arial Unicode MS" pitchFamily="34" charset="-128"/>
                      </a:endParaRPr>
                    </a:p>
                  </a:txBody>
                  <a:tcPr/>
                </a:tc>
                <a:tc>
                  <a:txBody>
                    <a:bodyPr/>
                    <a:lstStyle/>
                    <a:p>
                      <a:r>
                        <a:rPr lang="en-US" sz="1900" dirty="0" smtClean="0">
                          <a:latin typeface="Arial Unicode MS" pitchFamily="34" charset="-128"/>
                          <a:ea typeface="Arial Unicode MS" pitchFamily="34" charset="-128"/>
                          <a:cs typeface="Arial Unicode MS" pitchFamily="34" charset="-128"/>
                        </a:rPr>
                        <a:t>Whether</a:t>
                      </a:r>
                      <a:r>
                        <a:rPr lang="en-US" sz="1900" baseline="0" dirty="0" smtClean="0">
                          <a:latin typeface="Arial Unicode MS" pitchFamily="34" charset="-128"/>
                          <a:ea typeface="Arial Unicode MS" pitchFamily="34" charset="-128"/>
                          <a:cs typeface="Arial Unicode MS" pitchFamily="34" charset="-128"/>
                        </a:rPr>
                        <a:t> amount required to be transferred to investor education fund has been transferred within time. </a:t>
                      </a:r>
                      <a:endParaRPr lang="en-US" sz="1900" dirty="0">
                        <a:latin typeface="Arial Unicode MS" pitchFamily="34" charset="-128"/>
                        <a:ea typeface="Arial Unicode MS" pitchFamily="34" charset="-128"/>
                        <a:cs typeface="Arial Unicode MS" pitchFamily="34" charset="-128"/>
                      </a:endParaRPr>
                    </a:p>
                  </a:txBody>
                  <a:tcP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5198</TotalTime>
  <Words>1172</Words>
  <Application>Microsoft Office PowerPoint</Application>
  <PresentationFormat>On-screen Show (4:3)</PresentationFormat>
  <Paragraphs>270</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Median</vt:lpstr>
      <vt:lpstr>     COMPANIES ACT,2013  CARO 2015 </vt:lpstr>
      <vt:lpstr>CARO 2015</vt:lpstr>
      <vt:lpstr>CARO 2015</vt:lpstr>
      <vt:lpstr>Matters to be included in Auditors Report </vt:lpstr>
      <vt:lpstr>Matters to be included in Auditors Report </vt:lpstr>
      <vt:lpstr>Matters to be included in Auditors Report </vt:lpstr>
      <vt:lpstr>Matters to be included in Auditors Report </vt:lpstr>
      <vt:lpstr>Matters to be included in Auditors Report </vt:lpstr>
      <vt:lpstr>Matters to be included in Auditors Report </vt:lpstr>
      <vt:lpstr>Matters to be included in Auditors Report </vt:lpstr>
      <vt:lpstr>Matters to be included in Auditors Report </vt:lpstr>
      <vt:lpstr>Matters to be included in Auditors Report </vt:lpstr>
      <vt:lpstr>Matters no more required to be reported in CARO 2015</vt:lpstr>
      <vt:lpstr>Matters no more required to be reported in CARO 2015</vt:lpstr>
      <vt:lpstr>Matters no more required to be reported in CARO 2015</vt:lpstr>
      <vt:lpstr>Matters no more required to be reported in CARO 2015</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CRUCIAL ISSUES RELATING TO NEW COMPANY BILL 2011</dc:title>
  <dc:creator>CS SUPREET</dc:creator>
  <cp:lastModifiedBy>radhika</cp:lastModifiedBy>
  <cp:revision>700</cp:revision>
  <dcterms:created xsi:type="dcterms:W3CDTF">2006-08-16T00:00:00Z</dcterms:created>
  <dcterms:modified xsi:type="dcterms:W3CDTF">2015-05-18T12:38:50Z</dcterms:modified>
</cp:coreProperties>
</file>