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9"/>
  </p:notesMasterIdLst>
  <p:handoutMasterIdLst>
    <p:handoutMasterId r:id="rId30"/>
  </p:handoutMasterIdLst>
  <p:sldIdLst>
    <p:sldId id="256" r:id="rId2"/>
    <p:sldId id="529" r:id="rId3"/>
    <p:sldId id="672" r:id="rId4"/>
    <p:sldId id="675" r:id="rId5"/>
    <p:sldId id="676" r:id="rId6"/>
    <p:sldId id="677" r:id="rId7"/>
    <p:sldId id="678" r:id="rId8"/>
    <p:sldId id="679" r:id="rId9"/>
    <p:sldId id="680" r:id="rId10"/>
    <p:sldId id="613" r:id="rId11"/>
    <p:sldId id="614" r:id="rId12"/>
    <p:sldId id="615" r:id="rId13"/>
    <p:sldId id="616" r:id="rId14"/>
    <p:sldId id="617" r:id="rId15"/>
    <p:sldId id="618" r:id="rId16"/>
    <p:sldId id="619" r:id="rId17"/>
    <p:sldId id="620" r:id="rId18"/>
    <p:sldId id="621" r:id="rId19"/>
    <p:sldId id="654" r:id="rId20"/>
    <p:sldId id="622" r:id="rId21"/>
    <p:sldId id="623" r:id="rId22"/>
    <p:sldId id="624" r:id="rId23"/>
    <p:sldId id="625" r:id="rId24"/>
    <p:sldId id="666" r:id="rId25"/>
    <p:sldId id="673" r:id="rId26"/>
    <p:sldId id="674" r:id="rId27"/>
    <p:sldId id="294" r:id="rId28"/>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5/7/2015</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5/7/2015</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5/7/2015</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dirty="0" smtClean="0"/>
              <a:t>Saxena &amp; Saxena Law Chambers Law Chambers</a:t>
            </a: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5/7/2015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5/7/2015</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smtClean="0"/>
              <a:t>Saxena &amp; Saxena Law Chambers Law Chambers</a:t>
            </a: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5/7/2015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5/7/2015</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dirty="0" smtClean="0"/>
              <a:t>Saxena &amp; Saxena Law Chambers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5/7/2015</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dirty="0" smtClean="0"/>
              <a:t>Saxena &amp; Saxena Law Chambers Law Chambers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5/7/2015</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dirty="0" smtClean="0"/>
              <a:t>Saxena &amp; Saxena Law Chambers Law Chambers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5/7/2015</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dirty="0" smtClean="0"/>
              <a:t>Saxena &amp; Saxena Law Chambers Law Chambers</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5/7/2015</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smtClean="0"/>
              <a:t>Saxena &amp; Saxena Law Chambers Law Chambers</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5/7/2015</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dirty="0" smtClean="0"/>
              <a:t>Saxena &amp; Saxena Law Chambers Law Chambers</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5/7/2015</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smtClean="0"/>
              <a:t>Saxena &amp; Saxena Law Chambers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5/7/2015</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smtClean="0"/>
              <a:t>Saxena &amp; Saxena Law Chambers Law Chambers</a:t>
            </a: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27432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C</a:t>
            </a:r>
            <a:r>
              <a:rPr lang="en-US" b="1" cap="none" dirty="0" smtClean="0">
                <a:solidFill>
                  <a:schemeClr val="bg1"/>
                </a:solidFill>
                <a:latin typeface="Arial Unicode MS" pitchFamily="34" charset="-128"/>
                <a:ea typeface="Arial Unicode MS" pitchFamily="34" charset="-128"/>
                <a:cs typeface="Arial Unicode MS" pitchFamily="34" charset="-128"/>
              </a:rPr>
              <a:t>OMPANIES ACT,2013</a:t>
            </a: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276600"/>
            <a:ext cx="7772400" cy="3581400"/>
          </a:xfrm>
        </p:spPr>
        <p:txBody>
          <a:bodyPr>
            <a:noAutofit/>
          </a:bodyPr>
          <a:lstStyle/>
          <a:p>
            <a:pPr marL="1831975"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Advocate Arun </a:t>
            </a:r>
            <a:r>
              <a:rPr lang="en-US" sz="2400" b="1" dirty="0" smtClean="0">
                <a:solidFill>
                  <a:schemeClr val="bg1"/>
                </a:solidFill>
                <a:latin typeface="Arial Unicode MS" pitchFamily="34" charset="-128"/>
                <a:ea typeface="Arial Unicode MS" pitchFamily="34" charset="-128"/>
                <a:cs typeface="Arial Unicode MS" pitchFamily="34" charset="-128"/>
              </a:rPr>
              <a:t>Saxena</a:t>
            </a:r>
          </a:p>
          <a:p>
            <a:pPr marL="1831975"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Saxena &amp; Saxena Law Chambers Law Chambers</a:t>
            </a:r>
            <a:endParaRPr lang="en-US" sz="2000" b="1" dirty="0" smtClean="0">
              <a:solidFill>
                <a:schemeClr val="bg1"/>
              </a:solidFill>
              <a:latin typeface="Arial Unicode MS" pitchFamily="34" charset="-128"/>
              <a:ea typeface="Arial Unicode MS" pitchFamily="34" charset="-128"/>
              <a:cs typeface="Arial Unicode MS" pitchFamily="34" charset="-128"/>
            </a:endParaRPr>
          </a:p>
          <a:p>
            <a:pPr marL="1831975"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Advocates &amp; Attorneys</a:t>
            </a:r>
            <a:endParaRPr lang="en-US" sz="2000" b="1" dirty="0" smtClean="0">
              <a:solidFill>
                <a:schemeClr val="bg1"/>
              </a:solidFill>
              <a:latin typeface="Arial Unicode MS" pitchFamily="34" charset="-128"/>
              <a:ea typeface="Arial Unicode MS" pitchFamily="34" charset="-128"/>
              <a:cs typeface="Arial Unicode MS" pitchFamily="34" charset="-128"/>
            </a:endParaRPr>
          </a:p>
          <a:p>
            <a:pPr marL="1831975"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603-604, New Delhi House</a:t>
            </a:r>
          </a:p>
          <a:p>
            <a:pPr marL="1831975"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27, </a:t>
            </a:r>
            <a:r>
              <a:rPr lang="en-US" sz="2000" b="1" dirty="0" err="1" smtClean="0">
                <a:solidFill>
                  <a:schemeClr val="bg1"/>
                </a:solidFill>
                <a:latin typeface="Arial Unicode MS" pitchFamily="34" charset="-128"/>
                <a:ea typeface="Arial Unicode MS" pitchFamily="34" charset="-128"/>
                <a:cs typeface="Arial Unicode MS" pitchFamily="34" charset="-128"/>
              </a:rPr>
              <a:t>Barakhamba</a:t>
            </a:r>
            <a:r>
              <a:rPr lang="en-US" sz="2000" b="1" dirty="0" smtClean="0">
                <a:solidFill>
                  <a:schemeClr val="bg1"/>
                </a:solidFill>
                <a:latin typeface="Arial Unicode MS" pitchFamily="34" charset="-128"/>
                <a:ea typeface="Arial Unicode MS" pitchFamily="34" charset="-128"/>
                <a:cs typeface="Arial Unicode MS" pitchFamily="34" charset="-128"/>
              </a:rPr>
              <a:t> Road</a:t>
            </a:r>
            <a:r>
              <a:rPr lang="en-US" sz="2000" b="1" dirty="0" smtClean="0">
                <a:solidFill>
                  <a:schemeClr val="bg1"/>
                </a:solidFill>
                <a:latin typeface="Arial Unicode MS" pitchFamily="34" charset="-128"/>
                <a:ea typeface="Arial Unicode MS" pitchFamily="34" charset="-128"/>
                <a:cs typeface="Arial Unicode MS" pitchFamily="34" charset="-128"/>
              </a:rPr>
              <a:t>, New </a:t>
            </a:r>
            <a:r>
              <a:rPr lang="en-US" sz="2000" b="1" dirty="0" smtClean="0">
                <a:solidFill>
                  <a:schemeClr val="bg1"/>
                </a:solidFill>
                <a:latin typeface="Arial Unicode MS" pitchFamily="34" charset="-128"/>
                <a:ea typeface="Arial Unicode MS" pitchFamily="34" charset="-128"/>
                <a:cs typeface="Arial Unicode MS" pitchFamily="34" charset="-128"/>
              </a:rPr>
              <a:t>Delhi – 110 001.</a:t>
            </a:r>
          </a:p>
          <a:p>
            <a:pPr marL="1831975"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Mob.: 9810037364</a:t>
            </a:r>
          </a:p>
          <a:p>
            <a:pPr marL="1831975" indent="-3175" eaLnBrk="1" fontAlgn="auto" hangingPunct="1">
              <a:spcAft>
                <a:spcPts val="0"/>
              </a:spcAft>
              <a:buFont typeface="Wingdings"/>
              <a:buNone/>
              <a:defRPr/>
            </a:pPr>
            <a:r>
              <a:rPr lang="en-US" sz="1800" b="1" dirty="0" smtClean="0">
                <a:solidFill>
                  <a:schemeClr val="bg1"/>
                </a:solidFill>
                <a:latin typeface="Arial Unicode MS" pitchFamily="34" charset="-128"/>
                <a:ea typeface="Arial Unicode MS" pitchFamily="34" charset="-128"/>
                <a:cs typeface="Arial Unicode MS" pitchFamily="34" charset="-128"/>
              </a:rPr>
              <a:t>E-mail : </a:t>
            </a:r>
            <a:r>
              <a:rPr lang="en-US" sz="1800" b="1" dirty="0" smtClean="0">
                <a:solidFill>
                  <a:schemeClr val="bg1"/>
                </a:solidFill>
                <a:latin typeface="Arial Unicode MS" pitchFamily="34" charset="-128"/>
                <a:ea typeface="Arial Unicode MS" pitchFamily="34" charset="-128"/>
                <a:cs typeface="Arial Unicode MS" pitchFamily="34" charset="-128"/>
              </a:rPr>
              <a:t>advisor@sslclegal.in</a:t>
            </a: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229600" cy="914400"/>
          </a:xfrm>
        </p:spPr>
        <p:txBody>
          <a:bodyPr/>
          <a:lstStyle/>
          <a:p>
            <a:pPr eaLnBrk="1" hangingPunct="1"/>
            <a:r>
              <a:rPr lang="en-US" sz="3000" dirty="0" smtClean="0">
                <a:latin typeface="Arial Unicode MS" pitchFamily="34" charset="-128"/>
                <a:ea typeface="Arial Unicode MS" pitchFamily="34" charset="-128"/>
                <a:cs typeface="Arial Unicode MS" pitchFamily="34" charset="-128"/>
              </a:rPr>
              <a:t>Incorporation </a:t>
            </a:r>
            <a:r>
              <a:rPr lang="en-US" sz="3000" smtClean="0">
                <a:latin typeface="Arial Unicode MS" pitchFamily="34" charset="-128"/>
                <a:ea typeface="Arial Unicode MS" pitchFamily="34" charset="-128"/>
                <a:cs typeface="Arial Unicode MS" pitchFamily="34" charset="-128"/>
              </a:rPr>
              <a:t>of Companies</a:t>
            </a:r>
            <a:r>
              <a:rPr lang="en-US" sz="3600" dirty="0" smtClean="0">
                <a:latin typeface="Arial Unicode MS" pitchFamily="34" charset="-128"/>
                <a:ea typeface="Arial Unicode MS" pitchFamily="34" charset="-128"/>
                <a:cs typeface="Arial Unicode MS" pitchFamily="34" charset="-128"/>
              </a:rPr>
              <a:t> </a:t>
            </a:r>
          </a:p>
        </p:txBody>
      </p:sp>
      <p:sp>
        <p:nvSpPr>
          <p:cNvPr id="18435" name="Content Placeholder 2"/>
          <p:cNvSpPr>
            <a:spLocks noGrp="1"/>
          </p:cNvSpPr>
          <p:nvPr>
            <p:ph sz="quarter" idx="1"/>
          </p:nvPr>
        </p:nvSpPr>
        <p:spPr>
          <a:xfrm>
            <a:off x="228600" y="1676400"/>
            <a:ext cx="8537575" cy="4419600"/>
          </a:xfrm>
        </p:spPr>
        <p:txBody>
          <a:bodyPr/>
          <a:lstStyle/>
          <a:p>
            <a:pPr eaLnBrk="1" hangingPunct="1">
              <a:buFont typeface="Wingdings" pitchFamily="2" charset="2"/>
              <a:buNone/>
            </a:pPr>
            <a:r>
              <a:rPr lang="en-US" sz="2600" b="1" dirty="0" smtClean="0">
                <a:latin typeface="Arial" charset="0"/>
                <a:cs typeface="Arial" charset="0"/>
              </a:rPr>
              <a:t>MEMORANDUM </a:t>
            </a:r>
            <a:r>
              <a:rPr lang="en-US" sz="2600" b="1" dirty="0" smtClean="0">
                <a:latin typeface="Arial" charset="0"/>
                <a:cs typeface="Arial" charset="0"/>
              </a:rPr>
              <a:t>OF ASSOCIATION {Section 4(1)}</a:t>
            </a:r>
            <a:endParaRPr lang="en-US" sz="2600" dirty="0" smtClean="0">
              <a:latin typeface="Arial" charset="0"/>
              <a:ea typeface="Arial Unicode MS" pitchFamily="34" charset="-128"/>
              <a:cs typeface="Arial" charset="0"/>
            </a:endParaRPr>
          </a:p>
          <a:p>
            <a:pPr algn="just" eaLnBrk="1" hangingPunct="1"/>
            <a:endParaRPr lang="en-US" sz="1000" dirty="0" smtClean="0">
              <a:latin typeface="Arial" charset="0"/>
              <a:ea typeface="Arial Unicode MS" pitchFamily="34" charset="-128"/>
              <a:cs typeface="Arial" charset="0"/>
            </a:endParaRPr>
          </a:p>
          <a:p>
            <a:pPr algn="just" eaLnBrk="1" hangingPunct="1"/>
            <a:r>
              <a:rPr lang="en-US" sz="2600" dirty="0" smtClean="0">
                <a:latin typeface="Arial Unicode MS" pitchFamily="34" charset="-128"/>
                <a:ea typeface="Arial Unicode MS" pitchFamily="34" charset="-128"/>
                <a:cs typeface="Arial Unicode MS" pitchFamily="34" charset="-128"/>
              </a:rPr>
              <a:t>New Companies Act, 2013 does not require the object clause in the Memorandum to be classified into:-</a:t>
            </a:r>
          </a:p>
          <a:p>
            <a:pPr algn="just" eaLnBrk="1" hangingPunct="1">
              <a:buFont typeface="Wingdings" pitchFamily="2" charset="2"/>
              <a:buNone/>
            </a:pPr>
            <a:endParaRPr lang="en-US" sz="1000" dirty="0" smtClean="0">
              <a:latin typeface="Arial Unicode MS" pitchFamily="34" charset="-128"/>
              <a:ea typeface="Arial Unicode MS" pitchFamily="34" charset="-128"/>
              <a:cs typeface="Arial Unicode MS" pitchFamily="34" charset="-128"/>
            </a:endParaRPr>
          </a:p>
          <a:p>
            <a:pPr lvl="1" algn="just" eaLnBrk="1" hangingPunct="1"/>
            <a:r>
              <a:rPr lang="en-US" sz="2300" dirty="0" smtClean="0">
                <a:latin typeface="Arial Unicode MS" pitchFamily="34" charset="-128"/>
                <a:ea typeface="Arial Unicode MS" pitchFamily="34" charset="-128"/>
                <a:cs typeface="Arial Unicode MS" pitchFamily="34" charset="-128"/>
              </a:rPr>
              <a:t>Main objects of the company</a:t>
            </a:r>
          </a:p>
          <a:p>
            <a:pPr lvl="1" algn="just" eaLnBrk="1" hangingPunct="1"/>
            <a:endParaRPr lang="en-US" sz="900" dirty="0" smtClean="0">
              <a:latin typeface="Arial Unicode MS" pitchFamily="34" charset="-128"/>
              <a:ea typeface="Arial Unicode MS" pitchFamily="34" charset="-128"/>
              <a:cs typeface="Arial Unicode MS" pitchFamily="34" charset="-128"/>
            </a:endParaRPr>
          </a:p>
          <a:p>
            <a:pPr lvl="1" algn="just" eaLnBrk="1" hangingPunct="1"/>
            <a:r>
              <a:rPr lang="en-US" sz="2100" dirty="0" smtClean="0">
                <a:latin typeface="Arial Unicode MS" pitchFamily="34" charset="-128"/>
                <a:ea typeface="Arial Unicode MS" pitchFamily="34" charset="-128"/>
                <a:cs typeface="Arial Unicode MS" pitchFamily="34" charset="-128"/>
              </a:rPr>
              <a:t>Objects incidental or ancillary to the attainment of main object &amp; other object.</a:t>
            </a:r>
          </a:p>
          <a:p>
            <a:pPr lvl="1" algn="just" eaLnBrk="1" hangingPunct="1"/>
            <a:r>
              <a:rPr lang="en-US" sz="2100" dirty="0" smtClean="0">
                <a:latin typeface="Arial Unicode MS" pitchFamily="34" charset="-128"/>
                <a:ea typeface="Arial Unicode MS" pitchFamily="34" charset="-128"/>
                <a:cs typeface="Arial Unicode MS" pitchFamily="34" charset="-128"/>
              </a:rPr>
              <a:t>Only objects for which company is proposed to be incorporated and any matter considered necessary in furtherance thereof be mentioned in MOA.</a:t>
            </a:r>
          </a:p>
          <a:p>
            <a:pPr algn="just" eaLnBrk="1" hangingPunct="1">
              <a:buNone/>
            </a:pPr>
            <a:r>
              <a:rPr lang="en-US" sz="26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None/>
            </a:pPr>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charset="0"/>
              <a:ea typeface="Arial Unicode MS" pitchFamily="34" charset="-128"/>
              <a:cs typeface="Arial Unicode MS" pitchFamily="34" charset="-128"/>
            </a:endParaRPr>
          </a:p>
          <a:p>
            <a:pPr algn="just" eaLnBrk="1" hangingPunct="1">
              <a:buFont typeface="Wingdings" pitchFamily="2" charset="2"/>
              <a:buNone/>
            </a:pPr>
            <a:endParaRPr lang="en-US" sz="2600" dirty="0" smtClean="0">
              <a:latin typeface="Arial" charset="0"/>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E16D3F73-8C4B-4A66-AC12-5092E7330272}" type="slidenum">
              <a:rPr lang="en-US"/>
              <a:pPr>
                <a:defRPr/>
              </a:pPr>
              <a:t>10</a:t>
            </a:fld>
            <a:endParaRPr lang="en-US"/>
          </a:p>
        </p:txBody>
      </p:sp>
      <p:sp>
        <p:nvSpPr>
          <p:cNvPr id="18437"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04800" y="228600"/>
            <a:ext cx="8686800" cy="960438"/>
          </a:xfrm>
        </p:spPr>
        <p:txBody>
          <a:bodyPr/>
          <a:lstStyle/>
          <a:p>
            <a:pPr eaLnBrk="1" hangingPunct="1"/>
            <a:r>
              <a:rPr lang="en-US" sz="3200" u="sng" dirty="0" smtClean="0">
                <a:latin typeface="Arial Unicode MS" pitchFamily="34" charset="-128"/>
                <a:ea typeface="Arial Unicode MS" pitchFamily="34" charset="-128"/>
                <a:cs typeface="Arial Unicode MS" pitchFamily="34" charset="-128"/>
              </a:rPr>
              <a:t>Incorporation</a:t>
            </a:r>
            <a:endParaRPr lang="en-US" sz="3200" dirty="0" smtClean="0"/>
          </a:p>
        </p:txBody>
      </p:sp>
      <p:sp>
        <p:nvSpPr>
          <p:cNvPr id="3" name="Content Placeholder 2"/>
          <p:cNvSpPr>
            <a:spLocks noGrp="1"/>
          </p:cNvSpPr>
          <p:nvPr>
            <p:ph sz="quarter" idx="1"/>
          </p:nvPr>
        </p:nvSpPr>
        <p:spPr>
          <a:xfrm>
            <a:off x="381000" y="1600200"/>
            <a:ext cx="8385175" cy="4495800"/>
          </a:xfrm>
        </p:spPr>
        <p:txBody>
          <a:bodyPr>
            <a:noAutofit/>
          </a:bodyPr>
          <a:lstStyle/>
          <a:p>
            <a:pPr marL="0" indent="0" algn="just" eaLnBrk="1" fontAlgn="auto" hangingPunct="1">
              <a:spcAft>
                <a:spcPts val="0"/>
              </a:spcAft>
              <a:buFont typeface="Wingdings"/>
              <a:buNone/>
              <a:defRPr/>
            </a:pPr>
            <a:r>
              <a:rPr lang="en-US" sz="2800" b="1" dirty="0" smtClean="0"/>
              <a:t>RESERVATION </a:t>
            </a:r>
            <a:r>
              <a:rPr lang="en-US" sz="2800" b="1" dirty="0" smtClean="0"/>
              <a:t>OF NAME FOR PROPOSED COMPANY {Section 4(4) &amp; 4(5)}</a:t>
            </a:r>
            <a:endParaRPr lang="en-US" sz="2800" b="1"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1000" b="1" dirty="0" smtClean="0">
                <a:latin typeface="Arial Unicode MS" pitchFamily="34" charset="-128"/>
                <a:ea typeface="Arial Unicode MS" pitchFamily="34" charset="-128"/>
                <a:cs typeface="Arial Unicode MS" pitchFamily="34" charset="-128"/>
              </a:rPr>
              <a:t>	</a:t>
            </a:r>
            <a:endParaRPr lang="en-US" sz="10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rabicPeriod"/>
              <a:defRPr/>
            </a:pPr>
            <a:r>
              <a:rPr lang="en-US" sz="2400" dirty="0" smtClean="0">
                <a:latin typeface="Arial Unicode MS" pitchFamily="34" charset="-128"/>
                <a:ea typeface="Arial Unicode MS" pitchFamily="34" charset="-128"/>
                <a:cs typeface="Arial Unicode MS" pitchFamily="34" charset="-128"/>
              </a:rPr>
              <a:t>A Promoter may, on application, get reserve the name of the proposed company.</a:t>
            </a:r>
          </a:p>
          <a:p>
            <a:pPr marL="514350" indent="-514350" algn="just" eaLnBrk="1" fontAlgn="auto" hangingPunct="1">
              <a:spcAft>
                <a:spcPts val="0"/>
              </a:spcAft>
              <a:buFont typeface="+mj-lt"/>
              <a:buAutoNum type="arabicPeriod" startAt="2"/>
              <a:defRPr/>
            </a:pPr>
            <a:r>
              <a:rPr lang="en-US" sz="2400" dirty="0" smtClean="0">
                <a:latin typeface="Arial Unicode MS" pitchFamily="34" charset="-128"/>
                <a:ea typeface="Arial Unicode MS" pitchFamily="34" charset="-128"/>
                <a:cs typeface="Arial Unicode MS" pitchFamily="34" charset="-128"/>
              </a:rPr>
              <a:t>ROC on its satisfaction reserve the name for the period of 60 days from the date of application.</a:t>
            </a:r>
          </a:p>
          <a:p>
            <a:pPr marL="514350" indent="-514350" algn="just" eaLnBrk="1" fontAlgn="auto" hangingPunct="1">
              <a:spcAft>
                <a:spcPts val="0"/>
              </a:spcAft>
              <a:buFont typeface="+mj-lt"/>
              <a:buAutoNum type="arabicPeriod" startAt="2"/>
              <a:defRPr/>
            </a:pPr>
            <a:r>
              <a:rPr lang="en-US" sz="2400" dirty="0" smtClean="0">
                <a:latin typeface="Arial Unicode MS" pitchFamily="34" charset="-128"/>
                <a:ea typeface="Arial Unicode MS" pitchFamily="34" charset="-128"/>
                <a:cs typeface="Arial Unicode MS" pitchFamily="34" charset="-128"/>
              </a:rPr>
              <a:t>Similarly, existing company may apply for the reservation of name for the change of its existing name.  ROC may, after satisfaction, reserve the name for 60 days.</a:t>
            </a:r>
          </a:p>
          <a:p>
            <a:pPr marL="514350" indent="-514350" algn="just" eaLnBrk="1" fontAlgn="auto" hangingPunct="1">
              <a:spcAft>
                <a:spcPts val="0"/>
              </a:spcAft>
              <a:buFont typeface="+mj-lt"/>
              <a:buAutoNum type="arabicPeriod"/>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rabicPeriod"/>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57161AF9-D5FD-4FF7-8277-91CC85585522}" type="slidenum">
              <a:rPr lang="en-US"/>
              <a:pPr>
                <a:defRPr/>
              </a:pPr>
              <a:t>11</a:t>
            </a:fld>
            <a:endParaRPr lang="en-US"/>
          </a:p>
        </p:txBody>
      </p:sp>
      <p:sp>
        <p:nvSpPr>
          <p:cNvPr id="19461"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457200"/>
            <a:ext cx="8458200" cy="960438"/>
          </a:xfrm>
        </p:spPr>
        <p:txBody>
          <a:bodyPr/>
          <a:lstStyle/>
          <a:p>
            <a:pPr eaLnBrk="1" hangingPunct="1"/>
            <a:r>
              <a:rPr lang="en-US" sz="3200" u="sng" dirty="0" smtClean="0">
                <a:latin typeface="Arial Unicode MS" pitchFamily="34" charset="-128"/>
                <a:ea typeface="Arial Unicode MS" pitchFamily="34" charset="-128"/>
                <a:cs typeface="Arial Unicode MS" pitchFamily="34" charset="-128"/>
              </a:rPr>
              <a:t>Incorporation</a:t>
            </a:r>
            <a:endParaRPr lang="en-US" sz="3200" dirty="0" smtClean="0"/>
          </a:p>
        </p:txBody>
      </p:sp>
      <p:sp>
        <p:nvSpPr>
          <p:cNvPr id="3" name="Content Placeholder 2"/>
          <p:cNvSpPr>
            <a:spLocks noGrp="1"/>
          </p:cNvSpPr>
          <p:nvPr>
            <p:ph sz="quarter" idx="1"/>
          </p:nvPr>
        </p:nvSpPr>
        <p:spPr>
          <a:xfrm>
            <a:off x="381000" y="1600200"/>
            <a:ext cx="8534400" cy="4495800"/>
          </a:xfrm>
        </p:spPr>
        <p:txBody>
          <a:bodyPr>
            <a:noAutofit/>
          </a:bodyPr>
          <a:lstStyle/>
          <a:p>
            <a:pPr marL="347663" indent="-347663" algn="just" eaLnBrk="1" hangingPunct="1">
              <a:lnSpc>
                <a:spcPct val="80000"/>
              </a:lnSpc>
              <a:buFont typeface="Wingdings" pitchFamily="2" charset="2"/>
              <a:buNone/>
            </a:pPr>
            <a:r>
              <a:rPr lang="en-US" sz="1600" dirty="0" smtClean="0">
                <a:solidFill>
                  <a:schemeClr val="accent2">
                    <a:lumMod val="60000"/>
                    <a:lumOff val="40000"/>
                  </a:schemeClr>
                </a:solidFill>
                <a:latin typeface="Arial Unicode MS" pitchFamily="34" charset="-128"/>
                <a:ea typeface="Arial Unicode MS" pitchFamily="34" charset="-128"/>
                <a:cs typeface="Arial Unicode MS" pitchFamily="34" charset="-128"/>
              </a:rPr>
              <a:t>4.</a:t>
            </a:r>
            <a:r>
              <a:rPr lang="en-US" sz="2800" dirty="0" smtClean="0">
                <a:latin typeface="Arial Unicode MS" pitchFamily="34" charset="-128"/>
                <a:ea typeface="Arial Unicode MS" pitchFamily="34" charset="-128"/>
                <a:cs typeface="Arial Unicode MS" pitchFamily="34" charset="-128"/>
              </a:rPr>
              <a:t> </a:t>
            </a:r>
            <a:r>
              <a:rPr lang="en-US" sz="2600" dirty="0" smtClean="0">
                <a:latin typeface="Arial Unicode MS" pitchFamily="34" charset="-128"/>
                <a:ea typeface="Arial Unicode MS" pitchFamily="34" charset="-128"/>
                <a:cs typeface="Arial Unicode MS" pitchFamily="34" charset="-128"/>
              </a:rPr>
              <a:t>In case after reservation of the name,  it is found that name was got reserved by furnishing the incorrect information then: </a:t>
            </a:r>
          </a:p>
          <a:p>
            <a:pPr marL="914400" lvl="1" indent="-514350" algn="just" eaLnBrk="1" hangingPunct="1">
              <a:lnSpc>
                <a:spcPct val="80000"/>
              </a:lnSpc>
              <a:buFont typeface="Tw Cen MT" pitchFamily="34" charset="0"/>
              <a:buAutoNum type="alphaLcParenR"/>
            </a:pPr>
            <a:r>
              <a:rPr lang="en-US" sz="2400" dirty="0" smtClean="0">
                <a:latin typeface="Arial Unicode MS" pitchFamily="34" charset="-128"/>
                <a:ea typeface="Arial Unicode MS" pitchFamily="34" charset="-128"/>
                <a:cs typeface="Arial Unicode MS" pitchFamily="34" charset="-128"/>
              </a:rPr>
              <a:t>If company has not been incorporated, the reserved name will be cancelled and person making application shall be liable to the penalty </a:t>
            </a:r>
            <a:r>
              <a:rPr lang="en-US" sz="2400" u="sng" dirty="0" smtClean="0">
                <a:latin typeface="Arial Unicode MS" pitchFamily="34" charset="-128"/>
                <a:ea typeface="Arial Unicode MS" pitchFamily="34" charset="-128"/>
                <a:cs typeface="Arial Unicode MS" pitchFamily="34" charset="-128"/>
              </a:rPr>
              <a:t>not exceeding Rs.1.00 </a:t>
            </a:r>
            <a:r>
              <a:rPr lang="en-US" sz="2400" u="sng" dirty="0" err="1" smtClean="0">
                <a:latin typeface="Arial Unicode MS" pitchFamily="34" charset="-128"/>
                <a:ea typeface="Arial Unicode MS" pitchFamily="34" charset="-128"/>
                <a:cs typeface="Arial Unicode MS" pitchFamily="34" charset="-128"/>
              </a:rPr>
              <a:t>lac</a:t>
            </a:r>
            <a:r>
              <a:rPr lang="en-US" sz="2400" u="sng" dirty="0" smtClean="0">
                <a:latin typeface="Arial Unicode MS" pitchFamily="34" charset="-128"/>
                <a:ea typeface="Arial Unicode MS" pitchFamily="34" charset="-128"/>
                <a:cs typeface="Arial Unicode MS" pitchFamily="34" charset="-128"/>
              </a:rPr>
              <a:t>.</a:t>
            </a:r>
          </a:p>
          <a:p>
            <a:pPr marL="914400" lvl="1" indent="-514350" algn="just" eaLnBrk="1" hangingPunct="1">
              <a:lnSpc>
                <a:spcPct val="80000"/>
              </a:lnSpc>
              <a:buFont typeface="Tw Cen MT" pitchFamily="34" charset="0"/>
              <a:buAutoNum type="alphaLcParenR"/>
            </a:pPr>
            <a:endParaRPr lang="en-US" sz="2400" u="sng" dirty="0" smtClean="0">
              <a:latin typeface="Arial Unicode MS" pitchFamily="34" charset="-128"/>
              <a:ea typeface="Arial Unicode MS" pitchFamily="34" charset="-128"/>
              <a:cs typeface="Arial Unicode MS" pitchFamily="34" charset="-128"/>
            </a:endParaRPr>
          </a:p>
          <a:p>
            <a:pPr marL="914400" lvl="1" indent="-514350" algn="just" eaLnBrk="1" hangingPunct="1">
              <a:lnSpc>
                <a:spcPct val="80000"/>
              </a:lnSpc>
              <a:buFont typeface="+mj-lt"/>
              <a:buAutoNum type="alphaLcParenR" startAt="2"/>
            </a:pPr>
            <a:r>
              <a:rPr lang="en-US" sz="2400" dirty="0" smtClean="0">
                <a:latin typeface="Arial Unicode MS" pitchFamily="34" charset="-128"/>
                <a:ea typeface="Arial Unicode MS" pitchFamily="34" charset="-128"/>
                <a:cs typeface="Arial Unicode MS" pitchFamily="34" charset="-128"/>
              </a:rPr>
              <a:t>If company has already been incorporated, ROC may, after giving the opportunity being heard, direct the company to change the name within three months; </a:t>
            </a:r>
            <a:r>
              <a:rPr lang="en-US" sz="2400" u="sng" dirty="0" smtClean="0">
                <a:latin typeface="Arial Unicode MS" pitchFamily="34" charset="-128"/>
                <a:ea typeface="Arial Unicode MS" pitchFamily="34" charset="-128"/>
                <a:cs typeface="Arial Unicode MS" pitchFamily="34" charset="-128"/>
              </a:rPr>
              <a:t>or</a:t>
            </a:r>
            <a:r>
              <a:rPr lang="en-US" sz="2400" dirty="0" smtClean="0">
                <a:latin typeface="Arial Unicode MS" pitchFamily="34" charset="-128"/>
                <a:ea typeface="Arial Unicode MS" pitchFamily="34" charset="-128"/>
                <a:cs typeface="Arial Unicode MS" pitchFamily="34" charset="-128"/>
              </a:rPr>
              <a:t> </a:t>
            </a:r>
          </a:p>
          <a:p>
            <a:pPr marL="914400" lvl="1" indent="-514350" algn="just" eaLnBrk="1" hangingPunct="1">
              <a:lnSpc>
                <a:spcPct val="80000"/>
              </a:lnSpc>
              <a:buFont typeface="+mj-lt"/>
              <a:buAutoNum type="alphaLcParenR" startAt="2"/>
            </a:pPr>
            <a:endParaRPr lang="en-US" sz="2400" dirty="0" smtClean="0">
              <a:latin typeface="Arial Unicode MS" pitchFamily="34" charset="-128"/>
              <a:ea typeface="Arial Unicode MS" pitchFamily="34" charset="-128"/>
              <a:cs typeface="Arial Unicode MS" pitchFamily="34" charset="-128"/>
            </a:endParaRPr>
          </a:p>
          <a:p>
            <a:pPr marL="914400" lvl="1" indent="-514350" algn="just" eaLnBrk="1" hangingPunct="1">
              <a:lnSpc>
                <a:spcPct val="80000"/>
              </a:lnSpc>
              <a:buFont typeface="+mj-lt"/>
              <a:buAutoNum type="alphaLcParenR" startAt="2"/>
            </a:pPr>
            <a:r>
              <a:rPr lang="en-US" sz="2400" dirty="0" smtClean="0">
                <a:latin typeface="Arial Unicode MS" pitchFamily="34" charset="-128"/>
                <a:ea typeface="Arial Unicode MS" pitchFamily="34" charset="-128"/>
                <a:cs typeface="Arial Unicode MS" pitchFamily="34" charset="-128"/>
              </a:rPr>
              <a:t>Make petition for winding up of company.</a:t>
            </a:r>
            <a:endParaRPr lang="en-US" sz="2400" u="sng" dirty="0" smtClean="0">
              <a:latin typeface="Arial Unicode MS" pitchFamily="34" charset="-128"/>
              <a:ea typeface="Arial Unicode MS" pitchFamily="34" charset="-128"/>
              <a:cs typeface="Arial Unicode MS" pitchFamily="34" charset="-128"/>
            </a:endParaRPr>
          </a:p>
          <a:p>
            <a:pPr marL="914400" lvl="1" indent="-514350" algn="just" eaLnBrk="1" hangingPunct="1">
              <a:lnSpc>
                <a:spcPct val="80000"/>
              </a:lnSpc>
              <a:buFont typeface="Tw Cen MT" pitchFamily="34" charset="0"/>
              <a:buAutoNum type="alphaLcParenR"/>
            </a:pPr>
            <a:endParaRPr lang="en-US" sz="2800" dirty="0" smtClean="0">
              <a:latin typeface="Arial Unicode MS" pitchFamily="34" charset="-128"/>
              <a:ea typeface="Arial Unicode MS" pitchFamily="34" charset="-128"/>
              <a:cs typeface="Arial Unicode MS" pitchFamily="34" charset="-128"/>
            </a:endParaRPr>
          </a:p>
          <a:p>
            <a:pPr marL="914400" lvl="1" indent="-514350" algn="just" eaLnBrk="1" hangingPunct="1">
              <a:lnSpc>
                <a:spcPct val="80000"/>
              </a:lnSpc>
              <a:buFont typeface="Tw Cen MT" pitchFamily="34" charset="0"/>
              <a:buAutoNum type="alphaLcParenR"/>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ACEDDE9-B4CE-4DD3-8BEB-FAF9B0528F40}" type="slidenum">
              <a:rPr lang="en-US"/>
              <a:pPr>
                <a:defRPr/>
              </a:pPr>
              <a:t>12</a:t>
            </a:fld>
            <a:endParaRPr lang="en-US"/>
          </a:p>
        </p:txBody>
      </p:sp>
      <p:sp>
        <p:nvSpPr>
          <p:cNvPr id="2048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28600"/>
            <a:ext cx="8534400" cy="884238"/>
          </a:xfrm>
        </p:spPr>
        <p:txBody>
          <a:bodyPr/>
          <a:lstStyle/>
          <a:p>
            <a:pPr eaLnBrk="1" hangingPunct="1"/>
            <a:r>
              <a:rPr lang="en-US" sz="3200" u="sng" dirty="0" smtClean="0">
                <a:latin typeface="Arial Unicode MS" pitchFamily="34" charset="-128"/>
                <a:ea typeface="Arial Unicode MS" pitchFamily="34" charset="-128"/>
                <a:cs typeface="Arial Unicode MS" pitchFamily="34" charset="-128"/>
              </a:rPr>
              <a:t>Incorporation</a:t>
            </a:r>
            <a:endParaRPr lang="en-US" sz="3200" dirty="0" smtClean="0"/>
          </a:p>
        </p:txBody>
      </p:sp>
      <p:sp>
        <p:nvSpPr>
          <p:cNvPr id="3" name="Content Placeholder 2"/>
          <p:cNvSpPr>
            <a:spLocks noGrp="1"/>
          </p:cNvSpPr>
          <p:nvPr>
            <p:ph sz="quarter" idx="1"/>
          </p:nvPr>
        </p:nvSpPr>
        <p:spPr>
          <a:xfrm>
            <a:off x="612775" y="1600200"/>
            <a:ext cx="8153400" cy="4495800"/>
          </a:xfrm>
        </p:spPr>
        <p:txBody>
          <a:bodyPr>
            <a:normAutofit/>
          </a:bodyPr>
          <a:lstStyle/>
          <a:p>
            <a:pPr marL="0" indent="0" algn="just" eaLnBrk="1" fontAlgn="auto" hangingPunct="1">
              <a:spcAft>
                <a:spcPts val="0"/>
              </a:spcAft>
              <a:buFont typeface="Wingdings"/>
              <a:buNone/>
              <a:defRPr/>
            </a:pPr>
            <a:r>
              <a:rPr lang="en-US" sz="3100" b="1" dirty="0" smtClean="0"/>
              <a:t>SPEEDY </a:t>
            </a:r>
            <a:r>
              <a:rPr lang="en-US" sz="3100" b="1" dirty="0" smtClean="0"/>
              <a:t>INCORPORATION OF COMPANY (Section 7) </a:t>
            </a:r>
          </a:p>
          <a:p>
            <a:pPr marL="0" indent="0" algn="just" eaLnBrk="1" fontAlgn="auto" hangingPunct="1">
              <a:spcAft>
                <a:spcPts val="0"/>
              </a:spcAft>
              <a:buFont typeface="Wingdings"/>
              <a:buNone/>
              <a:defRPr/>
            </a:pPr>
            <a:endParaRPr lang="en-US" sz="10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dirty="0" smtClean="0">
                <a:latin typeface="Arial Unicode MS" pitchFamily="34" charset="-128"/>
                <a:ea typeface="Arial Unicode MS" pitchFamily="34" charset="-128"/>
                <a:cs typeface="Arial Unicode MS" pitchFamily="34" charset="-128"/>
              </a:rPr>
              <a:t>The new companies Act, 2013 provide for the speedy incorporation process, with detailed declarations and disclosures about the promoter, directors etc. at the time of incorporation.  </a:t>
            </a:r>
          </a:p>
          <a:p>
            <a:pPr marL="0" indent="0" algn="just" eaLnBrk="1" fontAlgn="auto" hangingPunct="1">
              <a:spcAft>
                <a:spcPts val="0"/>
              </a:spcAft>
              <a:buFont typeface="Wingdings"/>
              <a:buNone/>
              <a:defRPr/>
            </a:pPr>
            <a:endParaRPr lang="en-US" sz="11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dirty="0" smtClean="0">
                <a:latin typeface="Arial Unicode MS" pitchFamily="34" charset="-128"/>
                <a:ea typeface="Arial Unicode MS" pitchFamily="34" charset="-128"/>
                <a:cs typeface="Arial Unicode MS" pitchFamily="34" charset="-128"/>
              </a:rPr>
              <a:t>Where it is found that the company got incorporated by :-</a:t>
            </a:r>
          </a:p>
          <a:p>
            <a:pPr marL="320040" indent="-320040" algn="just" eaLnBrk="1" fontAlgn="auto" hangingPunct="1">
              <a:spcAft>
                <a:spcPts val="0"/>
              </a:spcAft>
              <a:buFont typeface="Wingdings"/>
              <a:buNone/>
              <a:defRPr/>
            </a:pPr>
            <a:endParaRPr lang="en-US"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8637483-97F5-405A-9CAA-721DCAC5A0B2}" type="slidenum">
              <a:rPr lang="en-US"/>
              <a:pPr>
                <a:defRPr/>
              </a:pPr>
              <a:t>13</a:t>
            </a:fld>
            <a:endParaRPr lang="en-US"/>
          </a:p>
        </p:txBody>
      </p:sp>
      <p:sp>
        <p:nvSpPr>
          <p:cNvPr id="21509"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533400"/>
            <a:ext cx="8534400" cy="884238"/>
          </a:xfrm>
        </p:spPr>
        <p:txBody>
          <a:bodyPr/>
          <a:lstStyle/>
          <a:p>
            <a:pPr eaLnBrk="1" hangingPunct="1"/>
            <a:r>
              <a:rPr lang="en-US" sz="3200" u="sng" dirty="0" smtClean="0">
                <a:latin typeface="Arial Unicode MS" pitchFamily="34" charset="-128"/>
                <a:ea typeface="Arial Unicode MS" pitchFamily="34" charset="-128"/>
                <a:cs typeface="Arial Unicode MS" pitchFamily="34" charset="-128"/>
              </a:rPr>
              <a:t>Incorporation</a:t>
            </a:r>
            <a:endParaRPr lang="en-US" sz="3200" dirty="0" smtClean="0"/>
          </a:p>
        </p:txBody>
      </p:sp>
      <p:sp>
        <p:nvSpPr>
          <p:cNvPr id="3" name="Content Placeholder 2"/>
          <p:cNvSpPr>
            <a:spLocks noGrp="1"/>
          </p:cNvSpPr>
          <p:nvPr>
            <p:ph sz="quarter" idx="1"/>
          </p:nvPr>
        </p:nvSpPr>
        <p:spPr>
          <a:xfrm>
            <a:off x="612775" y="1600200"/>
            <a:ext cx="8153400" cy="4495800"/>
          </a:xfrm>
        </p:spPr>
        <p:txBody>
          <a:bodyPr>
            <a:normAutofit fontScale="92500" lnSpcReduction="20000"/>
          </a:bodyPr>
          <a:lstStyle/>
          <a:p>
            <a:pPr marL="514350" indent="-514350" algn="just" eaLnBrk="1" fontAlgn="auto" hangingPunct="1">
              <a:spcAft>
                <a:spcPts val="0"/>
              </a:spcAft>
              <a:buFont typeface="+mj-lt"/>
              <a:buAutoNum type="arabicPeriod"/>
              <a:defRPr/>
            </a:pPr>
            <a:r>
              <a:rPr lang="en-US" dirty="0" smtClean="0">
                <a:latin typeface="Arial Unicode MS" pitchFamily="34" charset="-128"/>
                <a:ea typeface="Arial Unicode MS" pitchFamily="34" charset="-128"/>
                <a:cs typeface="Arial Unicode MS" pitchFamily="34" charset="-128"/>
              </a:rPr>
              <a:t>Furnishing false or incorrect information or;</a:t>
            </a:r>
          </a:p>
          <a:p>
            <a:pPr marL="514350" indent="-514350" algn="just" eaLnBrk="1" fontAlgn="auto" hangingPunct="1">
              <a:spcAft>
                <a:spcPts val="0"/>
              </a:spcAft>
              <a:buFont typeface="+mj-lt"/>
              <a:buAutoNum type="arabicPeriod"/>
              <a:defRPr/>
            </a:pPr>
            <a:endParaRPr lang="en-US"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rabicPeriod"/>
              <a:defRPr/>
            </a:pPr>
            <a:r>
              <a:rPr lang="en-US" dirty="0" smtClean="0">
                <a:latin typeface="Arial Unicode MS" pitchFamily="34" charset="-128"/>
                <a:ea typeface="Arial Unicode MS" pitchFamily="34" charset="-128"/>
                <a:cs typeface="Arial Unicode MS" pitchFamily="34" charset="-128"/>
              </a:rPr>
              <a:t>Representation or suppressing any material fact or the company is incorporated by fraudulent action, the Tribunal may, on an application made to it, on being satisfied.</a:t>
            </a:r>
          </a:p>
          <a:p>
            <a:pPr marL="514350" indent="-514350" algn="just" eaLnBrk="1" fontAlgn="auto" hangingPunct="1">
              <a:spcAft>
                <a:spcPts val="0"/>
              </a:spcAft>
              <a:buFont typeface="+mj-lt"/>
              <a:buAutoNum type="arabicPeriod"/>
              <a:defRPr/>
            </a:pPr>
            <a:endParaRPr lang="en-US" dirty="0" smtClean="0">
              <a:latin typeface="Arial Unicode MS" pitchFamily="34" charset="-128"/>
              <a:ea typeface="Arial Unicode MS" pitchFamily="34" charset="-128"/>
              <a:cs typeface="Arial Unicode MS" pitchFamily="34" charset="-128"/>
            </a:endParaRPr>
          </a:p>
          <a:p>
            <a:pPr marL="835025" lvl="1" indent="-514350" algn="just" eaLnBrk="1" fontAlgn="auto" hangingPunct="1">
              <a:spcAft>
                <a:spcPts val="0"/>
              </a:spcAft>
              <a:buFont typeface="+mj-lt"/>
              <a:buAutoNum type="alphaLcParenR"/>
              <a:defRPr/>
            </a:pPr>
            <a:r>
              <a:rPr lang="en-US" dirty="0" smtClean="0">
                <a:latin typeface="Arial Unicode MS" pitchFamily="34" charset="-128"/>
                <a:ea typeface="Arial Unicode MS" pitchFamily="34" charset="-128"/>
                <a:cs typeface="Arial Unicode MS" pitchFamily="34" charset="-128"/>
              </a:rPr>
              <a:t>Pass such order as it may think fit for the regulation of the management of the company including changes, if any  in public interest; or</a:t>
            </a:r>
          </a:p>
          <a:p>
            <a:pPr marL="835025" lvl="1" indent="-514350" algn="just" eaLnBrk="1" fontAlgn="auto" hangingPunct="1">
              <a:spcAft>
                <a:spcPts val="0"/>
              </a:spcAft>
              <a:buFont typeface="+mj-lt"/>
              <a:buAutoNum type="alphaLcParenR"/>
              <a:defRPr/>
            </a:pPr>
            <a:r>
              <a:rPr lang="en-US" dirty="0" smtClean="0">
                <a:latin typeface="Arial Unicode MS" pitchFamily="34" charset="-128"/>
                <a:ea typeface="Arial Unicode MS" pitchFamily="34" charset="-128"/>
                <a:cs typeface="Arial Unicode MS" pitchFamily="34" charset="-128"/>
              </a:rPr>
              <a:t>Direct that liability of the members shall be unlimited; or </a:t>
            </a:r>
          </a:p>
          <a:p>
            <a:pPr marL="320040" indent="-320040" algn="just" eaLnBrk="1" fontAlgn="auto" hangingPunct="1">
              <a:spcAft>
                <a:spcPts val="0"/>
              </a:spcAft>
              <a:buFont typeface="Wingdings"/>
              <a:buChar char=""/>
              <a:defRPr/>
            </a:pPr>
            <a:endParaRPr lang="en-US"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8637483-97F5-405A-9CAA-721DCAC5A0B2}" type="slidenum">
              <a:rPr lang="en-US"/>
              <a:pPr>
                <a:defRPr/>
              </a:pPr>
              <a:t>14</a:t>
            </a:fld>
            <a:endParaRPr lang="en-US"/>
          </a:p>
        </p:txBody>
      </p:sp>
      <p:sp>
        <p:nvSpPr>
          <p:cNvPr id="21509"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534400" cy="884238"/>
          </a:xfrm>
        </p:spPr>
        <p:txBody>
          <a:bodyPr>
            <a:noAutofit/>
          </a:bodyPr>
          <a:lstStyle/>
          <a:p>
            <a:pPr eaLnBrk="1" fontAlgn="auto" hangingPunct="1">
              <a:spcAft>
                <a:spcPts val="0"/>
              </a:spcAft>
              <a:defRPr/>
            </a:pPr>
            <a:r>
              <a:rPr lang="en-US" sz="3200" dirty="0" smtClean="0">
                <a:latin typeface="Arial Unicode MS" pitchFamily="34" charset="-128"/>
                <a:ea typeface="Arial Unicode MS" pitchFamily="34" charset="-128"/>
                <a:cs typeface="Arial Unicode MS" pitchFamily="34" charset="-128"/>
              </a:rPr>
              <a:t>Incorporation</a:t>
            </a:r>
            <a:r>
              <a:rPr lang="en-US" sz="3200" dirty="0" smtClean="0">
                <a:latin typeface="Arial Unicode MS" pitchFamily="34" charset="-128"/>
                <a:ea typeface="Arial Unicode MS" pitchFamily="34" charset="-128"/>
                <a:cs typeface="Arial Unicode MS" pitchFamily="34" charset="-128"/>
              </a:rPr>
              <a:t> </a:t>
            </a:r>
            <a:endParaRPr lang="en-US" sz="32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838200" y="1524000"/>
            <a:ext cx="7772400" cy="5334000"/>
          </a:xfrm>
        </p:spPr>
        <p:txBody>
          <a:bodyPr>
            <a:noAutofit/>
          </a:bodyPr>
          <a:lstStyle/>
          <a:p>
            <a:pPr marL="514350" indent="-514350"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Direct removal of the name of the company from the register; or</a:t>
            </a:r>
          </a:p>
          <a:p>
            <a:pPr marL="514350" indent="-514350"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Pass an order for the winding up of the company; or</a:t>
            </a:r>
          </a:p>
          <a:p>
            <a:pPr marL="514350" indent="-514350"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Pass such orders as it may deem fit.</a:t>
            </a:r>
          </a:p>
          <a:p>
            <a:pPr marL="509588" lvl="1" indent="0" algn="just" eaLnBrk="1" hangingPunct="1">
              <a:buNone/>
            </a:pPr>
            <a:endParaRPr lang="en-US" sz="800" dirty="0" smtClean="0">
              <a:latin typeface="Arial Unicode MS" pitchFamily="34" charset="-128"/>
              <a:ea typeface="Arial Unicode MS" pitchFamily="34" charset="-128"/>
              <a:cs typeface="Arial Unicode MS" pitchFamily="34" charset="-128"/>
            </a:endParaRPr>
          </a:p>
          <a:p>
            <a:pPr marL="509588" lvl="1" indent="0" algn="just" eaLnBrk="1" hangingPunct="1">
              <a:buNone/>
            </a:pPr>
            <a:r>
              <a:rPr lang="en-US" sz="2400" dirty="0" smtClean="0">
                <a:latin typeface="Arial Unicode MS" pitchFamily="34" charset="-128"/>
                <a:ea typeface="Arial Unicode MS" pitchFamily="34" charset="-128"/>
                <a:cs typeface="Arial Unicode MS" pitchFamily="34" charset="-128"/>
              </a:rPr>
              <a:t>However, reasonable opportunity will be given to the company before passing any one of above orders.</a:t>
            </a:r>
          </a:p>
          <a:p>
            <a:pPr algn="just" eaLnBrk="1" hangingPunct="1">
              <a:buNone/>
            </a:pPr>
            <a:endParaRPr lang="en-US" sz="1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686800" cy="808038"/>
          </a:xfrm>
        </p:spPr>
        <p:txBody>
          <a:bodyPr>
            <a:noAutofit/>
          </a:bodyPr>
          <a:lstStyle/>
          <a:p>
            <a:pPr eaLnBrk="1" fontAlgn="auto" hangingPunct="1">
              <a:spcAft>
                <a:spcPts val="0"/>
              </a:spcAft>
              <a:defRPr/>
            </a:pPr>
            <a:r>
              <a:rPr lang="en-US" sz="3200" u="sng" dirty="0" smtClean="0">
                <a:latin typeface="Arial Unicode MS" pitchFamily="34" charset="-128"/>
                <a:ea typeface="Arial Unicode MS" pitchFamily="34" charset="-128"/>
                <a:cs typeface="Arial Unicode MS" pitchFamily="34" charset="-128"/>
              </a:rPr>
              <a:t>Incorporation</a:t>
            </a:r>
            <a:r>
              <a:rPr lang="en-US" sz="3200" dirty="0" smtClean="0"/>
              <a:t/>
            </a:r>
            <a:br>
              <a:rPr lang="en-US" sz="3200" dirty="0" smtClean="0"/>
            </a:br>
            <a:endParaRPr lang="en-US" sz="3200" dirty="0"/>
          </a:p>
        </p:txBody>
      </p:sp>
      <p:sp>
        <p:nvSpPr>
          <p:cNvPr id="3" name="Content Placeholder 2"/>
          <p:cNvSpPr>
            <a:spLocks noGrp="1"/>
          </p:cNvSpPr>
          <p:nvPr>
            <p:ph sz="quarter" idx="1"/>
          </p:nvPr>
        </p:nvSpPr>
        <p:spPr>
          <a:xfrm>
            <a:off x="457200" y="1600200"/>
            <a:ext cx="8458200" cy="5029200"/>
          </a:xfrm>
        </p:spPr>
        <p:txBody>
          <a:bodyPr>
            <a:noAutofit/>
          </a:bodyPr>
          <a:lstStyle/>
          <a:p>
            <a:pPr marL="0" indent="0" algn="just" eaLnBrk="1" fontAlgn="auto" hangingPunct="1">
              <a:spcAft>
                <a:spcPts val="0"/>
              </a:spcAft>
              <a:buFont typeface="Wingdings"/>
              <a:buNone/>
              <a:defRPr/>
            </a:pPr>
            <a:r>
              <a:rPr lang="en-US" sz="2800" b="1" dirty="0" smtClean="0"/>
              <a:t>FORMATION </a:t>
            </a:r>
            <a:r>
              <a:rPr lang="en-US" sz="2800" b="1" dirty="0" smtClean="0"/>
              <a:t>OF COMPANIES WITH CHARITABLE OBJECTS (Section 8)</a:t>
            </a: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endParaRPr lang="en-US" sz="1000" dirty="0" smtClean="0">
              <a:latin typeface="Arial Unicode MS" pitchFamily="34" charset="-128"/>
              <a:ea typeface="Arial Unicode MS" pitchFamily="34" charset="-128"/>
              <a:cs typeface="Arial Unicode MS" pitchFamily="34" charset="-128"/>
            </a:endParaRPr>
          </a:p>
          <a:p>
            <a:pPr marL="231775" indent="-231775" algn="just"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The scope of this section extends to a person or association of persons since new kind of the company OPC is introduced in the new Companies Act, 2013.</a:t>
            </a:r>
          </a:p>
          <a:p>
            <a:pPr marL="231775" indent="-231775" algn="just" eaLnBrk="1" fontAlgn="auto" hangingPunct="1">
              <a:spcAft>
                <a:spcPts val="0"/>
              </a:spcAft>
              <a:defRPr/>
            </a:pPr>
            <a:endParaRPr lang="en-US" sz="900" dirty="0" smtClean="0">
              <a:latin typeface="Arial Unicode MS" pitchFamily="34" charset="-128"/>
              <a:ea typeface="Arial Unicode MS" pitchFamily="34" charset="-128"/>
              <a:cs typeface="Arial Unicode MS" pitchFamily="34" charset="-128"/>
            </a:endParaRPr>
          </a:p>
          <a:p>
            <a:pPr marL="231775" indent="-231775" algn="just"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Firm can be a member of company under this section.</a:t>
            </a:r>
          </a:p>
          <a:p>
            <a:pPr marL="0"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Char char=""/>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701F09C4-42E9-406A-A016-4FB2B4BE075F}" type="slidenum">
              <a:rPr lang="en-US"/>
              <a:pPr>
                <a:defRPr/>
              </a:pPr>
              <a:t>16</a:t>
            </a:fld>
            <a:endParaRPr lang="en-US"/>
          </a:p>
        </p:txBody>
      </p:sp>
      <p:sp>
        <p:nvSpPr>
          <p:cNvPr id="245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686800" cy="808038"/>
          </a:xfrm>
        </p:spPr>
        <p:txBody>
          <a:bodyPr>
            <a:noAutofit/>
          </a:bodyPr>
          <a:lstStyle/>
          <a:p>
            <a:pPr eaLnBrk="1" fontAlgn="auto" hangingPunct="1">
              <a:spcAft>
                <a:spcPts val="0"/>
              </a:spcAft>
              <a:defRPr/>
            </a:pPr>
            <a:r>
              <a:rPr lang="en-US" sz="3200" u="sng" dirty="0" smtClean="0">
                <a:latin typeface="Arial Unicode MS" pitchFamily="34" charset="-128"/>
                <a:ea typeface="Arial Unicode MS" pitchFamily="34" charset="-128"/>
                <a:cs typeface="Arial Unicode MS" pitchFamily="34" charset="-128"/>
              </a:rPr>
              <a:t>Incorporation</a:t>
            </a:r>
            <a:r>
              <a:rPr lang="en-US" sz="3200" dirty="0" smtClean="0"/>
              <a:t/>
            </a:r>
            <a:br>
              <a:rPr lang="en-US" sz="3200" dirty="0" smtClean="0"/>
            </a:br>
            <a:endParaRPr lang="en-US" sz="3200" dirty="0"/>
          </a:p>
        </p:txBody>
      </p:sp>
      <p:sp>
        <p:nvSpPr>
          <p:cNvPr id="3" name="Content Placeholder 2"/>
          <p:cNvSpPr>
            <a:spLocks noGrp="1"/>
          </p:cNvSpPr>
          <p:nvPr>
            <p:ph sz="quarter" idx="1"/>
          </p:nvPr>
        </p:nvSpPr>
        <p:spPr>
          <a:xfrm>
            <a:off x="457200" y="1600200"/>
            <a:ext cx="8458200" cy="4525963"/>
          </a:xfrm>
        </p:spPr>
        <p:txBody>
          <a:bodyPr>
            <a:noAutofit/>
          </a:bodyPr>
          <a:lstStyle/>
          <a:p>
            <a:pPr marL="0" indent="0" algn="just" eaLnBrk="1" hangingPunct="1">
              <a:buFont typeface="Wingdings" pitchFamily="2" charset="2"/>
              <a:buNone/>
            </a:pPr>
            <a:r>
              <a:rPr lang="en-US" sz="2800" b="1" dirty="0" smtClean="0"/>
              <a:t>FORMATION </a:t>
            </a:r>
            <a:r>
              <a:rPr lang="en-US" sz="2800" b="1" dirty="0" smtClean="0"/>
              <a:t>OF COMPANIES WITH CHARITABLE OBJECTS (Section8)</a:t>
            </a: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buFont typeface="Wingdings" pitchFamily="2" charset="2"/>
              <a:buNone/>
            </a:pPr>
            <a:r>
              <a:rPr lang="en-US" sz="2800" dirty="0" smtClean="0">
                <a:latin typeface="Arial Unicode MS" pitchFamily="34" charset="-128"/>
                <a:ea typeface="Arial Unicode MS" pitchFamily="34" charset="-128"/>
                <a:cs typeface="Arial Unicode MS" pitchFamily="34" charset="-128"/>
              </a:rPr>
              <a:t>In the allowable objects following objects have been included in addition to the existing objects </a:t>
            </a:r>
          </a:p>
          <a:p>
            <a:pPr marL="465138" indent="-465138" algn="just" eaLnBrk="1" hangingPunct="1">
              <a:buFont typeface="Wingdings" pitchFamily="2" charset="2"/>
              <a:buAutoNum type="alphaLcParenR"/>
            </a:pPr>
            <a:r>
              <a:rPr lang="en-US" sz="2800" dirty="0" smtClean="0">
                <a:latin typeface="Arial Unicode MS" pitchFamily="34" charset="-128"/>
                <a:ea typeface="Arial Unicode MS" pitchFamily="34" charset="-128"/>
                <a:cs typeface="Arial Unicode MS" pitchFamily="34" charset="-128"/>
              </a:rPr>
              <a:t>sports, </a:t>
            </a:r>
          </a:p>
          <a:p>
            <a:pPr marL="465138" indent="-465138" algn="just" eaLnBrk="1" hangingPunct="1">
              <a:buFont typeface="Wingdings" pitchFamily="2" charset="2"/>
              <a:buAutoNum type="alphaLcParenR"/>
            </a:pPr>
            <a:r>
              <a:rPr lang="en-US" sz="2800" dirty="0" smtClean="0">
                <a:latin typeface="Arial Unicode MS" pitchFamily="34" charset="-128"/>
                <a:ea typeface="Arial Unicode MS" pitchFamily="34" charset="-128"/>
                <a:cs typeface="Arial Unicode MS" pitchFamily="34" charset="-128"/>
              </a:rPr>
              <a:t>education, </a:t>
            </a:r>
          </a:p>
          <a:p>
            <a:pPr marL="465138" indent="-465138" algn="just" eaLnBrk="1" hangingPunct="1">
              <a:buFont typeface="Wingdings" pitchFamily="2" charset="2"/>
              <a:buAutoNum type="alphaLcParenR"/>
            </a:pPr>
            <a:r>
              <a:rPr lang="en-US" sz="2800" dirty="0" smtClean="0">
                <a:latin typeface="Arial Unicode MS" pitchFamily="34" charset="-128"/>
                <a:ea typeface="Arial Unicode MS" pitchFamily="34" charset="-128"/>
                <a:cs typeface="Arial Unicode MS" pitchFamily="34" charset="-128"/>
              </a:rPr>
              <a:t>research, </a:t>
            </a:r>
          </a:p>
          <a:p>
            <a:pPr marL="465138" indent="-465138" algn="just" eaLnBrk="1" hangingPunct="1">
              <a:buFont typeface="Wingdings" pitchFamily="2" charset="2"/>
              <a:buAutoNum type="alphaLcParenR"/>
            </a:pPr>
            <a:r>
              <a:rPr lang="en-US" sz="2800" dirty="0" smtClean="0">
                <a:latin typeface="Arial Unicode MS" pitchFamily="34" charset="-128"/>
                <a:ea typeface="Arial Unicode MS" pitchFamily="34" charset="-128"/>
                <a:cs typeface="Arial Unicode MS" pitchFamily="34" charset="-128"/>
              </a:rPr>
              <a:t>social welfare, </a:t>
            </a:r>
          </a:p>
          <a:p>
            <a:pPr marL="465138" indent="-465138" algn="just" eaLnBrk="1" hangingPunct="1">
              <a:buFont typeface="Wingdings" pitchFamily="2" charset="2"/>
              <a:buAutoNum type="alphaLcParenR"/>
            </a:pPr>
            <a:r>
              <a:rPr lang="en-US" sz="2800" dirty="0" smtClean="0">
                <a:latin typeface="Arial Unicode MS" pitchFamily="34" charset="-128"/>
                <a:ea typeface="Arial Unicode MS" pitchFamily="34" charset="-128"/>
                <a:cs typeface="Arial Unicode MS" pitchFamily="34" charset="-128"/>
              </a:rPr>
              <a:t>environment protection.</a:t>
            </a:r>
          </a:p>
          <a:p>
            <a:pPr marL="465138" indent="-465138" algn="just" eaLnBrk="1" hangingPunct="1">
              <a:buFont typeface="Wingdings" pitchFamily="2" charset="2"/>
              <a:buAutoNum type="alphaLcParenR"/>
            </a:pPr>
            <a:endParaRPr lang="en-US" sz="2800" dirty="0" smtClean="0">
              <a:latin typeface="Arial Unicode MS" pitchFamily="34" charset="-128"/>
              <a:ea typeface="Arial Unicode MS" pitchFamily="34" charset="-128"/>
              <a:cs typeface="Arial Unicode MS" pitchFamily="34" charset="-128"/>
            </a:endParaRPr>
          </a:p>
          <a:p>
            <a:pPr marL="465138" indent="-465138" algn="just" eaLnBrk="1" hangingPunct="1">
              <a:buFont typeface="Wingdings" pitchFamily="2" charset="2"/>
              <a:buNone/>
            </a:pPr>
            <a:r>
              <a:rPr lang="en-US" sz="2800" dirty="0" smtClean="0">
                <a:latin typeface="Arial Unicode MS" pitchFamily="34" charset="-128"/>
                <a:ea typeface="Arial Unicode MS" pitchFamily="34" charset="-128"/>
                <a:cs typeface="Arial Unicode MS" pitchFamily="34" charset="-128"/>
              </a:rPr>
              <a:t>  </a:t>
            </a:r>
          </a:p>
          <a:p>
            <a:pPr marL="465138" indent="-465138" algn="just" eaLnBrk="1" hangingPunct="1"/>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28D14EE-13EB-48A8-A1B3-53E4375C8543}" type="slidenum">
              <a:rPr lang="en-US"/>
              <a:pPr>
                <a:defRPr/>
              </a:pPr>
              <a:t>17</a:t>
            </a:fld>
            <a:endParaRPr lang="en-US"/>
          </a:p>
        </p:txBody>
      </p:sp>
      <p:sp>
        <p:nvSpPr>
          <p:cNvPr id="256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808038"/>
          </a:xfrm>
        </p:spPr>
        <p:txBody>
          <a:bodyPr>
            <a:normAutofit/>
          </a:bodyPr>
          <a:lstStyle/>
          <a:p>
            <a:pPr eaLnBrk="1" fontAlgn="auto" hangingPunct="1">
              <a:spcAft>
                <a:spcPts val="0"/>
              </a:spcAft>
              <a:defRPr/>
            </a:pPr>
            <a:r>
              <a:rPr lang="en-US" sz="3200" u="sng" dirty="0" smtClean="0">
                <a:latin typeface="Arial Unicode MS" pitchFamily="34" charset="-128"/>
                <a:ea typeface="Arial Unicode MS" pitchFamily="34" charset="-128"/>
                <a:cs typeface="Arial Unicode MS" pitchFamily="34" charset="-128"/>
              </a:rPr>
              <a:t>Incorporation</a:t>
            </a:r>
            <a:endParaRPr lang="en-US" sz="3200" dirty="0"/>
          </a:p>
        </p:txBody>
      </p:sp>
      <p:sp>
        <p:nvSpPr>
          <p:cNvPr id="3" name="Content Placeholder 2"/>
          <p:cNvSpPr>
            <a:spLocks noGrp="1"/>
          </p:cNvSpPr>
          <p:nvPr>
            <p:ph sz="quarter" idx="1"/>
          </p:nvPr>
        </p:nvSpPr>
        <p:spPr>
          <a:xfrm>
            <a:off x="457200" y="1600200"/>
            <a:ext cx="8458200" cy="4525963"/>
          </a:xfrm>
        </p:spPr>
        <p:txBody>
          <a:bodyPr>
            <a:noAutofit/>
          </a:bodyPr>
          <a:lstStyle/>
          <a:p>
            <a:pPr marL="465138" indent="-465138" algn="just" eaLnBrk="1" hangingPunct="1">
              <a:buFont typeface="Wingdings" pitchFamily="2" charset="2"/>
              <a:buAutoNum type="alphaLcParenR"/>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buFont typeface="Wingdings" pitchFamily="2" charset="2"/>
              <a:buNone/>
            </a:pPr>
            <a:r>
              <a:rPr lang="en-US" sz="2800" dirty="0" smtClean="0">
                <a:latin typeface="Arial Unicode MS" pitchFamily="34" charset="-128"/>
                <a:ea typeface="Arial Unicode MS" pitchFamily="34" charset="-128"/>
                <a:cs typeface="Arial Unicode MS" pitchFamily="34" charset="-128"/>
              </a:rPr>
              <a:t>Central Government, while revoking license, may order  (in the interest of the public) to wound up the company or to amalgamate with other companies having some objects on the terms and conditions as may be specified.</a:t>
            </a:r>
          </a:p>
          <a:p>
            <a:pPr marL="465138" indent="-465138" algn="just" eaLnBrk="1" hangingPunct="1">
              <a:buFont typeface="Wingdings" pitchFamily="2" charset="2"/>
              <a:buNone/>
            </a:pPr>
            <a:r>
              <a:rPr lang="en-US" sz="2800" dirty="0" smtClean="0">
                <a:latin typeface="Arial Unicode MS" pitchFamily="34" charset="-128"/>
                <a:ea typeface="Arial Unicode MS" pitchFamily="34" charset="-128"/>
                <a:cs typeface="Arial Unicode MS" pitchFamily="34" charset="-128"/>
              </a:rPr>
              <a:t>  </a:t>
            </a:r>
          </a:p>
          <a:p>
            <a:pPr marL="465138" indent="-465138" algn="just" eaLnBrk="1" hangingPunct="1"/>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28D14EE-13EB-48A8-A1B3-53E4375C8543}" type="slidenum">
              <a:rPr lang="en-US"/>
              <a:pPr>
                <a:defRPr/>
              </a:pPr>
              <a:t>18</a:t>
            </a:fld>
            <a:endParaRPr lang="en-US"/>
          </a:p>
        </p:txBody>
      </p:sp>
      <p:sp>
        <p:nvSpPr>
          <p:cNvPr id="256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990600"/>
          </a:xfrm>
        </p:spPr>
        <p:txBody>
          <a:bodyPr>
            <a:noAutofit/>
          </a:bodyPr>
          <a:lstStyle/>
          <a:p>
            <a:r>
              <a:rPr lang="en-US" sz="3200" u="sng" dirty="0" smtClean="0">
                <a:latin typeface="Arial Unicode MS" pitchFamily="34" charset="-128"/>
                <a:ea typeface="Arial Unicode MS" pitchFamily="34" charset="-128"/>
                <a:cs typeface="Arial Unicode MS" pitchFamily="34" charset="-128"/>
              </a:rPr>
              <a:t>Incorporation</a:t>
            </a:r>
            <a:r>
              <a:rPr lang="en-US" sz="3200" u="sng" dirty="0" smtClean="0">
                <a:latin typeface="Arial Unicode MS" pitchFamily="34" charset="-128"/>
                <a:ea typeface="Arial Unicode MS" pitchFamily="34" charset="-128"/>
                <a:cs typeface="Arial Unicode MS" pitchFamily="34" charset="-128"/>
              </a:rPr>
              <a:t> </a:t>
            </a:r>
            <a:endParaRPr lang="en-US" sz="3200" dirty="0"/>
          </a:p>
        </p:txBody>
      </p:sp>
      <p:sp>
        <p:nvSpPr>
          <p:cNvPr id="3" name="Content Placeholder 2"/>
          <p:cNvSpPr>
            <a:spLocks noGrp="1"/>
          </p:cNvSpPr>
          <p:nvPr>
            <p:ph sz="quarter" idx="1"/>
          </p:nvPr>
        </p:nvSpPr>
        <p:spPr/>
        <p:txBody>
          <a:bodyPr>
            <a:normAutofit fontScale="77500" lnSpcReduction="20000"/>
          </a:bodyPr>
          <a:lstStyle/>
          <a:p>
            <a:pPr marL="0" indent="0" algn="just">
              <a:buNone/>
            </a:pPr>
            <a:r>
              <a:rPr lang="en-US" b="1" dirty="0" smtClean="0">
                <a:latin typeface="Arial Unicode MS" pitchFamily="34" charset="-128"/>
                <a:ea typeface="Arial Unicode MS" pitchFamily="34" charset="-128"/>
                <a:cs typeface="Arial Unicode MS" pitchFamily="34" charset="-128"/>
              </a:rPr>
              <a:t>COMMENCEMENT </a:t>
            </a:r>
            <a:r>
              <a:rPr lang="en-US" b="1" dirty="0" smtClean="0">
                <a:latin typeface="Arial Unicode MS" pitchFamily="34" charset="-128"/>
                <a:ea typeface="Arial Unicode MS" pitchFamily="34" charset="-128"/>
                <a:cs typeface="Arial Unicode MS" pitchFamily="34" charset="-128"/>
              </a:rPr>
              <a:t>OF BUSINESS  (section11)</a:t>
            </a:r>
          </a:p>
          <a:p>
            <a:pPr marL="0" indent="0" algn="just">
              <a:buNone/>
            </a:pPr>
            <a:endParaRPr lang="en-US" dirty="0" smtClean="0">
              <a:latin typeface="Arial Unicode MS" pitchFamily="34" charset="-128"/>
              <a:ea typeface="Arial Unicode MS" pitchFamily="34" charset="-128"/>
              <a:cs typeface="Arial Unicode MS" pitchFamily="34" charset="-128"/>
            </a:endParaRPr>
          </a:p>
          <a:p>
            <a:pPr marL="0" indent="0" algn="just">
              <a:buNone/>
            </a:pPr>
            <a:r>
              <a:rPr lang="en-US" dirty="0" smtClean="0">
                <a:latin typeface="Arial Unicode MS" pitchFamily="34" charset="-128"/>
                <a:ea typeface="Arial Unicode MS" pitchFamily="34" charset="-128"/>
                <a:cs typeface="Arial Unicode MS" pitchFamily="34" charset="-128"/>
              </a:rPr>
              <a:t>Section 11 provides that the company having share capital shall not commence any business or exercise any borrowing powers unless:</a:t>
            </a:r>
          </a:p>
          <a:p>
            <a:pPr algn="just">
              <a:buNone/>
            </a:pPr>
            <a:endParaRPr lang="en-US" sz="1200"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lphaLcParenR"/>
            </a:pPr>
            <a:r>
              <a:rPr lang="en-US" dirty="0" smtClean="0">
                <a:latin typeface="Arial Unicode MS" pitchFamily="34" charset="-128"/>
                <a:ea typeface="Arial Unicode MS" pitchFamily="34" charset="-128"/>
                <a:cs typeface="Arial Unicode MS" pitchFamily="34" charset="-128"/>
              </a:rPr>
              <a:t>A declaration is filed by director with the Registrar that every subscriber to the Memorandum and has paid the value of the share agreed to be taken by him and the paid up capital of the company is not less than Rs.5.00 </a:t>
            </a:r>
            <a:r>
              <a:rPr lang="en-US" dirty="0" err="1" smtClean="0">
                <a:latin typeface="Arial Unicode MS" pitchFamily="34" charset="-128"/>
                <a:ea typeface="Arial Unicode MS" pitchFamily="34" charset="-128"/>
                <a:cs typeface="Arial Unicode MS" pitchFamily="34" charset="-128"/>
              </a:rPr>
              <a:t>lacs</a:t>
            </a:r>
            <a:r>
              <a:rPr lang="en-US" dirty="0" smtClean="0">
                <a:latin typeface="Arial Unicode MS" pitchFamily="34" charset="-128"/>
                <a:ea typeface="Arial Unicode MS" pitchFamily="34" charset="-128"/>
                <a:cs typeface="Arial Unicode MS" pitchFamily="34" charset="-128"/>
              </a:rPr>
              <a:t> or Rs.1.00 </a:t>
            </a:r>
            <a:r>
              <a:rPr lang="en-US" dirty="0" err="1" smtClean="0">
                <a:latin typeface="Arial Unicode MS" pitchFamily="34" charset="-128"/>
                <a:ea typeface="Arial Unicode MS" pitchFamily="34" charset="-128"/>
                <a:cs typeface="Arial Unicode MS" pitchFamily="34" charset="-128"/>
              </a:rPr>
              <a:t>lac</a:t>
            </a:r>
            <a:r>
              <a:rPr lang="en-US" dirty="0" smtClean="0">
                <a:latin typeface="Arial Unicode MS" pitchFamily="34" charset="-128"/>
                <a:ea typeface="Arial Unicode MS" pitchFamily="34" charset="-128"/>
                <a:cs typeface="Arial Unicode MS" pitchFamily="34" charset="-128"/>
              </a:rPr>
              <a:t> as the case may be as on the date of declaration;</a:t>
            </a:r>
          </a:p>
          <a:p>
            <a:pPr marL="514350" lvl="0" indent="-514350" algn="just">
              <a:buFont typeface="+mj-lt"/>
              <a:buAutoNum type="alphaLcParenR"/>
            </a:pPr>
            <a:endParaRPr lang="en-US" sz="1300"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lphaLcParenR"/>
            </a:pPr>
            <a:r>
              <a:rPr lang="en-US" dirty="0" smtClean="0">
                <a:latin typeface="Arial Unicode MS" pitchFamily="34" charset="-128"/>
                <a:ea typeface="Arial Unicode MS" pitchFamily="34" charset="-128"/>
                <a:cs typeface="Arial Unicode MS" pitchFamily="34" charset="-128"/>
              </a:rPr>
              <a:t>The company has filed with the Registrar a verification of its registered office in the manner as may be prescribed</a:t>
            </a:r>
          </a:p>
          <a:p>
            <a:pPr algn="just"/>
            <a:endParaRPr lang="en-US"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fld id="{B6F15528-21DE-4FAA-801E-634DDDAF4B2B}" type="slidenum">
              <a:rPr lang="en-US" smtClean="0"/>
              <a:pPr/>
              <a:t>19</a:t>
            </a:fld>
            <a:endParaRPr lang="en-US"/>
          </a:p>
        </p:txBody>
      </p:sp>
      <p:sp>
        <p:nvSpPr>
          <p:cNvPr id="5" name="Footer Placeholder 4"/>
          <p:cNvSpPr>
            <a:spLocks noGrp="1"/>
          </p:cNvSpPr>
          <p:nvPr>
            <p:ph type="ftr" sz="quarter" idx="11"/>
          </p:nvPr>
        </p:nvSpPr>
        <p:spPr>
          <a:xfrm>
            <a:off x="609600" y="6248206"/>
            <a:ext cx="8305800" cy="365125"/>
          </a:xfrm>
        </p:spPr>
        <p:txBody>
          <a:bodyPr/>
          <a:lstStyle/>
          <a:p>
            <a:r>
              <a:rPr lang="en-US" dirty="0" smtClean="0"/>
              <a:t>Saxena &amp; Saxena Law Chambers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1828800"/>
          </a:xfrm>
        </p:spPr>
        <p:txBody>
          <a:bodyPr>
            <a:normAutofit/>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INCORPORATION</a:t>
            </a: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12775" y="228600"/>
            <a:ext cx="8153400" cy="990600"/>
          </a:xfrm>
        </p:spPr>
        <p:txBody>
          <a:bodyPr/>
          <a:lstStyle/>
          <a:p>
            <a:pPr eaLnBrk="1" hangingPunct="1"/>
            <a:r>
              <a:rPr lang="en-US" sz="3200" dirty="0" smtClean="0">
                <a:latin typeface="Arial Unicode MS" pitchFamily="34" charset="-128"/>
                <a:ea typeface="Arial Unicode MS" pitchFamily="34" charset="-128"/>
                <a:cs typeface="Arial Unicode MS" pitchFamily="34" charset="-128"/>
              </a:rPr>
              <a:t>COMMENCEMENT OF BUSINESS  (Section11)</a:t>
            </a:r>
            <a:endParaRPr lang="en-US" sz="3200" dirty="0" smtClean="0"/>
          </a:p>
        </p:txBody>
      </p:sp>
      <p:sp>
        <p:nvSpPr>
          <p:cNvPr id="27651" name="Content Placeholder 2"/>
          <p:cNvSpPr>
            <a:spLocks noGrp="1"/>
          </p:cNvSpPr>
          <p:nvPr>
            <p:ph sz="quarter" idx="1"/>
          </p:nvPr>
        </p:nvSpPr>
        <p:spPr>
          <a:xfrm>
            <a:off x="612775" y="1600200"/>
            <a:ext cx="8153400" cy="4495800"/>
          </a:xfrm>
        </p:spPr>
        <p:txBody>
          <a:bodyPr/>
          <a:lstStyle/>
          <a:p>
            <a:pPr marL="514350" indent="-514350" algn="just" eaLnBrk="1" hangingPunct="1">
              <a:buFont typeface="+mj-lt"/>
              <a:buAutoNum type="alphaLcParenR" startAt="3"/>
            </a:pPr>
            <a:r>
              <a:rPr lang="en-US" sz="2400" dirty="0" smtClean="0">
                <a:latin typeface="Arial Unicode MS" pitchFamily="34" charset="-128"/>
                <a:ea typeface="Arial Unicode MS" pitchFamily="34" charset="-128"/>
                <a:cs typeface="Arial Unicode MS" pitchFamily="34" charset="-128"/>
              </a:rPr>
              <a:t>In case of default in compliance company shall be liable to a penalty which may extend to Rs.25,000 and every officer in default shall be punishable with fine upto Rs.1000/- per day during which default continues.</a:t>
            </a:r>
          </a:p>
          <a:p>
            <a:pPr marL="514350" indent="-514350" algn="just" eaLnBrk="1" hangingPunct="1">
              <a:buFont typeface="+mj-lt"/>
              <a:buAutoNum type="alphaLcParenR" startAt="3"/>
            </a:pPr>
            <a:endParaRPr lang="en-US" sz="1100" dirty="0" smtClean="0">
              <a:latin typeface="Arial Unicode MS" pitchFamily="34" charset="-128"/>
              <a:ea typeface="Arial Unicode MS" pitchFamily="34" charset="-128"/>
              <a:cs typeface="Arial Unicode MS" pitchFamily="34" charset="-128"/>
            </a:endParaRPr>
          </a:p>
          <a:p>
            <a:pPr marL="514350" indent="-514350" algn="just" eaLnBrk="1" hangingPunct="1">
              <a:buFont typeface="+mj-lt"/>
              <a:buAutoNum type="alphaLcParenR" startAt="3"/>
            </a:pPr>
            <a:r>
              <a:rPr lang="en-US" sz="2400" dirty="0" smtClean="0">
                <a:latin typeface="Arial Unicode MS" pitchFamily="34" charset="-128"/>
                <a:ea typeface="Arial Unicode MS" pitchFamily="34" charset="-128"/>
                <a:cs typeface="Arial Unicode MS" pitchFamily="34" charset="-128"/>
              </a:rPr>
              <a:t>ROC is empowered to initiate action for the removal of name of the company from register, if such declaration has not been filed with the Registrar within 180 days from the date of incorporation and</a:t>
            </a:r>
          </a:p>
          <a:p>
            <a:pPr marL="514350" indent="-514350" algn="just" eaLnBrk="1" hangingPunct="1">
              <a:buFont typeface="+mj-lt"/>
              <a:buAutoNum type="alphaLcParenR" startAt="3"/>
            </a:pPr>
            <a:endParaRPr lang="en-US" sz="1100" dirty="0" smtClean="0">
              <a:latin typeface="Arial Unicode MS" pitchFamily="34" charset="-128"/>
              <a:ea typeface="Arial Unicode MS" pitchFamily="34" charset="-128"/>
              <a:cs typeface="Arial Unicode MS" pitchFamily="34" charset="-128"/>
            </a:endParaRPr>
          </a:p>
          <a:p>
            <a:pPr marL="514350" indent="-514350" algn="just" eaLnBrk="1" hangingPunct="1">
              <a:buFont typeface="+mj-lt"/>
              <a:buAutoNum type="alphaLcParenR" startAt="3"/>
            </a:pPr>
            <a:r>
              <a:rPr lang="en-US" sz="2400" dirty="0" smtClean="0">
                <a:latin typeface="Arial Unicode MS" pitchFamily="34" charset="-128"/>
                <a:ea typeface="Arial Unicode MS" pitchFamily="34" charset="-128"/>
                <a:cs typeface="Arial Unicode MS" pitchFamily="34" charset="-128"/>
              </a:rPr>
              <a:t>This section applicable to all kind of companies having share capital.  </a:t>
            </a:r>
          </a:p>
          <a:p>
            <a:pPr marL="514350" indent="-514350" algn="just" eaLnBrk="1" hangingPunct="1">
              <a:buFont typeface="Wingdings" pitchFamily="2" charset="2"/>
              <a:buAutoNum type="alphaLcParenR" startAt="3"/>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7FD79D9-5233-47E8-B10A-40B789F1DF2B}" type="slidenum">
              <a:rPr lang="en-US"/>
              <a:pPr>
                <a:defRPr/>
              </a:pPr>
              <a:t>20</a:t>
            </a:fld>
            <a:endParaRPr lang="en-US"/>
          </a:p>
        </p:txBody>
      </p:sp>
      <p:sp>
        <p:nvSpPr>
          <p:cNvPr id="2765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12838"/>
          </a:xfrm>
        </p:spPr>
        <p:txBody>
          <a:bodyPr>
            <a:normAutofit fontScale="90000"/>
          </a:bodyPr>
          <a:lstStyle/>
          <a:p>
            <a:pPr eaLnBrk="1" fontAlgn="auto" hangingPunct="1">
              <a:spcAft>
                <a:spcPts val="0"/>
              </a:spcAft>
              <a:defRPr/>
            </a:pPr>
            <a:r>
              <a:rPr lang="en-US" sz="3600" b="1" dirty="0" smtClean="0"/>
              <a:t>Incorporation, Management &amp; Administration </a:t>
            </a:r>
            <a:endParaRPr lang="en-US" dirty="0"/>
          </a:p>
        </p:txBody>
      </p:sp>
      <p:sp>
        <p:nvSpPr>
          <p:cNvPr id="3" name="Content Placeholder 2"/>
          <p:cNvSpPr>
            <a:spLocks noGrp="1"/>
          </p:cNvSpPr>
          <p:nvPr>
            <p:ph sz="quarter" idx="1"/>
          </p:nvPr>
        </p:nvSpPr>
        <p:spPr>
          <a:xfrm>
            <a:off x="457200" y="1676400"/>
            <a:ext cx="8229600" cy="4800600"/>
          </a:xfrm>
        </p:spPr>
        <p:txBody>
          <a:bodyPr>
            <a:noAutofit/>
          </a:bodyPr>
          <a:lstStyle/>
          <a:p>
            <a:pPr marL="0" indent="0" algn="just" eaLnBrk="1" hangingPunct="1">
              <a:buFont typeface="Wingdings" pitchFamily="2" charset="2"/>
              <a:buNone/>
            </a:pPr>
            <a:r>
              <a:rPr lang="en-US" sz="2800" b="1" dirty="0" smtClean="0"/>
              <a:t>RESTRICTIONS </a:t>
            </a:r>
            <a:r>
              <a:rPr lang="en-US" sz="2800" b="1" dirty="0" smtClean="0"/>
              <a:t>ON ALTERATION OF OBJECT CLAUSE    (Section 13)</a:t>
            </a: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As per Companies Act, 1956 object clause can be altered by passing special resolution and filing prescribed Form-23 with Registrar of Companies and no other approval is required.</a:t>
            </a:r>
          </a:p>
          <a:p>
            <a:pPr marL="347663" indent="-347663" algn="just" eaLnBrk="1" hangingPunct="1"/>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New Companies Act, 2013 provides in Section 13 where company has raised the money from public through prospectus and still has unutilized amount out of the money so raised, such company</a:t>
            </a:r>
          </a:p>
          <a:p>
            <a:pPr marL="347663" indent="-347663" algn="just" eaLnBrk="1" hangingPunct="1"/>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endParaRPr lang="en-US" sz="2400" dirty="0" smtClean="0">
              <a:latin typeface="Arial Unicode MS" pitchFamily="34" charset="-128"/>
              <a:ea typeface="Arial Unicode MS" pitchFamily="34" charset="-128"/>
              <a:cs typeface="Arial Unicode MS" pitchFamily="34" charset="-128"/>
            </a:endParaRPr>
          </a:p>
          <a:p>
            <a:pPr lvl="1" algn="just" eaLnBrk="1" hangingPunct="1">
              <a:buFont typeface="Wingdings 2" pitchFamily="18" charset="2"/>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08C8F53-D855-4199-AB7B-AFDCF18287B8}" type="slidenum">
              <a:rPr lang="en-US"/>
              <a:pPr>
                <a:defRPr/>
              </a:pPr>
              <a:t>21</a:t>
            </a:fld>
            <a:endParaRPr lang="en-US"/>
          </a:p>
        </p:txBody>
      </p:sp>
      <p:sp>
        <p:nvSpPr>
          <p:cNvPr id="30725" name="Footer Placeholder 4"/>
          <p:cNvSpPr>
            <a:spLocks noGrp="1"/>
          </p:cNvSpPr>
          <p:nvPr>
            <p:ph type="ftr" sz="quarter" idx="11"/>
          </p:nvPr>
        </p:nvSpPr>
        <p:spPr bwMode="auto">
          <a:xfrm>
            <a:off x="609600" y="6248400"/>
            <a:ext cx="8382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pPr eaLnBrk="1" fontAlgn="auto" hangingPunct="1">
              <a:spcAft>
                <a:spcPts val="0"/>
              </a:spcAft>
              <a:defRPr/>
            </a:pPr>
            <a:r>
              <a:rPr lang="en-US" sz="3600" b="1" dirty="0" smtClean="0"/>
              <a:t>Incorporation, Management &amp; Administration </a:t>
            </a:r>
            <a:r>
              <a:rPr lang="en-US" dirty="0" smtClean="0"/>
              <a:t/>
            </a:r>
            <a:br>
              <a:rPr lang="en-US" dirty="0" smtClean="0"/>
            </a:br>
            <a:endParaRPr lang="en-US" dirty="0"/>
          </a:p>
        </p:txBody>
      </p:sp>
      <p:sp>
        <p:nvSpPr>
          <p:cNvPr id="3" name="Content Placeholder 2"/>
          <p:cNvSpPr>
            <a:spLocks noGrp="1"/>
          </p:cNvSpPr>
          <p:nvPr>
            <p:ph sz="quarter" idx="1"/>
          </p:nvPr>
        </p:nvSpPr>
        <p:spPr>
          <a:xfrm>
            <a:off x="457200" y="1676400"/>
            <a:ext cx="8229600" cy="4800600"/>
          </a:xfrm>
        </p:spPr>
        <p:txBody>
          <a:bodyPr>
            <a:noAutofit/>
          </a:bodyPr>
          <a:lstStyle/>
          <a:p>
            <a:pPr marL="347663" indent="-347663" algn="just" eaLnBrk="1" hangingPunct="1"/>
            <a:r>
              <a:rPr lang="en-US" sz="2400" dirty="0" smtClean="0">
                <a:latin typeface="Arial Unicode MS" pitchFamily="34" charset="-128"/>
                <a:ea typeface="Arial Unicode MS" pitchFamily="34" charset="-128"/>
                <a:cs typeface="Arial Unicode MS" pitchFamily="34" charset="-128"/>
              </a:rPr>
              <a:t>shall not change its object unless :</a:t>
            </a:r>
          </a:p>
          <a:p>
            <a:pPr marL="508000" algn="just" eaLnBrk="1" hangingPunct="1">
              <a:buFont typeface="Tw Cen MT" pitchFamily="34" charset="0"/>
              <a:buAutoNum type="alphaLcParenR"/>
            </a:pPr>
            <a:r>
              <a:rPr lang="en-US" sz="2400" b="1" dirty="0" smtClean="0">
                <a:latin typeface="Arial Unicode MS" pitchFamily="34" charset="-128"/>
                <a:ea typeface="Arial Unicode MS" pitchFamily="34" charset="-128"/>
                <a:cs typeface="Arial Unicode MS" pitchFamily="34" charset="-128"/>
              </a:rPr>
              <a:t>Special Resolution</a:t>
            </a:r>
            <a:r>
              <a:rPr lang="en-US" sz="2400" dirty="0" smtClean="0">
                <a:latin typeface="Arial Unicode MS" pitchFamily="34" charset="-128"/>
                <a:ea typeface="Arial Unicode MS" pitchFamily="34" charset="-128"/>
                <a:cs typeface="Arial Unicode MS" pitchFamily="34" charset="-128"/>
              </a:rPr>
              <a:t> is passed</a:t>
            </a:r>
          </a:p>
          <a:p>
            <a:pPr marL="508000" algn="just" eaLnBrk="1" hangingPunct="1">
              <a:buFont typeface="Tw Cen MT" pitchFamily="34" charset="0"/>
              <a:buAutoNum type="alphaLcParenR"/>
            </a:pPr>
            <a:r>
              <a:rPr lang="en-US" sz="2400" dirty="0" smtClean="0">
                <a:latin typeface="Arial Unicode MS" pitchFamily="34" charset="-128"/>
                <a:ea typeface="Arial Unicode MS" pitchFamily="34" charset="-128"/>
                <a:cs typeface="Arial Unicode MS" pitchFamily="34" charset="-128"/>
              </a:rPr>
              <a:t>Details, as may be prescribed, shall also be </a:t>
            </a:r>
            <a:r>
              <a:rPr lang="en-US" sz="2400" b="1" dirty="0" smtClean="0">
                <a:latin typeface="Arial Unicode MS" pitchFamily="34" charset="-128"/>
                <a:ea typeface="Arial Unicode MS" pitchFamily="34" charset="-128"/>
                <a:cs typeface="Arial Unicode MS" pitchFamily="34" charset="-128"/>
              </a:rPr>
              <a:t>published in news paper</a:t>
            </a:r>
            <a:r>
              <a:rPr lang="en-US" sz="2400" dirty="0" smtClean="0">
                <a:latin typeface="Arial Unicode MS" pitchFamily="34" charset="-128"/>
                <a:ea typeface="Arial Unicode MS" pitchFamily="34" charset="-128"/>
                <a:cs typeface="Arial Unicode MS" pitchFamily="34" charset="-128"/>
              </a:rPr>
              <a:t> of English  and of  vernacular language in the city where registered office is  situated.</a:t>
            </a:r>
          </a:p>
          <a:p>
            <a:pPr marL="508000" algn="just" eaLnBrk="1" hangingPunct="1">
              <a:buFont typeface="Tw Cen MT" pitchFamily="34" charset="0"/>
              <a:buAutoNum type="alphaLcParenR"/>
            </a:pPr>
            <a:r>
              <a:rPr lang="en-US" sz="2400" dirty="0" smtClean="0">
                <a:latin typeface="Arial Unicode MS" pitchFamily="34" charset="-128"/>
                <a:ea typeface="Arial Unicode MS" pitchFamily="34" charset="-128"/>
                <a:cs typeface="Arial Unicode MS" pitchFamily="34" charset="-128"/>
              </a:rPr>
              <a:t>Also, details will be  placed on the </a:t>
            </a:r>
            <a:r>
              <a:rPr lang="en-US" sz="2400" b="1" dirty="0" smtClean="0">
                <a:latin typeface="Arial Unicode MS" pitchFamily="34" charset="-128"/>
                <a:ea typeface="Arial Unicode MS" pitchFamily="34" charset="-128"/>
                <a:cs typeface="Arial Unicode MS" pitchFamily="34" charset="-128"/>
              </a:rPr>
              <a:t>website</a:t>
            </a:r>
            <a:r>
              <a:rPr lang="en-US" sz="2400" dirty="0" smtClean="0">
                <a:latin typeface="Arial Unicode MS" pitchFamily="34" charset="-128"/>
                <a:ea typeface="Arial Unicode MS" pitchFamily="34" charset="-128"/>
                <a:cs typeface="Arial Unicode MS" pitchFamily="34" charset="-128"/>
              </a:rPr>
              <a:t> of the company  clearly mentioning the justification of such alteration.</a:t>
            </a:r>
          </a:p>
          <a:p>
            <a:pPr algn="just" eaLnBrk="1" hangingPunct="1">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The dissenting shareholders shall be given an </a:t>
            </a:r>
            <a:r>
              <a:rPr lang="en-US" sz="2400" b="1" dirty="0" smtClean="0">
                <a:latin typeface="Arial Unicode MS" pitchFamily="34" charset="-128"/>
                <a:ea typeface="Arial Unicode MS" pitchFamily="34" charset="-128"/>
                <a:cs typeface="Arial Unicode MS" pitchFamily="34" charset="-128"/>
              </a:rPr>
              <a:t>opportunity to exit</a:t>
            </a:r>
            <a:r>
              <a:rPr lang="en-US" sz="2400" dirty="0" smtClean="0">
                <a:latin typeface="Arial Unicode MS" pitchFamily="34" charset="-128"/>
                <a:ea typeface="Arial Unicode MS" pitchFamily="34" charset="-128"/>
                <a:cs typeface="Arial Unicode MS" pitchFamily="34" charset="-128"/>
              </a:rPr>
              <a:t> by the promoters and shareholders having control in accordance with the regulations specified by SEBI.</a:t>
            </a:r>
          </a:p>
          <a:p>
            <a:pPr marL="508000" algn="just" eaLnBrk="1" hangingPunct="1">
              <a:buFont typeface="Tw Cen MT" pitchFamily="34" charset="0"/>
              <a:buAutoNum type="alphaLcParenR"/>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08C8F53-D855-4199-AB7B-AFDCF18287B8}" type="slidenum">
              <a:rPr lang="en-US"/>
              <a:pPr>
                <a:defRPr/>
              </a:pPr>
              <a:t>22</a:t>
            </a:fld>
            <a:endParaRPr lang="en-US"/>
          </a:p>
        </p:txBody>
      </p:sp>
      <p:sp>
        <p:nvSpPr>
          <p:cNvPr id="30725" name="Footer Placeholder 4"/>
          <p:cNvSpPr>
            <a:spLocks noGrp="1"/>
          </p:cNvSpPr>
          <p:nvPr>
            <p:ph type="ftr" sz="quarter" idx="11"/>
          </p:nvPr>
        </p:nvSpPr>
        <p:spPr bwMode="auto">
          <a:xfrm>
            <a:off x="609600" y="6248400"/>
            <a:ext cx="8382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12838"/>
          </a:xfrm>
        </p:spPr>
        <p:txBody>
          <a:bodyPr>
            <a:normAutofit fontScale="90000"/>
          </a:bodyPr>
          <a:lstStyle/>
          <a:p>
            <a:pPr eaLnBrk="1" fontAlgn="auto" hangingPunct="1">
              <a:spcAft>
                <a:spcPts val="0"/>
              </a:spcAft>
              <a:defRPr/>
            </a:pPr>
            <a:r>
              <a:rPr lang="en-US" sz="3600" b="1" dirty="0" smtClean="0"/>
              <a:t>Incorporation, Management &amp; Administration </a:t>
            </a:r>
            <a:endParaRPr lang="en-US" dirty="0"/>
          </a:p>
        </p:txBody>
      </p:sp>
      <p:sp>
        <p:nvSpPr>
          <p:cNvPr id="3" name="Content Placeholder 2"/>
          <p:cNvSpPr>
            <a:spLocks noGrp="1"/>
          </p:cNvSpPr>
          <p:nvPr>
            <p:ph sz="quarter" idx="1"/>
          </p:nvPr>
        </p:nvSpPr>
        <p:spPr>
          <a:xfrm>
            <a:off x="612775" y="1600200"/>
            <a:ext cx="8153400" cy="4724400"/>
          </a:xfrm>
        </p:spPr>
        <p:txBody>
          <a:bodyPr>
            <a:normAutofit lnSpcReduction="10000"/>
          </a:bodyPr>
          <a:lstStyle/>
          <a:p>
            <a:pPr marL="514350" indent="-514350" algn="just" eaLnBrk="1" fontAlgn="auto" hangingPunct="1">
              <a:spcAft>
                <a:spcPts val="0"/>
              </a:spcAft>
              <a:buNone/>
              <a:defRPr/>
            </a:pPr>
            <a:r>
              <a:rPr lang="en-US" sz="2800" b="1" dirty="0" smtClean="0">
                <a:solidFill>
                  <a:schemeClr val="accent1">
                    <a:lumMod val="75000"/>
                  </a:schemeClr>
                </a:solidFill>
              </a:rPr>
              <a:t>Other </a:t>
            </a:r>
            <a:r>
              <a:rPr lang="en-US" sz="2800" b="1" dirty="0" smtClean="0">
                <a:solidFill>
                  <a:schemeClr val="accent1">
                    <a:lumMod val="75000"/>
                  </a:schemeClr>
                </a:solidFill>
              </a:rPr>
              <a:t>provisions for incorporation.</a:t>
            </a:r>
            <a:endParaRPr lang="en-US" sz="2600" b="1" dirty="0" smtClean="0">
              <a:solidFill>
                <a:schemeClr val="accent1">
                  <a:lumMod val="75000"/>
                </a:schemeClr>
              </a:solidFill>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lphaLcParenR"/>
              <a:defRPr/>
            </a:pPr>
            <a:r>
              <a:rPr lang="en-US" sz="2600" dirty="0" smtClean="0">
                <a:latin typeface="Arial Unicode MS" pitchFamily="34" charset="-128"/>
                <a:ea typeface="Arial Unicode MS" pitchFamily="34" charset="-128"/>
                <a:cs typeface="Arial Unicode MS" pitchFamily="34" charset="-128"/>
              </a:rPr>
              <a:t>Provision for </a:t>
            </a:r>
            <a:r>
              <a:rPr lang="en-US" sz="2600" b="1" dirty="0" smtClean="0">
                <a:latin typeface="Arial Unicode MS" pitchFamily="34" charset="-128"/>
                <a:ea typeface="Arial Unicode MS" pitchFamily="34" charset="-128"/>
                <a:cs typeface="Arial Unicode MS" pitchFamily="34" charset="-128"/>
              </a:rPr>
              <a:t>entrenchment</a:t>
            </a:r>
            <a:r>
              <a:rPr lang="en-US" sz="2600" dirty="0" smtClean="0">
                <a:latin typeface="Arial Unicode MS" pitchFamily="34" charset="-128"/>
                <a:ea typeface="Arial Unicode MS" pitchFamily="34" charset="-128"/>
                <a:cs typeface="Arial Unicode MS" pitchFamily="34" charset="-128"/>
              </a:rPr>
              <a:t> in articles. </a:t>
            </a:r>
          </a:p>
          <a:p>
            <a:pPr marL="514350" indent="-514350" algn="just" eaLnBrk="1" fontAlgn="auto" hangingPunct="1">
              <a:spcAft>
                <a:spcPts val="0"/>
              </a:spcAft>
              <a:buFont typeface="+mj-lt"/>
              <a:buAutoNum type="alphaLcParenR"/>
              <a:defRPr/>
            </a:pPr>
            <a:r>
              <a:rPr lang="en-US" sz="2600" dirty="0" smtClean="0">
                <a:latin typeface="Arial Unicode MS" pitchFamily="34" charset="-128"/>
                <a:ea typeface="Arial Unicode MS" pitchFamily="34" charset="-128"/>
                <a:cs typeface="Arial Unicode MS" pitchFamily="34" charset="-128"/>
              </a:rPr>
              <a:t>Correspondence address till the registered office is established. </a:t>
            </a:r>
          </a:p>
          <a:p>
            <a:pPr marL="514350" indent="-514350" algn="just" eaLnBrk="1" fontAlgn="auto" hangingPunct="1">
              <a:spcAft>
                <a:spcPts val="0"/>
              </a:spcAft>
              <a:buFont typeface="+mj-lt"/>
              <a:buAutoNum type="alphaLcParenR"/>
              <a:defRPr/>
            </a:pPr>
            <a:r>
              <a:rPr lang="en-US" sz="2600" dirty="0" smtClean="0">
                <a:latin typeface="Arial Unicode MS" pitchFamily="34" charset="-128"/>
                <a:ea typeface="Arial Unicode MS" pitchFamily="34" charset="-128"/>
                <a:cs typeface="Arial Unicode MS" pitchFamily="34" charset="-128"/>
              </a:rPr>
              <a:t>The registered office shall be established within 15 days from its incorporation. </a:t>
            </a:r>
          </a:p>
          <a:p>
            <a:pPr marL="465138" indent="-465138" algn="just" eaLnBrk="1" fontAlgn="auto" hangingPunct="1">
              <a:spcAft>
                <a:spcPts val="0"/>
              </a:spcAft>
              <a:buFont typeface="+mj-lt"/>
              <a:buAutoNum type="alphaLcParenR" startAt="4"/>
              <a:defRPr/>
            </a:pPr>
            <a:r>
              <a:rPr lang="en-US" sz="2600" b="1" dirty="0" smtClean="0">
                <a:latin typeface="Arial Unicode MS" pitchFamily="34" charset="-128"/>
                <a:ea typeface="Arial Unicode MS" pitchFamily="34" charset="-128"/>
                <a:cs typeface="Arial Unicode MS" pitchFamily="34" charset="-128"/>
              </a:rPr>
              <a:t>Affidavit</a:t>
            </a:r>
            <a:r>
              <a:rPr lang="en-US" sz="2600" dirty="0" smtClean="0">
                <a:latin typeface="Arial Unicode MS" pitchFamily="34" charset="-128"/>
                <a:ea typeface="Arial Unicode MS" pitchFamily="34" charset="-128"/>
                <a:cs typeface="Arial Unicode MS" pitchFamily="34" charset="-128"/>
              </a:rPr>
              <a:t> of each subscriber is required.  </a:t>
            </a:r>
          </a:p>
          <a:p>
            <a:pPr marL="465138" indent="-465138" algn="just" eaLnBrk="1" fontAlgn="auto" hangingPunct="1">
              <a:spcAft>
                <a:spcPts val="0"/>
              </a:spcAft>
              <a:buFont typeface="+mj-lt"/>
              <a:buAutoNum type="alphaLcParenR" startAt="4"/>
              <a:defRPr/>
            </a:pPr>
            <a:r>
              <a:rPr lang="en-US" sz="2600" dirty="0" smtClean="0">
                <a:latin typeface="Arial Unicode MS" pitchFamily="34" charset="-128"/>
                <a:ea typeface="Arial Unicode MS" pitchFamily="34" charset="-128"/>
                <a:cs typeface="Arial Unicode MS" pitchFamily="34" charset="-128"/>
              </a:rPr>
              <a:t>Company has to maintain </a:t>
            </a:r>
            <a:r>
              <a:rPr lang="en-US" sz="2600" b="1" dirty="0" smtClean="0">
                <a:latin typeface="Arial Unicode MS" pitchFamily="34" charset="-128"/>
                <a:ea typeface="Arial Unicode MS" pitchFamily="34" charset="-128"/>
                <a:cs typeface="Arial Unicode MS" pitchFamily="34" charset="-128"/>
              </a:rPr>
              <a:t>original record </a:t>
            </a:r>
            <a:r>
              <a:rPr lang="en-US" sz="2600" dirty="0" smtClean="0">
                <a:latin typeface="Arial Unicode MS" pitchFamily="34" charset="-128"/>
                <a:ea typeface="Arial Unicode MS" pitchFamily="34" charset="-128"/>
                <a:cs typeface="Arial Unicode MS" pitchFamily="34" charset="-128"/>
              </a:rPr>
              <a:t>or document till its winding up.  </a:t>
            </a:r>
          </a:p>
          <a:p>
            <a:pPr marL="465138" indent="-465138" algn="just" eaLnBrk="1" fontAlgn="auto" hangingPunct="1">
              <a:spcAft>
                <a:spcPts val="0"/>
              </a:spcAft>
              <a:buFont typeface="+mj-lt"/>
              <a:buAutoNum type="alphaLcParenR" startAt="4"/>
              <a:defRPr/>
            </a:pPr>
            <a:r>
              <a:rPr lang="en-US" sz="2600" b="1" dirty="0" smtClean="0">
                <a:latin typeface="Arial Unicode MS" pitchFamily="34" charset="-128"/>
                <a:ea typeface="Arial Unicode MS" pitchFamily="34" charset="-128"/>
                <a:cs typeface="Arial Unicode MS" pitchFamily="34" charset="-128"/>
              </a:rPr>
              <a:t>CIN no. </a:t>
            </a:r>
            <a:r>
              <a:rPr lang="en-US" sz="2600" dirty="0" smtClean="0">
                <a:latin typeface="Arial Unicode MS" pitchFamily="34" charset="-128"/>
                <a:ea typeface="Arial Unicode MS" pitchFamily="34" charset="-128"/>
                <a:cs typeface="Arial Unicode MS" pitchFamily="34" charset="-128"/>
              </a:rPr>
              <a:t>is mandatory to be printed on the letter head, bills and on correspondence material.</a:t>
            </a:r>
          </a:p>
          <a:p>
            <a:pPr marL="514350" indent="-514350" algn="just" eaLnBrk="1" fontAlgn="auto" hangingPunct="1">
              <a:spcAft>
                <a:spcPts val="0"/>
              </a:spcAft>
              <a:buFont typeface="+mj-lt"/>
              <a:buAutoNum type="alphaLcParenR"/>
              <a:defRPr/>
            </a:pPr>
            <a:endParaRPr lang="en-US" sz="26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694F118B-7749-4F4C-AB0A-BDBDFF13DC79}" type="slidenum">
              <a:rPr lang="en-US"/>
              <a:pPr>
                <a:defRPr/>
              </a:pPr>
              <a:t>23</a:t>
            </a:fld>
            <a:endParaRPr lang="en-US"/>
          </a:p>
        </p:txBody>
      </p:sp>
      <p:sp>
        <p:nvSpPr>
          <p:cNvPr id="3482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12838"/>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Amendment Rules 2015</a:t>
            </a:r>
            <a:endParaRPr lang="en-US"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458200" cy="4572000"/>
          </a:xfrm>
        </p:spPr>
        <p:txBody>
          <a:bodyPr>
            <a:normAutofit/>
          </a:bodyPr>
          <a:lstStyle/>
          <a:p>
            <a:pPr marL="514350" indent="-51435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Rule 16</a:t>
            </a: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Now signature of the subscribers shall be self-attested instead of attestation by the bank (INC 10)</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Rule 36 (new rule)</a:t>
            </a: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Incorporation of the company through single integrated form (INC 29)</a:t>
            </a:r>
          </a:p>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Applicable		:	1</a:t>
            </a:r>
            <a:r>
              <a:rPr lang="en-US" sz="2400" baseline="30000" dirty="0" smtClean="0">
                <a:latin typeface="Arial Unicode MS" pitchFamily="34" charset="-128"/>
                <a:ea typeface="Arial Unicode MS" pitchFamily="34" charset="-128"/>
                <a:cs typeface="Arial Unicode MS" pitchFamily="34" charset="-128"/>
              </a:rPr>
              <a:t>st</a:t>
            </a:r>
            <a:r>
              <a:rPr lang="en-US" sz="2400" dirty="0" smtClean="0">
                <a:latin typeface="Arial Unicode MS" pitchFamily="34" charset="-128"/>
                <a:ea typeface="Arial Unicode MS" pitchFamily="34" charset="-128"/>
                <a:cs typeface="Arial Unicode MS" pitchFamily="34" charset="-128"/>
              </a:rPr>
              <a:t> May 2015</a:t>
            </a:r>
          </a:p>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Applicable for	:	OPC, Private company, </a:t>
            </a:r>
          </a:p>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				Limited company, Producer co. </a:t>
            </a: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694F118B-7749-4F4C-AB0A-BDBDFF13DC79}" type="slidenum">
              <a:rPr lang="en-US"/>
              <a:pPr>
                <a:defRPr/>
              </a:pPr>
              <a:t>24</a:t>
            </a:fld>
            <a:endParaRPr lang="en-US"/>
          </a:p>
        </p:txBody>
      </p:sp>
      <p:sp>
        <p:nvSpPr>
          <p:cNvPr id="3482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12838"/>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Amendment Rules 2015</a:t>
            </a:r>
            <a:endParaRPr lang="en-US"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458200" cy="4572000"/>
          </a:xfrm>
        </p:spPr>
        <p:txBody>
          <a:bodyPr>
            <a:normAutofit/>
          </a:bodyPr>
          <a:lstStyle/>
          <a:p>
            <a:pPr marL="0" indent="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Rule 36 (new rule)</a:t>
            </a:r>
          </a:p>
          <a:p>
            <a:pPr marL="0" indent="0" algn="just" eaLnBrk="1" fontAlgn="auto" hangingPunct="1">
              <a:spcAft>
                <a:spcPts val="0"/>
              </a:spcAft>
              <a:buNone/>
              <a:defRPr/>
            </a:pPr>
            <a:endParaRPr lang="en-US" sz="900" b="1"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b="1" u="sng" dirty="0" smtClean="0">
                <a:latin typeface="Arial Unicode MS" pitchFamily="34" charset="-128"/>
                <a:ea typeface="Arial Unicode MS" pitchFamily="34" charset="-128"/>
                <a:cs typeface="Arial Unicode MS" pitchFamily="34" charset="-128"/>
              </a:rPr>
              <a:t>Inclusion:</a:t>
            </a:r>
          </a:p>
          <a:p>
            <a:pPr marL="0" indent="0" algn="just" eaLnBrk="1" fontAlgn="auto" hangingPunct="1">
              <a:spcAft>
                <a:spcPts val="0"/>
              </a:spcAft>
              <a:buNone/>
              <a:defRPr/>
            </a:pPr>
            <a:endParaRPr lang="en-US" sz="900" dirty="0" smtClean="0">
              <a:latin typeface="Arial Unicode MS" pitchFamily="34" charset="-128"/>
              <a:ea typeface="Arial Unicode MS" pitchFamily="34" charset="-128"/>
              <a:cs typeface="Arial Unicode MS" pitchFamily="34" charset="-128"/>
            </a:endParaRPr>
          </a:p>
          <a:p>
            <a:pPr marL="320675" lvl="1" indent="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DIN for maximum 3 directors</a:t>
            </a:r>
          </a:p>
          <a:p>
            <a:pPr marL="320675" lvl="1" indent="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Reservation of name</a:t>
            </a:r>
          </a:p>
          <a:p>
            <a:pPr marL="320675" lvl="1" indent="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Incorporation of the company</a:t>
            </a:r>
          </a:p>
          <a:p>
            <a:pPr marL="320675" lvl="1" indent="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Appointment of Directors </a:t>
            </a:r>
          </a:p>
          <a:p>
            <a:pPr marL="320675" lvl="1" indent="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694F118B-7749-4F4C-AB0A-BDBDFF13DC79}" type="slidenum">
              <a:rPr lang="en-US"/>
              <a:pPr>
                <a:defRPr/>
              </a:pPr>
              <a:t>25</a:t>
            </a:fld>
            <a:endParaRPr lang="en-US"/>
          </a:p>
        </p:txBody>
      </p:sp>
      <p:sp>
        <p:nvSpPr>
          <p:cNvPr id="3482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12838"/>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Amendment Rules 2015</a:t>
            </a:r>
            <a:endParaRPr lang="en-US"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458200" cy="4572000"/>
          </a:xfrm>
        </p:spPr>
        <p:txBody>
          <a:bodyPr>
            <a:normAutofit lnSpcReduction="10000"/>
          </a:bodyPr>
          <a:lstStyle/>
          <a:p>
            <a:pPr marL="0" indent="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Only one name shall be proposed in this form:-</a:t>
            </a:r>
          </a:p>
          <a:p>
            <a:pPr marL="0" indent="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MOA (INC – 30 ) </a:t>
            </a:r>
          </a:p>
          <a:p>
            <a:pPr marL="0" indent="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AOA (INC – 31)</a:t>
            </a:r>
          </a:p>
          <a:p>
            <a:pPr marL="0" indent="0" algn="just" eaLnBrk="1" fontAlgn="auto" hangingPunct="1">
              <a:spcAft>
                <a:spcPts val="0"/>
              </a:spcAft>
              <a:buNone/>
              <a:defRPr/>
            </a:pPr>
            <a:endParaRPr lang="en-US" sz="2400" b="1"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Fee:  </a:t>
            </a:r>
            <a:r>
              <a:rPr lang="en-US" sz="2400" dirty="0" smtClean="0">
                <a:latin typeface="Arial Unicode MS" pitchFamily="34" charset="-128"/>
                <a:ea typeface="Arial Unicode MS" pitchFamily="34" charset="-128"/>
                <a:cs typeface="Arial Unicode MS" pitchFamily="34" charset="-128"/>
              </a:rPr>
              <a:t>Rs. 2000/- plus registration fees (as applicable)</a:t>
            </a:r>
          </a:p>
          <a:p>
            <a:pPr marL="0" indent="0" algn="just" eaLnBrk="1" fontAlgn="auto" hangingPunct="1">
              <a:spcAft>
                <a:spcPts val="0"/>
              </a:spcAft>
              <a:buNone/>
              <a:defRPr/>
            </a:pPr>
            <a:endParaRPr lang="en-US" sz="2400" b="1"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Filing of form with ROC, opportunity for removal of deficiencies </a:t>
            </a:r>
          </a:p>
          <a:p>
            <a:pPr marL="457200" indent="-457200" algn="just" eaLnBrk="1" fontAlgn="auto" hangingPunct="1">
              <a:spcAft>
                <a:spcPts val="0"/>
              </a:spcAft>
              <a:buAutoNum type="arabicParenR"/>
              <a:defRPr/>
            </a:pPr>
            <a:r>
              <a:rPr lang="en-US" sz="2400" dirty="0" smtClean="0">
                <a:latin typeface="Arial Unicode MS" pitchFamily="34" charset="-128"/>
                <a:ea typeface="Arial Unicode MS" pitchFamily="34" charset="-128"/>
                <a:cs typeface="Arial Unicode MS" pitchFamily="34" charset="-128"/>
              </a:rPr>
              <a:t>15 days</a:t>
            </a:r>
          </a:p>
          <a:p>
            <a:pPr marL="457200" indent="-457200" algn="just" eaLnBrk="1" fontAlgn="auto" hangingPunct="1">
              <a:spcAft>
                <a:spcPts val="0"/>
              </a:spcAft>
              <a:buAutoNum type="arabicParenR"/>
              <a:defRPr/>
            </a:pPr>
            <a:r>
              <a:rPr lang="en-US" sz="2400" dirty="0" smtClean="0">
                <a:latin typeface="Arial Unicode MS" pitchFamily="34" charset="-128"/>
                <a:ea typeface="Arial Unicode MS" pitchFamily="34" charset="-128"/>
                <a:cs typeface="Arial Unicode MS" pitchFamily="34" charset="-128"/>
              </a:rPr>
              <a:t>Another 15 days</a:t>
            </a:r>
          </a:p>
          <a:p>
            <a:pPr marL="457200" indent="-457200" algn="just" eaLnBrk="1" fontAlgn="auto" hangingPunct="1">
              <a:spcAft>
                <a:spcPts val="0"/>
              </a:spcAft>
              <a:buAutoNum type="arabicParenR"/>
              <a:defRPr/>
            </a:pPr>
            <a:r>
              <a:rPr lang="en-US" sz="2400" dirty="0" smtClean="0">
                <a:latin typeface="Arial Unicode MS" pitchFamily="34" charset="-128"/>
                <a:ea typeface="Arial Unicode MS" pitchFamily="34" charset="-128"/>
                <a:cs typeface="Arial Unicode MS" pitchFamily="34" charset="-128"/>
              </a:rPr>
              <a:t>Thereafter form will be rejected </a:t>
            </a: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9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694F118B-7749-4F4C-AB0A-BDBDFF13DC79}" type="slidenum">
              <a:rPr lang="en-US"/>
              <a:pPr>
                <a:defRPr/>
              </a:pPr>
              <a:t>26</a:t>
            </a:fld>
            <a:endParaRPr lang="en-US"/>
          </a:p>
        </p:txBody>
      </p:sp>
      <p:sp>
        <p:nvSpPr>
          <p:cNvPr id="3482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0" y="2133600"/>
            <a:ext cx="8229600" cy="3992563"/>
          </a:xfrm>
        </p:spPr>
        <p:txBody>
          <a:bodyPr/>
          <a:lstStyle/>
          <a:p>
            <a:pPr algn="ctr" eaLnBrk="1" hangingPunct="1">
              <a:buFont typeface="Wingdings" pitchFamily="2" charset="2"/>
              <a:buNone/>
            </a:pPr>
            <a:endParaRPr lang="en-US" smtClean="0"/>
          </a:p>
          <a:p>
            <a:pPr algn="ctr" eaLnBrk="1" hangingPunct="1">
              <a:buFont typeface="Wingdings" pitchFamily="2" charset="2"/>
              <a:buNone/>
            </a:pPr>
            <a:r>
              <a:rPr lang="en-US" sz="660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27</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Class of the Companies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76400"/>
            <a:ext cx="8458200" cy="4648200"/>
          </a:xfrm>
        </p:spPr>
        <p:txBody>
          <a:bodyPr/>
          <a:lstStyle/>
          <a:p>
            <a:pPr marL="682625" algn="just" eaLnBrk="1" hangingPunct="1">
              <a:lnSpc>
                <a:spcPct val="200000"/>
              </a:lnSpc>
            </a:pPr>
            <a:r>
              <a:rPr lang="en-US" sz="2600" dirty="0" smtClean="0">
                <a:latin typeface="Arial Unicode MS" pitchFamily="34" charset="-128"/>
                <a:ea typeface="Arial Unicode MS" pitchFamily="34" charset="-128"/>
                <a:cs typeface="Arial Unicode MS" pitchFamily="34" charset="-128"/>
              </a:rPr>
              <a:t>One person company</a:t>
            </a:r>
          </a:p>
          <a:p>
            <a:pPr marL="682625" algn="just" eaLnBrk="1" hangingPunct="1">
              <a:lnSpc>
                <a:spcPct val="200000"/>
              </a:lnSpc>
            </a:pPr>
            <a:r>
              <a:rPr lang="en-US" sz="2600" dirty="0" smtClean="0">
                <a:latin typeface="Arial Unicode MS" pitchFamily="34" charset="-128"/>
                <a:ea typeface="Arial Unicode MS" pitchFamily="34" charset="-128"/>
                <a:cs typeface="Arial Unicode MS" pitchFamily="34" charset="-128"/>
              </a:rPr>
              <a:t>Private limited company</a:t>
            </a:r>
          </a:p>
          <a:p>
            <a:pPr marL="682625" algn="just" eaLnBrk="1" hangingPunct="1">
              <a:lnSpc>
                <a:spcPct val="200000"/>
              </a:lnSpc>
            </a:pPr>
            <a:r>
              <a:rPr lang="en-US" sz="2600" dirty="0" smtClean="0">
                <a:latin typeface="Arial Unicode MS" pitchFamily="34" charset="-128"/>
                <a:ea typeface="Arial Unicode MS" pitchFamily="34" charset="-128"/>
                <a:cs typeface="Arial Unicode MS" pitchFamily="34" charset="-128"/>
              </a:rPr>
              <a:t>Public limited company </a:t>
            </a:r>
            <a:endParaRPr lang="en-US" sz="2300" dirty="0" smtClean="0">
              <a:latin typeface="Arial Unicode MS" pitchFamily="34" charset="-128"/>
              <a:ea typeface="Arial Unicode MS" pitchFamily="34" charset="-128"/>
              <a:cs typeface="Arial Unicode MS" pitchFamily="34" charset="-128"/>
            </a:endParaRPr>
          </a:p>
          <a:p>
            <a:pPr marL="835025" lvl="1" indent="-514350" algn="just" eaLnBrk="1" hangingPunct="1">
              <a:buFont typeface="+mj-lt"/>
              <a:buAutoNum type="alphaLcParenR"/>
            </a:pPr>
            <a:endParaRPr lang="en-US" sz="23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E9B5B48-903F-4008-9EBD-C01510AAB762}" type="slidenum">
              <a:rPr lang="en-US"/>
              <a:pPr>
                <a:defRPr/>
              </a:pPr>
              <a:t>3</a:t>
            </a:fld>
            <a:endParaRPr lang="en-US"/>
          </a:p>
        </p:txBody>
      </p:sp>
      <p:sp>
        <p:nvSpPr>
          <p:cNvPr id="1024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marL="320040" indent="-320040"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One Person Company :Section 3(1)(c)</a:t>
            </a:r>
          </a:p>
        </p:txBody>
      </p:sp>
      <p:sp>
        <p:nvSpPr>
          <p:cNvPr id="3" name="Content Placeholder 2"/>
          <p:cNvSpPr>
            <a:spLocks noGrp="1"/>
          </p:cNvSpPr>
          <p:nvPr>
            <p:ph sz="quarter" idx="1"/>
          </p:nvPr>
        </p:nvSpPr>
        <p:spPr>
          <a:xfrm>
            <a:off x="457200" y="1600200"/>
            <a:ext cx="8458200" cy="5257800"/>
          </a:xfrm>
        </p:spPr>
        <p:txBody>
          <a:bodyPr>
            <a:normAutofit/>
          </a:bodyPr>
          <a:lstStyle/>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Only natural person and Indian citizen and resident is eligible.</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A company which has only one person as member.</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OPC shall be private company.</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MOA to indicate the name of the person who shall became member in case of death or his incapacity to contaract.</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Consent of that person to be filed with ROC.</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Other person can withdraw his consent any time.</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Member can change the name of other person at any time.</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"One person company" has be mentioned in (bracket) below the name of company.</a:t>
            </a: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4</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One Person Company [Section 3(1)(c)]</a:t>
            </a:r>
            <a:endParaRPr lang="en-US" sz="3600"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458200" cy="4953000"/>
          </a:xfrm>
        </p:spPr>
        <p:txBody>
          <a:bodyPr>
            <a:normAutofit/>
          </a:bodyPr>
          <a:lstStyle/>
          <a:p>
            <a:pPr marL="320040" indent="-320040" algn="just" eaLnBrk="1" fontAlgn="auto" hangingPunct="1">
              <a:spcAft>
                <a:spcPts val="0"/>
              </a:spcAft>
              <a:buNone/>
              <a:defRPr/>
            </a:pPr>
            <a:r>
              <a:rPr lang="en-US" sz="3200" b="1" dirty="0" smtClean="0">
                <a:latin typeface="Arial Unicode MS" pitchFamily="34" charset="-128"/>
                <a:ea typeface="Arial Unicode MS" pitchFamily="34" charset="-128"/>
                <a:cs typeface="Arial Unicode MS" pitchFamily="34" charset="-128"/>
              </a:rPr>
              <a:t>Rule 3 :</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No person shall be entitled to incorporate more than 1 OPCs.</a:t>
            </a:r>
          </a:p>
          <a:p>
            <a:pPr marL="320040" indent="-320040" algn="just" eaLnBrk="1" fontAlgn="auto" hangingPunct="1">
              <a:spcAft>
                <a:spcPts val="0"/>
              </a:spcAft>
              <a:buFont typeface="Wingdings" pitchFamily="2" charset="2"/>
              <a:buChar char="Ø"/>
              <a:defRPr/>
            </a:pPr>
            <a:endParaRPr lang="en-US" sz="9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In case one member of OPC becomes the member in another OPC by virtue of his being nominee in that OPC.  He/she shall meet the criteria of OPC in 180 days.</a:t>
            </a:r>
          </a:p>
          <a:p>
            <a:pPr marL="320040" indent="-320040" algn="just" eaLnBrk="1" fontAlgn="auto" hangingPunct="1">
              <a:spcAft>
                <a:spcPts val="0"/>
              </a:spcAft>
              <a:buFont typeface="Wingdings" pitchFamily="2" charset="2"/>
              <a:buChar char="Ø"/>
              <a:defRPr/>
            </a:pPr>
            <a:endParaRPr lang="en-US" sz="9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OPC cannot be for Section 8 company.</a:t>
            </a:r>
          </a:p>
          <a:p>
            <a:pPr marL="320040" indent="-320040" algn="just" eaLnBrk="1" fontAlgn="auto" hangingPunct="1">
              <a:spcAft>
                <a:spcPts val="0"/>
              </a:spcAft>
              <a:buFont typeface="Wingdings" pitchFamily="2" charset="2"/>
              <a:buChar char="Ø"/>
              <a:defRPr/>
            </a:pPr>
            <a:endParaRPr lang="en-US" sz="9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OPC cannot do the business of NBFC.</a:t>
            </a: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5</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One Person Company [Section 3(1)(c)]</a:t>
            </a:r>
            <a:endParaRPr lang="en-US" sz="3600"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458200" cy="5257800"/>
          </a:xfrm>
        </p:spPr>
        <p:txBody>
          <a:bodyPr>
            <a:normAutofit/>
          </a:bodyPr>
          <a:lstStyle/>
          <a:p>
            <a:pPr marL="0" indent="0" algn="just" eaLnBrk="1" fontAlgn="auto" hangingPunct="1">
              <a:spcAft>
                <a:spcPts val="0"/>
              </a:spcAft>
              <a:buNone/>
              <a:defRPr/>
            </a:pPr>
            <a:r>
              <a:rPr lang="en-US" sz="2800" b="1" dirty="0" smtClean="0">
                <a:latin typeface="Arial Unicode MS" pitchFamily="34" charset="-128"/>
                <a:ea typeface="Arial Unicode MS" pitchFamily="34" charset="-128"/>
                <a:cs typeface="Arial Unicode MS" pitchFamily="34" charset="-128"/>
              </a:rPr>
              <a:t>One Person company to convert into Public or Private company  (within 6 months)</a:t>
            </a:r>
          </a:p>
          <a:p>
            <a:pPr marL="0" indent="0" algn="just" eaLnBrk="1" fontAlgn="auto" hangingPunct="1">
              <a:spcAft>
                <a:spcPts val="0"/>
              </a:spcAft>
              <a:buNone/>
              <a:defRPr/>
            </a:pPr>
            <a:endParaRPr lang="en-US" sz="900" b="1"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When paid up capital exceeds Rs</a:t>
            </a:r>
            <a:r>
              <a:rPr lang="en-US" sz="2400" b="1" dirty="0" smtClean="0">
                <a:latin typeface="Arial Unicode MS" pitchFamily="34" charset="-128"/>
                <a:ea typeface="Arial Unicode MS" pitchFamily="34" charset="-128"/>
                <a:cs typeface="Arial Unicode MS" pitchFamily="34" charset="-128"/>
              </a:rPr>
              <a:t>.50,00,000/- </a:t>
            </a:r>
          </a:p>
          <a:p>
            <a:pPr marL="320040" indent="-320040" algn="ctr"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or </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Average annual turnover exceeds Rs.2,00,00,000/- at the last day of relevant period OPC shall cease to continue as OPC.</a:t>
            </a:r>
          </a:p>
          <a:p>
            <a:pPr marL="320040" indent="-320040" algn="just" eaLnBrk="1" fontAlgn="auto" hangingPunct="1">
              <a:spcAft>
                <a:spcPts val="0"/>
              </a:spcAft>
              <a:buFont typeface="Wingdings" pitchFamily="2" charset="2"/>
              <a:buChar char="Ø"/>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endParaRPr lang="en-US" sz="1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6</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One Person Company [Section 3(1)(c)]</a:t>
            </a:r>
            <a:endParaRPr lang="en-US" sz="3600"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685800" y="1600200"/>
            <a:ext cx="7696200" cy="5257800"/>
          </a:xfrm>
        </p:spPr>
        <p:txBody>
          <a:bodyPr>
            <a:normAutofit/>
          </a:bodyPr>
          <a:lstStyle/>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OPC cannot be converted into any other kind of company unless:</a:t>
            </a:r>
          </a:p>
          <a:p>
            <a:pPr marL="320040" indent="-320040" algn="just" eaLnBrk="1" fontAlgn="auto" hangingPunct="1">
              <a:spcAft>
                <a:spcPts val="0"/>
              </a:spcAft>
              <a:buFont typeface="Wingdings" pitchFamily="2" charset="2"/>
              <a:buChar char="Ø"/>
              <a:defRPr/>
            </a:pPr>
            <a:endParaRPr lang="en-US" sz="800" dirty="0" smtClean="0">
              <a:latin typeface="Arial Unicode MS" pitchFamily="34" charset="-128"/>
              <a:ea typeface="Arial Unicode MS" pitchFamily="34" charset="-128"/>
              <a:cs typeface="Arial Unicode MS" pitchFamily="34" charset="-128"/>
            </a:endParaRPr>
          </a:p>
          <a:p>
            <a:pPr marL="777875" lvl="1" indent="-45720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2 years have expired after incorporation </a:t>
            </a:r>
          </a:p>
          <a:p>
            <a:pPr marL="777875" lvl="1" indent="-45720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                     or</a:t>
            </a:r>
          </a:p>
          <a:p>
            <a:pPr marL="777875" lvl="1" indent="-45720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Its threshold limit of capital/ turnover increased.</a:t>
            </a: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7</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Conversion of private company to OPC</a:t>
            </a:r>
            <a:endParaRPr lang="en-US" sz="3600"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458200" cy="5257800"/>
          </a:xfrm>
        </p:spPr>
        <p:txBody>
          <a:bodyPr>
            <a:normAutofit/>
          </a:bodyPr>
          <a:lstStyle/>
          <a:p>
            <a:pPr marL="320040" indent="-32004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566738" algn="just" eaLnBrk="1" fontAlgn="auto" hangingPunct="1">
              <a:spcAft>
                <a:spcPts val="0"/>
              </a:spcAft>
              <a:buFont typeface="Wingdings" pitchFamily="2" charset="2"/>
              <a:buChar char="v"/>
              <a:defRPr/>
            </a:pPr>
            <a:r>
              <a:rPr lang="en-US" sz="2800" dirty="0" smtClean="0">
                <a:latin typeface="Arial Unicode MS" pitchFamily="34" charset="-128"/>
                <a:ea typeface="Arial Unicode MS" pitchFamily="34" charset="-128"/>
                <a:cs typeface="Arial Unicode MS" pitchFamily="34" charset="-128"/>
              </a:rPr>
              <a:t>A private limited company can be converted into OPC</a:t>
            </a:r>
          </a:p>
          <a:p>
            <a:pPr marL="566738" algn="just" eaLnBrk="1" fontAlgn="auto" hangingPunct="1">
              <a:spcAft>
                <a:spcPts val="0"/>
              </a:spcAft>
              <a:buFont typeface="Wingdings" pitchFamily="2" charset="2"/>
              <a:buChar char="v"/>
              <a:defRPr/>
            </a:pPr>
            <a:r>
              <a:rPr lang="en-US" sz="2800" dirty="0" smtClean="0">
                <a:latin typeface="Arial Unicode MS" pitchFamily="34" charset="-128"/>
                <a:ea typeface="Arial Unicode MS" pitchFamily="34" charset="-128"/>
                <a:cs typeface="Arial Unicode MS" pitchFamily="34" charset="-128"/>
              </a:rPr>
              <a:t> By  passing Special Resolution</a:t>
            </a:r>
          </a:p>
          <a:p>
            <a:pPr marL="566738" algn="just" eaLnBrk="1" fontAlgn="auto" hangingPunct="1">
              <a:spcAft>
                <a:spcPts val="0"/>
              </a:spcAft>
              <a:buFont typeface="Wingdings" pitchFamily="2" charset="2"/>
              <a:buChar char="v"/>
              <a:defRPr/>
            </a:pPr>
            <a:r>
              <a:rPr lang="en-US" sz="2800" dirty="0" smtClean="0">
                <a:latin typeface="Arial Unicode MS" pitchFamily="34" charset="-128"/>
                <a:ea typeface="Arial Unicode MS" pitchFamily="34" charset="-128"/>
                <a:cs typeface="Arial Unicode MS" pitchFamily="34" charset="-128"/>
              </a:rPr>
              <a:t>                      And  </a:t>
            </a:r>
          </a:p>
          <a:p>
            <a:pPr marL="566738" algn="just" eaLnBrk="1" fontAlgn="auto" hangingPunct="1">
              <a:spcAft>
                <a:spcPts val="0"/>
              </a:spcAft>
              <a:buFont typeface="Wingdings" pitchFamily="2" charset="2"/>
              <a:buChar char="v"/>
              <a:defRPr/>
            </a:pPr>
            <a:r>
              <a:rPr lang="en-US" sz="2800" dirty="0" smtClean="0">
                <a:latin typeface="Arial Unicode MS" pitchFamily="34" charset="-128"/>
                <a:ea typeface="Arial Unicode MS" pitchFamily="34" charset="-128"/>
                <a:cs typeface="Arial Unicode MS" pitchFamily="34" charset="-128"/>
              </a:rPr>
              <a:t>NOC from creditors and members</a:t>
            </a:r>
          </a:p>
          <a:p>
            <a:pPr marL="320040" indent="-32004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8</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One Person Company [Section 3(1)(c)]</a:t>
            </a:r>
            <a:endParaRPr lang="en-US" sz="3600"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458200" cy="5257800"/>
          </a:xfrm>
        </p:spPr>
        <p:txBody>
          <a:bodyPr>
            <a:normAutofit/>
          </a:bodyPr>
          <a:lstStyle/>
          <a:p>
            <a:pPr marL="566738" algn="just" eaLnBrk="1" fontAlgn="auto" hangingPunct="1">
              <a:spcAft>
                <a:spcPts val="0"/>
              </a:spcAft>
              <a:buFont typeface="Wingdings" pitchFamily="2" charset="2"/>
              <a:buChar char="v"/>
              <a:defRPr/>
            </a:pPr>
            <a:r>
              <a:rPr lang="en-US" sz="2400" b="1" u="sng" dirty="0" smtClean="0">
                <a:latin typeface="Arial Unicode MS" pitchFamily="34" charset="-128"/>
                <a:ea typeface="Arial Unicode MS" pitchFamily="34" charset="-128"/>
                <a:cs typeface="Arial Unicode MS" pitchFamily="34" charset="-128"/>
              </a:rPr>
              <a:t>Procedure for  conversion:</a:t>
            </a:r>
          </a:p>
          <a:p>
            <a:pPr marL="566738" algn="just" eaLnBrk="1" fontAlgn="auto" hangingPunct="1">
              <a:spcAft>
                <a:spcPts val="0"/>
              </a:spcAft>
              <a:buFont typeface="Wingdings" pitchFamily="2" charset="2"/>
              <a:buChar char="v"/>
              <a:defRPr/>
            </a:pPr>
            <a:endParaRPr lang="en-US" sz="2400" b="1" u="sng" dirty="0" smtClean="0">
              <a:latin typeface="Arial Unicode MS" pitchFamily="34" charset="-128"/>
              <a:ea typeface="Arial Unicode MS" pitchFamily="34" charset="-128"/>
              <a:cs typeface="Arial Unicode MS" pitchFamily="34" charset="-128"/>
            </a:endParaRPr>
          </a:p>
          <a:p>
            <a:pPr marL="566738"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File S/R with ROC along with </a:t>
            </a:r>
          </a:p>
          <a:p>
            <a:pPr marL="704850" indent="-4572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          Application (INC 6).</a:t>
            </a:r>
          </a:p>
          <a:p>
            <a:pPr marL="704850" indent="-4572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          Declaration of Directors about turnover / capital.</a:t>
            </a:r>
          </a:p>
          <a:p>
            <a:pPr marL="704850" indent="-4572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          List of members / creditors</a:t>
            </a:r>
          </a:p>
          <a:p>
            <a:pPr marL="704850" indent="-4572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          Latest audited Balance Sheet.</a:t>
            </a:r>
          </a:p>
          <a:p>
            <a:pPr marL="704850" indent="-4572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          NOC from secured creditors. </a:t>
            </a:r>
          </a:p>
          <a:p>
            <a:pPr marL="320040" indent="-320040" algn="just" eaLnBrk="1" fontAlgn="auto" hangingPunct="1">
              <a:spcAft>
                <a:spcPts val="0"/>
              </a:spcAft>
              <a:buFont typeface="Wingdings" pitchFamily="2" charset="2"/>
              <a:buChar char="Ø"/>
              <a:defRPr/>
            </a:pPr>
            <a:endParaRPr lang="en-US" sz="1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9</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3799</TotalTime>
  <Words>1551</Words>
  <Application>Microsoft Office PowerPoint</Application>
  <PresentationFormat>On-screen Show (4:3)</PresentationFormat>
  <Paragraphs>257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Median</vt:lpstr>
      <vt:lpstr>             COMPANIES ACT,2013  </vt:lpstr>
      <vt:lpstr> INCORPORATION</vt:lpstr>
      <vt:lpstr>Class of the Companies </vt:lpstr>
      <vt:lpstr>One Person Company :Section 3(1)(c)</vt:lpstr>
      <vt:lpstr>One Person Company [Section 3(1)(c)]</vt:lpstr>
      <vt:lpstr>One Person Company [Section 3(1)(c)]</vt:lpstr>
      <vt:lpstr>One Person Company [Section 3(1)(c)]</vt:lpstr>
      <vt:lpstr>Conversion of private company to OPC</vt:lpstr>
      <vt:lpstr>One Person Company [Section 3(1)(c)]</vt:lpstr>
      <vt:lpstr>Incorporation of Companies </vt:lpstr>
      <vt:lpstr>Incorporation</vt:lpstr>
      <vt:lpstr>Incorporation</vt:lpstr>
      <vt:lpstr>Incorporation</vt:lpstr>
      <vt:lpstr>Incorporation</vt:lpstr>
      <vt:lpstr>Incorporation </vt:lpstr>
      <vt:lpstr>Incorporation </vt:lpstr>
      <vt:lpstr>Incorporation </vt:lpstr>
      <vt:lpstr>Incorporation</vt:lpstr>
      <vt:lpstr>Incorporation </vt:lpstr>
      <vt:lpstr>COMMENCEMENT OF BUSINESS  (Section11)</vt:lpstr>
      <vt:lpstr>Incorporation, Management &amp; Administration </vt:lpstr>
      <vt:lpstr>Incorporation, Management &amp; Administration  </vt:lpstr>
      <vt:lpstr>Incorporation, Management &amp; Administration </vt:lpstr>
      <vt:lpstr>Amendment Rules 2015</vt:lpstr>
      <vt:lpstr>Amendment Rules 2015</vt:lpstr>
      <vt:lpstr>Amendment Rules 2015</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524</cp:revision>
  <dcterms:created xsi:type="dcterms:W3CDTF">2006-08-16T00:00:00Z</dcterms:created>
  <dcterms:modified xsi:type="dcterms:W3CDTF">2015-05-07T12:06:15Z</dcterms:modified>
</cp:coreProperties>
</file>