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27"/>
  </p:notesMasterIdLst>
  <p:handoutMasterIdLst>
    <p:handoutMasterId r:id="rId28"/>
  </p:handoutMasterIdLst>
  <p:sldIdLst>
    <p:sldId id="256" r:id="rId2"/>
    <p:sldId id="1114" r:id="rId3"/>
    <p:sldId id="1030" r:id="rId4"/>
    <p:sldId id="1031" r:id="rId5"/>
    <p:sldId id="1032" r:id="rId6"/>
    <p:sldId id="1033" r:id="rId7"/>
    <p:sldId id="1034" r:id="rId8"/>
    <p:sldId id="1035" r:id="rId9"/>
    <p:sldId id="1036" r:id="rId10"/>
    <p:sldId id="1037" r:id="rId11"/>
    <p:sldId id="1038" r:id="rId12"/>
    <p:sldId id="1039" r:id="rId13"/>
    <p:sldId id="1074" r:id="rId14"/>
    <p:sldId id="1040" r:id="rId15"/>
    <p:sldId id="1041" r:id="rId16"/>
    <p:sldId id="1042" r:id="rId17"/>
    <p:sldId id="1043" r:id="rId18"/>
    <p:sldId id="1044" r:id="rId19"/>
    <p:sldId id="1045" r:id="rId20"/>
    <p:sldId id="1046" r:id="rId21"/>
    <p:sldId id="1047" r:id="rId22"/>
    <p:sldId id="1048" r:id="rId23"/>
    <p:sldId id="1049" r:id="rId24"/>
    <p:sldId id="1050" r:id="rId25"/>
    <p:sldId id="294" r:id="rId26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558" autoAdjust="0"/>
    <p:restoredTop sz="94709" autoAdjust="0"/>
  </p:normalViewPr>
  <p:slideViewPr>
    <p:cSldViewPr>
      <p:cViewPr varScale="1">
        <p:scale>
          <a:sx n="66" d="100"/>
          <a:sy n="66" d="100"/>
        </p:scale>
        <p:origin x="-2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604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80A35-6BD8-4846-A990-9965F37B8F5C}" type="datetimeFigureOut">
              <a:rPr lang="en-US" smtClean="0"/>
              <a:pPr/>
              <a:t>11/15/2014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8E5B4-335D-44DB-9D38-DE6C1DD565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DF3852-5CEE-4B7F-8778-B75C3A6198BF}" type="datetimeFigureOut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521432-6AA5-4D80-A4A8-7498F17D4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0864F1-913D-4A82-97B9-3F4F8AA206B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0864F1-913D-4A82-97B9-3F4F8AA206B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88F578-4A1F-44E9-A02F-6F46B6BD2B6A}" type="datetime1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DACD1B-C0B2-4DEA-8ACE-5AC27391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35EED-1F7F-4C5A-A104-E5ABDA54AFF0}" type="datetime1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5AB1-2ECE-4084-83D0-EFEEB541E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D7084-810D-4D54-B075-34FEE5C60D7A}" type="datetime1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140D7-412F-421F-954C-24C1F6DAE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ADB17-C2B1-46C5-8069-E15EFFB111DF}" type="datetime1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0115F-3D79-466E-9D6C-2D7CC1276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505C2-8A28-4A17-8888-B3ACC7A7604A}" type="datetime1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1138504-B1C7-4D0C-A730-D936D0003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7CBDEF-803D-4406-B359-E5319BE8E7C1}" type="datetime1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B31248-F7B4-49F3-A2C5-534236993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351402-E766-47A5-91EE-91ACE287D25C}" type="datetime1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3799E3B-BEB3-4E25-9324-F489F22F7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71BE-3CFC-4814-A43E-93B4C80948B3}" type="datetime1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FCA9-468D-41A9-8B96-27DB2C7D4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F2F5C-1F84-4CC4-BDB9-AA4F62867C66}" type="datetime1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683A0A-D0A5-4742-83C7-CAE603735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32A6E-1B21-4CB0-91ED-987B3E258AA9}" type="datetime1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2DA61-7A28-4B6A-8844-2E83AAEE1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8D1704-B68A-4D4D-B607-685D2764B0A7}" type="datetime1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5392FA5-DFD0-4F7E-AD6E-4A6BADDDA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B8DA6B-278A-4053-B9C3-9FDB42A73C64}" type="datetime1">
              <a:rPr lang="en-US"/>
              <a:pPr>
                <a:defRPr/>
              </a:pPr>
              <a:t>11/15/2014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SAXENA &amp; SAXENA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8FCB24-EBD6-403B-A791-B40B91A1D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06" r:id="rId6"/>
    <p:sldLayoutId id="2147483813" r:id="rId7"/>
    <p:sldLayoutId id="2147483807" r:id="rId8"/>
    <p:sldLayoutId id="2147483814" r:id="rId9"/>
    <p:sldLayoutId id="2147483808" r:id="rId10"/>
    <p:sldLayoutId id="214748381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229600" cy="2743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OVERVIEW OF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OMPANIES ACT,2013</a:t>
            </a: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7772400" cy="3124200"/>
          </a:xfrm>
        </p:spPr>
        <p:txBody>
          <a:bodyPr>
            <a:noAutofit/>
          </a:bodyPr>
          <a:lstStyle/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CA.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Arun</a:t>
            </a: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</a:t>
            </a:r>
            <a:endParaRPr lang="en-US" sz="24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</a:t>
            </a: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&amp;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</a:t>
            </a:r>
            <a:endParaRPr lang="en-US" sz="24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Chartered Accountants</a:t>
            </a: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603-604, New Delhi House</a:t>
            </a: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27,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Barakhamba</a:t>
            </a:r>
            <a:r>
              <a:rPr lang="en-US" sz="2000" b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Road,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New </a:t>
            </a: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Delhi – 110 001.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Mob.: 9810037364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E-mail : arunsaxena@saxenaandsaxena.com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33400"/>
            <a:ext cx="81534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POSTAL BALLOT </a:t>
            </a:r>
            <a:r>
              <a:rPr lang="en-US" dirty="0" smtClean="0"/>
              <a:t>(Section 110)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Now provisions for postal ballot are applicable for all companies whether listed or unlisted.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1CD906-B424-4E59-BCAB-7D2D9BEA5F4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324600"/>
            <a:ext cx="8305800" cy="5334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33400"/>
            <a:ext cx="81534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ANNUAL RETURN </a:t>
            </a:r>
            <a:r>
              <a:rPr lang="en-US" dirty="0" smtClean="0"/>
              <a:t>(Section92)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addition to the existing particulars following more particulars are required to be given in the annual return.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Principal business activities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Particulars of holding, subsidiaries and associate companies.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Details of other securities issued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Details of Promoters, KMPs and changes in these since last F.Y.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Details of meetings of members, Board &amp; Committees </a:t>
            </a:r>
            <a:r>
              <a:rPr lang="en-US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alongwith</a:t>
            </a: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attendance details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Remuneration of Directors &amp; KMPs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Penalties or punishment imposed on company, directors or officers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Details of compounding of offences and appeal thereof (if any)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Details of shares held by Foreign Institution; name, address and percentage 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1CD906-B424-4E59-BCAB-7D2D9BEA5F4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85800" y="6324600"/>
            <a:ext cx="8305800" cy="5334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ANNUAL RETURN </a:t>
            </a:r>
            <a:r>
              <a:rPr lang="en-US" dirty="0" smtClean="0"/>
              <a:t>(Section92)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marL="465138" indent="-465138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Listed company or company having paid up capital of </a:t>
            </a:r>
            <a:r>
              <a:rPr lang="en-US" sz="28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Rs.10.00 </a:t>
            </a:r>
            <a:r>
              <a:rPr lang="en-US" sz="2800" b="1" u="sng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crores</a:t>
            </a:r>
            <a:r>
              <a:rPr lang="en-US" sz="28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or more and turnover of Rs.50.00 </a:t>
            </a:r>
            <a:r>
              <a:rPr lang="en-US" sz="2800" b="1" u="sng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crores</a:t>
            </a:r>
            <a:r>
              <a:rPr lang="en-US" sz="28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or more.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Practicing CS shall certify AR.</a:t>
            </a:r>
            <a:r>
              <a:rPr lang="en-US" sz="28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465138" indent="-465138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sz="11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65138" indent="-465138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Annual Return is to be prepared as on the close of the F.Y.</a:t>
            </a:r>
          </a:p>
          <a:p>
            <a:pPr marL="465138" indent="-465138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sz="12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65138" indent="-465138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Annual Return is to be signed in case of OPC or small company :  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by CS or by Director</a:t>
            </a:r>
          </a:p>
          <a:p>
            <a:pPr marL="465138" indent="-465138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sz="11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65138" indent="-465138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case of other company :  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by one Director with CS or CS in practice.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11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8F5321E-1643-4EFD-98AD-03329C045AC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Secretarial Audit </a:t>
            </a:r>
            <a:r>
              <a:rPr lang="en-US" sz="4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(Section 204)</a:t>
            </a:r>
            <a:endParaRPr lang="en-US" sz="4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465138" indent="-465138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Every listed and other public company having paid up capital of Rs.50.00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crores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or more or turnover of Rs.250.00 </a:t>
            </a:r>
            <a:r>
              <a:rPr lang="en-US" sz="2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crores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or more shall obtain secretarial audit report from Company Secretary in practice.</a:t>
            </a:r>
            <a:endParaRPr lang="en-US" sz="2800" u="sng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65138" indent="-465138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sz="11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11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None/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8F5321E-1643-4EFD-98AD-03329C045AC2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REPORT ON AGM (SECTION 121)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addition to the minutes of the </a:t>
            </a:r>
            <a:r>
              <a:rPr lang="en-US" sz="28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AGM, </a:t>
            </a:r>
            <a:r>
              <a:rPr lang="en-US" sz="28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every listed company 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shall prepare a report which contain following information:</a:t>
            </a:r>
          </a:p>
          <a:p>
            <a:pPr marL="623888" lvl="1" indent="-303213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Day, date, time and venue.</a:t>
            </a:r>
          </a:p>
          <a:p>
            <a:pPr marL="623888" lvl="1" indent="-303213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Confirmation to appointment of Chairman</a:t>
            </a:r>
          </a:p>
          <a:p>
            <a:pPr marL="623888" lvl="1" indent="-303213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No. of members attending meeting</a:t>
            </a:r>
          </a:p>
          <a:p>
            <a:pPr marL="623888" lvl="1" indent="-303213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Confirmation of Quorum </a:t>
            </a:r>
          </a:p>
          <a:p>
            <a:pPr marL="623888" lvl="1" indent="-303213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Confirmation of compliances of Acts &amp; Rules</a:t>
            </a:r>
          </a:p>
          <a:p>
            <a:pPr marL="623888" lvl="1" indent="-303213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Confirmation of Secretarial Standard Compliance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8F5321E-1643-4EFD-98AD-03329C045AC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REPORT ON AGM (SECTION 121)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623888" lvl="1" indent="-303213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Business transacted and result thereof.</a:t>
            </a:r>
          </a:p>
          <a:p>
            <a:pPr marL="623888" lvl="1" indent="-303213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Particulars of any adjournment, postponement.</a:t>
            </a:r>
          </a:p>
          <a:p>
            <a:pPr marL="623888" lvl="1" indent="-303213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Any other point relevant for inclusion in report</a:t>
            </a:r>
          </a:p>
          <a:p>
            <a:pPr marL="623888" lvl="1" indent="-303213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Report shall contain fair and correct summary of meeting </a:t>
            </a:r>
          </a:p>
          <a:p>
            <a:pPr marL="623888" lvl="1" indent="-303213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will be filed in 30 days. </a:t>
            </a:r>
          </a:p>
          <a:p>
            <a:pPr marL="623888" lvl="1" indent="-303213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Report shall be signed by Chairman or by 2 Directors (one should be MD)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"/>
              <a:buAutoNum type="arabicPeriod"/>
              <a:defRPr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8F5321E-1643-4EFD-98AD-03329C045AC2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153400" cy="762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/>
              <a:t>Return of Change in Stake of Promoters (Section 93)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7696200" cy="4648200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3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Every listed company shall file return in respect of increase or decrease of 2% or more shareholding of promoters and top 10 shareholders shall file return within 15 days.</a:t>
            </a: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C6DBB82-2CC5-4389-8DA6-26136D293D42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400800"/>
            <a:ext cx="8382000" cy="4572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Minutes </a:t>
            </a:r>
            <a:r>
              <a:rPr lang="en-US" sz="3600" dirty="0" smtClean="0"/>
              <a:t>(Section 118)</a:t>
            </a:r>
            <a:endParaRPr lang="en-US" sz="3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575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Minutes are required for :</a:t>
            </a:r>
          </a:p>
          <a:p>
            <a:pPr eaLnBrk="1" hangingPunct="1"/>
            <a:r>
              <a:rPr lang="en-US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Every meeting of shareholders of any class</a:t>
            </a:r>
          </a:p>
          <a:p>
            <a:pPr eaLnBrk="1" hangingPunct="1"/>
            <a:r>
              <a:rPr lang="en-US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Creditors</a:t>
            </a:r>
          </a:p>
          <a:p>
            <a:pPr eaLnBrk="1" hangingPunct="1"/>
            <a:r>
              <a:rPr lang="en-US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Resolution passed by Postal Ballot</a:t>
            </a:r>
          </a:p>
          <a:p>
            <a:pPr eaLnBrk="1" hangingPunct="1"/>
            <a:r>
              <a:rPr lang="en-US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should follow secretarial standards</a:t>
            </a:r>
          </a:p>
          <a:p>
            <a:pPr eaLnBrk="1" hangingPunct="1"/>
            <a:r>
              <a:rPr lang="en-US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Distinct minute book shall be maintained for:-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General Meeting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Creditors meeting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Committees meeting 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600" dirty="0" smtClean="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600" dirty="0" smtClean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16D3F73-8C4B-4A66-AC12-5092E7330272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010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pPr eaLnBrk="1" hangingPunct="1"/>
            <a:r>
              <a:rPr lang="en-US" b="1" dirty="0" smtClean="0"/>
              <a:t>Minutes </a:t>
            </a:r>
            <a:r>
              <a:rPr lang="en-US" dirty="0" smtClean="0"/>
              <a:t>(Section 118)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85175" cy="4495800"/>
          </a:xfrm>
        </p:spPr>
        <p:txBody>
          <a:bodyPr>
            <a:no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Resolution by postal ballot will also be recorded in Minute Book.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Minute book shall be preserved permanently.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Shall be kept in custody of CS or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authorised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Director.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Penalty for tampering of minutes, imprisonment of 2 years and fine from Rs.25,000/- to Rs.1,00,000/-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7161AF9-D5FD-4FF7-8277-91CC85585522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772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960438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Maintenance and Inspection of documents in electronic form (Section 120) </a:t>
            </a:r>
            <a:endParaRPr lang="en-US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534400" cy="4495800"/>
          </a:xfrm>
        </p:spPr>
        <p:txBody>
          <a:bodyPr>
            <a:noAutofit/>
          </a:bodyPr>
          <a:lstStyle/>
          <a:p>
            <a:pPr marL="914400" lvl="1" indent="-514350" algn="just" eaLnBrk="1" hangingPunct="1">
              <a:lnSpc>
                <a:spcPct val="80000"/>
              </a:lnSpc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Applicable  for 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listed company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or</a:t>
            </a:r>
          </a:p>
          <a:p>
            <a:pPr marL="914400" lvl="1" indent="-514350" algn="just" eaLnBrk="1" hangingPunct="1">
              <a:lnSpc>
                <a:spcPct val="80000"/>
              </a:lnSpc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having </a:t>
            </a:r>
            <a:r>
              <a:rPr lang="en-US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less than 1000 shareholders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 debentures or other security holders</a:t>
            </a:r>
          </a:p>
          <a:p>
            <a:pPr marL="914400" lvl="1" indent="-514350" algn="just" eaLnBrk="1" hangingPunct="1">
              <a:lnSpc>
                <a:spcPct val="80000"/>
              </a:lnSpc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Shall maintain records in electronic form</a:t>
            </a:r>
          </a:p>
          <a:p>
            <a:pPr marL="914400" lvl="1" indent="-514350" algn="just" eaLnBrk="1" hangingPunct="1">
              <a:lnSpc>
                <a:spcPct val="80000"/>
              </a:lnSpc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documents in electronic form must contain</a:t>
            </a:r>
          </a:p>
          <a:p>
            <a:pPr marL="1189037" lvl="2" indent="-514350" algn="just" eaLnBrk="1" hangingPunct="1">
              <a:lnSpc>
                <a:spcPct val="80000"/>
              </a:lnSpc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Same format</a:t>
            </a:r>
          </a:p>
          <a:p>
            <a:pPr marL="1189037" lvl="2" indent="-514350" algn="just" eaLnBrk="1" hangingPunct="1">
              <a:lnSpc>
                <a:spcPct val="80000"/>
              </a:lnSpc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All information is required under act </a:t>
            </a:r>
          </a:p>
          <a:p>
            <a:pPr marL="1189037" lvl="2" indent="-514350" algn="just" eaLnBrk="1" hangingPunct="1">
              <a:lnSpc>
                <a:spcPct val="80000"/>
              </a:lnSpc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should be readable, retrievable and re-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producable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printing form</a:t>
            </a:r>
          </a:p>
          <a:p>
            <a:pPr marL="914400" lvl="1" indent="-514350" algn="just" eaLnBrk="1" hangingPunct="1">
              <a:lnSpc>
                <a:spcPct val="80000"/>
              </a:lnSpc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Capable to sign digitally.</a:t>
            </a:r>
          </a:p>
          <a:p>
            <a:pPr marL="914400" lvl="1" indent="-514350" algn="just" eaLnBrk="1" hangingPunct="1">
              <a:lnSpc>
                <a:spcPct val="80000"/>
              </a:lnSpc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should not be editable after signature</a:t>
            </a:r>
          </a:p>
          <a:p>
            <a:pPr marL="914400" lvl="1" indent="-514350" algn="just" eaLnBrk="1" hangingPunct="1">
              <a:lnSpc>
                <a:spcPct val="80000"/>
              </a:lnSpc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Should be in custody of CS, MD or any other </a:t>
            </a:r>
            <a:r>
              <a:rPr lang="en-US" sz="24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authorised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Director</a:t>
            </a:r>
          </a:p>
          <a:p>
            <a:pPr marL="914400" lvl="1" indent="-514350" algn="just" eaLnBrk="1" hangingPunct="1">
              <a:lnSpc>
                <a:spcPct val="80000"/>
              </a:lnSpc>
              <a:buFont typeface="Tw Cen MT" pitchFamily="34" charset="0"/>
              <a:buAutoNum type="alphaLcParenR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ACEDDE9-B4CE-4DD3-8BEB-FAF9B0528F40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1534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696200" cy="2819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MANAGEMENT 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 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ADMINISTRATION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STATUTORY REGISTERS</a:t>
            </a:r>
            <a:endParaRPr 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Now statutory register are required for all kind of securities.</a:t>
            </a:r>
          </a:p>
          <a:p>
            <a:pPr marL="320040" indent="-320040" algn="just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Should be maintained separately for members residing in India and outside India.</a:t>
            </a:r>
          </a:p>
          <a:p>
            <a:pPr marL="320040" indent="-320040" algn="just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Record should be maintained at registered office, or </a:t>
            </a:r>
          </a:p>
          <a:p>
            <a:pPr marL="320040" indent="-320040" algn="just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At any other place where more than 1/10</a:t>
            </a:r>
            <a:r>
              <a:rPr lang="en-US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total members reside (with special resolution)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8637483-97F5-405A-9CAA-721DCAC5A0B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3058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Management &amp; Administration</a:t>
            </a: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458200" cy="5410200"/>
          </a:xfrm>
        </p:spPr>
        <p:txBody>
          <a:bodyPr/>
          <a:lstStyle/>
          <a:p>
            <a:pPr algn="just" eaLnBrk="1" hangingPunct="1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E9B5B48-903F-4008-9EBD-C01510AAB762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3058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752600"/>
          <a:ext cx="7848600" cy="32918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505200"/>
                <a:gridCol w="4343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Register of Members</a:t>
                      </a:r>
                      <a:endParaRPr lang="en-US" sz="24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MGT I</a:t>
                      </a:r>
                    </a:p>
                    <a:p>
                      <a:endParaRPr lang="en-US" sz="24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Compliance for existing company</a:t>
                      </a:r>
                    </a:p>
                    <a:p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Within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6 months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Entry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Within 7 days</a:t>
                      </a:r>
                    </a:p>
                    <a:p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Index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Not required,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if members &lt;50.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Management &amp; Administration</a:t>
            </a: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458200" cy="5410200"/>
          </a:xfrm>
        </p:spPr>
        <p:txBody>
          <a:bodyPr/>
          <a:lstStyle/>
          <a:p>
            <a:pPr algn="just" eaLnBrk="1" hangingPunct="1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E9B5B48-903F-4008-9EBD-C01510AAB762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3058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2514600"/>
          <a:ext cx="7848600" cy="32918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9624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Intimation to</a:t>
                      </a:r>
                      <a:r>
                        <a:rPr lang="en-US" sz="2400" b="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ROC</a:t>
                      </a:r>
                    </a:p>
                    <a:p>
                      <a:endParaRPr lang="en-US" sz="24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30 days </a:t>
                      </a:r>
                      <a:endParaRPr lang="en-US" sz="24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Change to R.O. 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30 days </a:t>
                      </a:r>
                    </a:p>
                    <a:p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Transmission to Entry to R.O.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</a:p>
                    <a:p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30 days </a:t>
                      </a:r>
                    </a:p>
                    <a:p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Duplicate Register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At R.O.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09600" y="1676400"/>
            <a:ext cx="3025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Foreign Registers</a:t>
            </a:r>
            <a:endParaRPr lang="en-US" sz="2800" b="1" u="sng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Preservation of Records</a:t>
            </a:r>
            <a:endParaRPr lang="en-US" sz="3600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350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225"/>
                <a:gridCol w="4572000"/>
                <a:gridCol w="457200"/>
                <a:gridCol w="2593975"/>
              </a:tblGrid>
              <a:tr h="6858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Member’s Register 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: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Permanently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Register of debenture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holders / other security holder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: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 years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Copies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of A/Rs documents, certificate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: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 years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Foreign</a:t>
                      </a:r>
                      <a:r>
                        <a:rPr lang="en-US" sz="2400" baseline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Register 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: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Permanently</a:t>
                      </a:r>
                      <a:endParaRPr lang="en-US" sz="24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8637483-97F5-405A-9CAA-721DCAC5A0B2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3058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89038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Declaration of Beneficial Interest in shares (Section 89)</a:t>
            </a:r>
            <a:endParaRPr lang="en-US" sz="32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752600"/>
            <a:ext cx="8153400" cy="4343400"/>
          </a:xfrm>
        </p:spPr>
        <p:txBody>
          <a:bodyPr>
            <a:norm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Members shall declare beneficial interest within 30 days.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Change in beneficial interest within 30 days.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company shall file such particulars with ROC in 30 days. 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8637483-97F5-405A-9CAA-721DCAC5A0B2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3058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0" y="2133600"/>
            <a:ext cx="8229600" cy="39925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66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THANK YOU</a:t>
            </a: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8B70B9-3859-447F-9751-AB87C19267D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  <p:sp>
        <p:nvSpPr>
          <p:cNvPr id="8499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772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ANNUAL GENERAL MEETING  (SECTION 96)</a:t>
            </a: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458200" cy="5410200"/>
          </a:xfrm>
        </p:spPr>
        <p:txBody>
          <a:bodyPr/>
          <a:lstStyle/>
          <a:p>
            <a:pPr algn="just" eaLnBrk="1" hangingPunct="1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E9B5B48-903F-4008-9EBD-C01510AAB76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3058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752600"/>
          <a:ext cx="8305800" cy="49377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57200"/>
                <a:gridCol w="1981200"/>
                <a:gridCol w="586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One</a:t>
                      </a:r>
                      <a:r>
                        <a:rPr lang="en-US" sz="2400" baseline="0" dirty="0" smtClean="0"/>
                        <a:t> Person Company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 required to hold AGM</a:t>
                      </a:r>
                      <a:endParaRPr lang="en-US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First AGM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Within 9 months</a:t>
                      </a:r>
                      <a:r>
                        <a:rPr lang="en-US" sz="2400" baseline="0" dirty="0" smtClean="0"/>
                        <a:t> from the closure of first F.Y.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Next AGM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Within 6 months from the close of the F.Y.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AGM can only be held</a:t>
                      </a:r>
                      <a:r>
                        <a:rPr lang="en-US" sz="2400" baseline="0" dirty="0" smtClean="0"/>
                        <a:t> between 9a.m.- 6 p.m. 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AGM</a:t>
                      </a:r>
                      <a:r>
                        <a:rPr lang="en-US" sz="2400" baseline="0" dirty="0" smtClean="0"/>
                        <a:t> can be held on holidays but not on national holidays.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Penalties for non-compliance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Upto</a:t>
                      </a:r>
                      <a:r>
                        <a:rPr lang="en-US" sz="2400" dirty="0" smtClean="0"/>
                        <a:t> Rs.1,00,000 </a:t>
                      </a:r>
                    </a:p>
                    <a:p>
                      <a:r>
                        <a:rPr lang="en-US" sz="2400" dirty="0" smtClean="0"/>
                        <a:t>Or</a:t>
                      </a:r>
                    </a:p>
                    <a:p>
                      <a:r>
                        <a:rPr lang="en-US" sz="2400" dirty="0" smtClean="0"/>
                        <a:t>Rs.5000/- per day.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Notice of General Meeting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458200" cy="5410200"/>
          </a:xfrm>
        </p:spPr>
        <p:txBody>
          <a:bodyPr/>
          <a:lstStyle/>
          <a:p>
            <a:pPr algn="just" eaLnBrk="1" hangingPunct="1"/>
            <a:r>
              <a:rPr lang="en-US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May be given by electronic mode also.</a:t>
            </a:r>
          </a:p>
          <a:p>
            <a:pPr algn="just" eaLnBrk="1" hangingPunct="1"/>
            <a:r>
              <a:rPr lang="en-US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all the Directors.</a:t>
            </a:r>
          </a:p>
          <a:p>
            <a:pPr algn="just" eaLnBrk="1" hangingPunct="1"/>
            <a:r>
              <a:rPr lang="en-US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Length of notice - 21 clear days (21 days in 1956 Act)</a:t>
            </a:r>
          </a:p>
          <a:p>
            <a:pPr algn="just" eaLnBrk="1" hangingPunct="1"/>
            <a:r>
              <a:rPr lang="en-US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Shorter notice  - with consent of 90% shareholders (100% in 1956 Act)</a:t>
            </a:r>
          </a:p>
          <a:p>
            <a:pPr algn="just" eaLnBrk="1" hangingPunct="1"/>
            <a:r>
              <a:rPr lang="en-US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Special business, the nature of concern or interest shall be specified for:</a:t>
            </a:r>
          </a:p>
          <a:p>
            <a:pPr marL="835025" lvl="1" indent="-514350" algn="just" eaLnBrk="1" hangingPunct="1">
              <a:buFont typeface="+mj-lt"/>
              <a:buAutoNum type="alphaLcParenR"/>
            </a:pPr>
            <a:r>
              <a:rPr lang="en-US" sz="2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Director or Manager</a:t>
            </a:r>
          </a:p>
          <a:p>
            <a:pPr marL="835025" lvl="1" indent="-514350" algn="just" eaLnBrk="1" hangingPunct="1">
              <a:buFont typeface="+mj-lt"/>
              <a:buAutoNum type="alphaLcParenR"/>
            </a:pPr>
            <a:r>
              <a:rPr lang="en-US" sz="2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KMPs</a:t>
            </a:r>
          </a:p>
          <a:p>
            <a:pPr marL="835025" lvl="1" indent="-514350" algn="just" eaLnBrk="1" hangingPunct="1">
              <a:buFont typeface="+mj-lt"/>
              <a:buAutoNum type="alphaLcParenR"/>
            </a:pPr>
            <a:r>
              <a:rPr lang="en-US" sz="2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Relative of (a) &amp; (b)</a:t>
            </a:r>
          </a:p>
          <a:p>
            <a:pPr marL="835025" lvl="1" indent="-514350" algn="just" eaLnBrk="1" hangingPunct="1">
              <a:buFont typeface="+mj-lt"/>
              <a:buAutoNum type="alphaLcParenR"/>
            </a:pPr>
            <a:endParaRPr lang="en-US" sz="23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/>
            <a:endParaRPr lang="en-US" sz="2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E9B5B48-903F-4008-9EBD-C01510AAB762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3058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dirty="0" smtClean="0"/>
              <a:t>General Meeting on Requisition 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Eligibility </a:t>
            </a:r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sym typeface="Wingdings" pitchFamily="2" charset="2"/>
              </a:rPr>
              <a:t>(Section100)</a:t>
            </a:r>
            <a:endParaRPr lang="en-US" sz="28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 eaLnBrk="1" hangingPunct="1">
              <a:buNone/>
            </a:pPr>
            <a:endParaRPr lang="en-US" sz="28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having share capital – not less than 1/10</a:t>
            </a:r>
            <a:r>
              <a:rPr lang="en-US" sz="28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paid up capital having voting rights.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not having capital not less than 1/10</a:t>
            </a:r>
            <a:r>
              <a:rPr lang="en-US" sz="28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total voting power.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None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QUORUM OF MEETING (Section 174)</a:t>
            </a:r>
            <a:endParaRPr lang="en-US" sz="4000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case of Public Company :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No. of members not more than 1000	:    5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No. of members 1000 to 5000		:  15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No. of members more than 5000		:  30</a:t>
            </a:r>
          </a:p>
          <a:p>
            <a:pPr lvl="1" algn="just" eaLnBrk="1" hangingPunct="1">
              <a:buFont typeface="Wingdings" pitchFamily="2" charset="2"/>
              <a:buChar char="v"/>
            </a:pPr>
            <a:endParaRPr lang="en-US" sz="2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v"/>
            </a:pP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case of Private Company :  </a:t>
            </a:r>
          </a:p>
          <a:p>
            <a:pPr lvl="1" algn="just" eaLnBrk="1" hangingPunct="1">
              <a:buFont typeface="Wingdings" pitchFamily="2" charset="2"/>
              <a:buChar char="v"/>
            </a:pPr>
            <a:r>
              <a:rPr lang="en-US" sz="2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 members personally present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10599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PROXIES </a:t>
            </a:r>
            <a:r>
              <a:rPr lang="en-US" dirty="0" smtClean="0"/>
              <a:t>(Section 105)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pPr marL="347663" indent="-347663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7663" indent="-347663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Members of Section 8 companies shall not be entitle to appoint proxies unless such person is also a member (Rule 7.7).</a:t>
            </a:r>
          </a:p>
          <a:p>
            <a:pPr marL="347663" indent="-347663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7663" indent="-347663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One person cannot represent proxy for more than 50 members or more than 10% of voting powers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1C0F8AD-3EC8-4425-9B69-FBD9FA5DCEC1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400800"/>
            <a:ext cx="8229600" cy="2127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10599" cy="838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Voting through electronic means </a:t>
            </a:r>
            <a:r>
              <a:rPr lang="en-US" dirty="0" smtClean="0"/>
              <a:t>(Section 108)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pPr marL="347663" indent="-347663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7663" indent="-347663" algn="just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Applicable to :</a:t>
            </a:r>
          </a:p>
          <a:p>
            <a:pPr marL="777875" lvl="1" indent="-45720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listed company or</a:t>
            </a:r>
          </a:p>
          <a:p>
            <a:pPr marL="777875" lvl="1" indent="-45720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having 1000 or more shareholders may provide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1C0F8AD-3EC8-4425-9B69-FBD9FA5DCEC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400800"/>
            <a:ext cx="8229600" cy="2127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4" y="381000"/>
            <a:ext cx="8302625" cy="838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DEMAND FOR POLL </a:t>
            </a:r>
            <a:r>
              <a:rPr lang="en-US" dirty="0" smtClean="0"/>
              <a:t>(Section 103)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buNone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Eligibility :- </a:t>
            </a:r>
          </a:p>
          <a:p>
            <a:pPr marL="320040" indent="-32004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Company having share capital  :   not less than 1/10</a:t>
            </a:r>
            <a:r>
              <a:rPr lang="en-US" sz="24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total voting power or aggregate value of shares not less than 5,00,000 (50,000 in 1956 act ).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Others :   Not less than 1/10</a:t>
            </a:r>
            <a:r>
              <a:rPr lang="en-US" sz="24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voting power</a:t>
            </a:r>
          </a:p>
          <a:p>
            <a:pPr marL="320040" indent="-320040" algn="just" eaLnBrk="1" fontAlgn="auto" hangingPunct="1">
              <a:spcAft>
                <a:spcPts val="0"/>
              </a:spcAft>
              <a:buNone/>
              <a:defRPr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20040" indent="-320040" algn="just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1C0F8AD-3EC8-4425-9B69-FBD9FA5DCEC1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400800"/>
            <a:ext cx="8229600" cy="2127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SAXENA &amp; SAXENA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4359</TotalTime>
  <Words>1227</Words>
  <Application>Microsoft Office PowerPoint</Application>
  <PresentationFormat>On-screen Show (4:3)</PresentationFormat>
  <Paragraphs>256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Median</vt:lpstr>
      <vt:lpstr>             OVERVIEW OF  COMPANIES ACT,2013 </vt:lpstr>
      <vt:lpstr>            MANAGEMENT  AND  ADMINISTRATION </vt:lpstr>
      <vt:lpstr>ANNUAL GENERAL MEETING  (SECTION 96)</vt:lpstr>
      <vt:lpstr>Notice of General Meeting </vt:lpstr>
      <vt:lpstr>General Meeting on Requisition </vt:lpstr>
      <vt:lpstr>QUORUM OF MEETING (Section 174)</vt:lpstr>
      <vt:lpstr>PROXIES (Section 105)</vt:lpstr>
      <vt:lpstr>Voting through electronic means (Section 108)</vt:lpstr>
      <vt:lpstr>DEMAND FOR POLL (Section 103)</vt:lpstr>
      <vt:lpstr>POSTAL BALLOT (Section 110) </vt:lpstr>
      <vt:lpstr>ANNUAL RETURN (Section92)  </vt:lpstr>
      <vt:lpstr>ANNUAL RETURN (Section92)  </vt:lpstr>
      <vt:lpstr>Secretarial Audit (Section 204)</vt:lpstr>
      <vt:lpstr>REPORT ON AGM (SECTION 121)</vt:lpstr>
      <vt:lpstr>REPORT ON AGM (SECTION 121)</vt:lpstr>
      <vt:lpstr>Return of Change in Stake of Promoters (Section 93)  </vt:lpstr>
      <vt:lpstr>Minutes (Section 118)</vt:lpstr>
      <vt:lpstr>Minutes (Section 118)</vt:lpstr>
      <vt:lpstr>Maintenance and Inspection of documents in electronic form (Section 120) </vt:lpstr>
      <vt:lpstr>STATUTORY REGISTERS</vt:lpstr>
      <vt:lpstr>Management &amp; Administration</vt:lpstr>
      <vt:lpstr>Management &amp; Administration</vt:lpstr>
      <vt:lpstr>Preservation of Records</vt:lpstr>
      <vt:lpstr>Declaration of Beneficial Interest in shares (Section 89)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CRUCIAL ISSUES RELATING TO NEW COMPANY BILL 2011</dc:title>
  <dc:creator>CS SUPREET</dc:creator>
  <cp:lastModifiedBy>admini</cp:lastModifiedBy>
  <cp:revision>576</cp:revision>
  <dcterms:created xsi:type="dcterms:W3CDTF">2006-08-16T00:00:00Z</dcterms:created>
  <dcterms:modified xsi:type="dcterms:W3CDTF">2014-11-15T05:42:37Z</dcterms:modified>
</cp:coreProperties>
</file>