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8" r:id="rId1"/>
  </p:sldMasterIdLst>
  <p:notesMasterIdLst>
    <p:notesMasterId r:id="rId15"/>
  </p:notesMasterIdLst>
  <p:handoutMasterIdLst>
    <p:handoutMasterId r:id="rId16"/>
  </p:handoutMasterIdLst>
  <p:sldIdLst>
    <p:sldId id="256" r:id="rId2"/>
    <p:sldId id="967" r:id="rId3"/>
    <p:sldId id="968" r:id="rId4"/>
    <p:sldId id="969" r:id="rId5"/>
    <p:sldId id="970" r:id="rId6"/>
    <p:sldId id="971" r:id="rId7"/>
    <p:sldId id="972" r:id="rId8"/>
    <p:sldId id="973" r:id="rId9"/>
    <p:sldId id="974" r:id="rId10"/>
    <p:sldId id="977" r:id="rId11"/>
    <p:sldId id="975" r:id="rId12"/>
    <p:sldId id="976" r:id="rId13"/>
    <p:sldId id="294" r:id="rId14"/>
  </p:sldIdLst>
  <p:sldSz cx="9144000" cy="6858000" type="screen4x3"/>
  <p:notesSz cx="7053263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4558" autoAdjust="0"/>
    <p:restoredTop sz="94709" autoAdjust="0"/>
  </p:normalViewPr>
  <p:slideViewPr>
    <p:cSldViewPr>
      <p:cViewPr varScale="1">
        <p:scale>
          <a:sx n="66" d="100"/>
          <a:sy n="66" d="100"/>
        </p:scale>
        <p:origin x="-28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3604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55716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937" y="0"/>
            <a:ext cx="3055716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580A35-6BD8-4846-A990-9965F37B8F5C}" type="datetimeFigureOut">
              <a:rPr lang="en-US" smtClean="0"/>
              <a:pPr/>
              <a:t>6/10/2015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2375"/>
            <a:ext cx="3055716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937" y="8842375"/>
            <a:ext cx="3055716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8E5B4-335D-44DB-9D38-DE6C1DD5654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55716" cy="465138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937" y="0"/>
            <a:ext cx="3055716" cy="465138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ADF3852-5CEE-4B7F-8778-B75C3A6198BF}" type="datetimeFigureOut">
              <a:rPr lang="en-US"/>
              <a:pPr>
                <a:defRPr/>
              </a:pPr>
              <a:t>6/10/2015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698500"/>
            <a:ext cx="4656137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166" y="4421188"/>
            <a:ext cx="5642932" cy="4189412"/>
          </a:xfrm>
          <a:prstGeom prst="rect">
            <a:avLst/>
          </a:prstGeom>
        </p:spPr>
        <p:txBody>
          <a:bodyPr vert="horz" lIns="92930" tIns="46465" rIns="92930" bIns="46465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375"/>
            <a:ext cx="3055716" cy="465138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937" y="8842375"/>
            <a:ext cx="3055716" cy="465138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0521432-6AA5-4D80-A4A8-7498F17D46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388F578-4A1F-44E9-A02F-6F46B6BD2B6A}" type="datetime1">
              <a:rPr lang="en-US"/>
              <a:pPr>
                <a:defRPr/>
              </a:pPr>
              <a:t>6/10/2015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0DACD1B-C0B2-4DEA-8ACE-5AC27391D1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35EED-1F7F-4C5A-A104-E5ABDA54AFF0}" type="datetime1">
              <a:rPr lang="en-US"/>
              <a:pPr>
                <a:defRPr/>
              </a:pPr>
              <a:t>6/10/2015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E5AB1-2ECE-4084-83D0-EFEEB541EA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D7084-810D-4D54-B075-34FEE5C60D7A}" type="datetime1">
              <a:rPr lang="en-US"/>
              <a:pPr>
                <a:defRPr/>
              </a:pPr>
              <a:t>6/10/2015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140D7-412F-421F-954C-24C1F6DAE9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ADB17-C2B1-46C5-8069-E15EFFB111DF}" type="datetime1">
              <a:rPr lang="en-US"/>
              <a:pPr>
                <a:defRPr/>
              </a:pPr>
              <a:t>6/10/2015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0115F-3D79-466E-9D6C-2D7CC12769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505C2-8A28-4A17-8888-B3ACC7A7604A}" type="datetime1">
              <a:rPr lang="en-US"/>
              <a:pPr>
                <a:defRPr/>
              </a:pPr>
              <a:t>6/10/2015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1138504-B1C7-4D0C-A730-D936D00036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67CBDEF-803D-4406-B359-E5319BE8E7C1}" type="datetime1">
              <a:rPr lang="en-US"/>
              <a:pPr>
                <a:defRPr/>
              </a:pPr>
              <a:t>6/10/2015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2B31248-F7B4-49F3-A2C5-5342369935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3351402-E766-47A5-91EE-91ACE287D25C}" type="datetime1">
              <a:rPr lang="en-US"/>
              <a:pPr>
                <a:defRPr/>
              </a:pPr>
              <a:t>6/10/2015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3799E3B-BEB3-4E25-9324-F489F22F71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071BE-3CFC-4814-A43E-93B4C80948B3}" type="datetime1">
              <a:rPr lang="en-US"/>
              <a:pPr>
                <a:defRPr/>
              </a:pPr>
              <a:t>6/10/2015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EFCA9-468D-41A9-8B96-27DB2C7D43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F2F5C-1F84-4CC4-BDB9-AA4F62867C66}" type="datetime1">
              <a:rPr lang="en-US"/>
              <a:pPr>
                <a:defRPr/>
              </a:pPr>
              <a:t>6/10/2015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6683A0A-D0A5-4742-83C7-CAE603735F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32A6E-1B21-4CB0-91ED-987B3E258AA9}" type="datetime1">
              <a:rPr lang="en-US"/>
              <a:pPr>
                <a:defRPr/>
              </a:pPr>
              <a:t>6/10/2015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2DA61-7A28-4B6A-8844-2E83AAEE1E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28D1704-B68A-4D4D-B607-685D2764B0A7}" type="datetime1">
              <a:rPr lang="en-US"/>
              <a:pPr>
                <a:defRPr/>
              </a:pPr>
              <a:t>6/10/2015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65392FA5-DFD0-4F7E-AD6E-4A6BADDDA8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5B8DA6B-278A-4053-B9C3-9FDB42A73C64}" type="datetime1">
              <a:rPr lang="en-US"/>
              <a:pPr>
                <a:defRPr/>
              </a:pPr>
              <a:t>6/10/2015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F8FCB24-EBD6-403B-A791-B40B91A1D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05" r:id="rId2"/>
    <p:sldLayoutId id="2147483810" r:id="rId3"/>
    <p:sldLayoutId id="2147483811" r:id="rId4"/>
    <p:sldLayoutId id="2147483812" r:id="rId5"/>
    <p:sldLayoutId id="2147483806" r:id="rId6"/>
    <p:sldLayoutId id="2147483813" r:id="rId7"/>
    <p:sldLayoutId id="2147483807" r:id="rId8"/>
    <p:sldLayoutId id="2147483814" r:id="rId9"/>
    <p:sldLayoutId id="2147483808" r:id="rId10"/>
    <p:sldLayoutId id="214748381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9BBB59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064A2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8229600" cy="27432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6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Notification dated 5</a:t>
            </a:r>
            <a:r>
              <a:rPr lang="en-US" sz="3600" b="1" cap="none" baseline="30000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</a:t>
            </a:r>
            <a:r>
              <a:rPr lang="en-US" sz="36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June 2015 </a:t>
            </a:r>
            <a:br>
              <a:rPr lang="en-US" sz="36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6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</a:t>
            </a: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C</a:t>
            </a:r>
            <a:r>
              <a:rPr lang="en-US" sz="36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OMPANIES ACT,2013</a:t>
            </a:r>
            <a:br>
              <a:rPr lang="en-US" sz="36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endParaRPr lang="en-US" sz="3600" u="sng" cap="none" dirty="0" smtClean="0">
              <a:solidFill>
                <a:srgbClr val="17375E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7772400" cy="3352800"/>
          </a:xfrm>
        </p:spPr>
        <p:txBody>
          <a:bodyPr>
            <a:noAutofit/>
          </a:bodyPr>
          <a:lstStyle/>
          <a:p>
            <a:pPr marL="2281238" indent="-3175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Adv. </a:t>
            </a:r>
            <a:r>
              <a:rPr lang="en-US" sz="2400" b="1" dirty="0" err="1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Arun</a:t>
            </a:r>
            <a:r>
              <a:rPr lang="en-US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Saxena</a:t>
            </a:r>
            <a:endParaRPr lang="en-US" sz="2400" b="1" dirty="0" smtClean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2281238" indent="-3175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Saxena &amp; Saxena Law Chambers</a:t>
            </a:r>
          </a:p>
          <a:p>
            <a:pPr marL="2281238" indent="-3175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Advocates &amp; Attorneys</a:t>
            </a:r>
          </a:p>
          <a:p>
            <a:pPr marL="2281238" indent="-3175" eaLnBrk="1" fontAlgn="auto" hangingPunct="1"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603-604, New Delhi House</a:t>
            </a:r>
          </a:p>
          <a:p>
            <a:pPr marL="2281238" indent="-3175" eaLnBrk="1" fontAlgn="auto" hangingPunct="1"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27, </a:t>
            </a:r>
            <a:r>
              <a:rPr lang="en-US" sz="2000" b="1" dirty="0" err="1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Barakhamba</a:t>
            </a:r>
            <a:r>
              <a:rPr lang="en-US" sz="20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Road,</a:t>
            </a:r>
          </a:p>
          <a:p>
            <a:pPr marL="2281238" indent="-3175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New Delhi – 110 001.</a:t>
            </a:r>
          </a:p>
          <a:p>
            <a:pPr marL="2281238" indent="-3175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Mob.: 9810037364</a:t>
            </a:r>
          </a:p>
          <a:p>
            <a:pPr marL="2281238" indent="-3175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18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E-mail : advisor@sslclegal.in</a:t>
            </a:r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Notification dated 5</a:t>
            </a:r>
            <a:r>
              <a:rPr lang="en-US" baseline="30000" dirty="0" smtClean="0"/>
              <a:t>th</a:t>
            </a:r>
            <a:r>
              <a:rPr lang="en-US" dirty="0" smtClean="0"/>
              <a:t> June, 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Disclosure of interest 184(2)</a:t>
            </a:r>
          </a:p>
          <a:p>
            <a:r>
              <a:rPr lang="en-US" dirty="0" smtClean="0"/>
              <a:t>Interest of Director in any contracts/ arrangement</a:t>
            </a:r>
          </a:p>
          <a:p>
            <a:pPr marL="514350" indent="-514350">
              <a:buAutoNum type="arabicParenR"/>
            </a:pPr>
            <a:r>
              <a:rPr lang="en-US" dirty="0" smtClean="0"/>
              <a:t>With body corporate (holds &gt;2% shareholding.</a:t>
            </a:r>
          </a:p>
          <a:p>
            <a:pPr marL="514350" indent="-514350">
              <a:buAutoNum type="arabicParenR"/>
            </a:pPr>
            <a:r>
              <a:rPr lang="en-US" dirty="0" smtClean="0"/>
              <a:t>With firm in which director is partner/ owner or member. </a:t>
            </a:r>
          </a:p>
          <a:p>
            <a:pPr marL="465138" indent="-465138"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(Interested director may participate in such meeting after disclosure of his interest)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77724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900115F-3D79-466E-9D6C-2D7CC127695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Notification dated 5</a:t>
            </a:r>
            <a:r>
              <a:rPr lang="en-US" baseline="30000" dirty="0" smtClean="0"/>
              <a:t>th</a:t>
            </a:r>
            <a:r>
              <a:rPr lang="en-US" dirty="0" smtClean="0"/>
              <a:t> June, 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Loan to Directors (185)</a:t>
            </a:r>
          </a:p>
          <a:p>
            <a:r>
              <a:rPr lang="en-US" dirty="0" smtClean="0"/>
              <a:t>Section shall not apply to private limited co.</a:t>
            </a:r>
          </a:p>
          <a:p>
            <a:r>
              <a:rPr lang="en-US" dirty="0" smtClean="0"/>
              <a:t>In whose capital other body corporate has   invested any money.</a:t>
            </a:r>
          </a:p>
          <a:p>
            <a:r>
              <a:rPr lang="en-US" dirty="0" smtClean="0"/>
              <a:t>if borrowing from bank/</a:t>
            </a:r>
            <a:r>
              <a:rPr lang="en-US" dirty="0" err="1" smtClean="0"/>
              <a:t>fIs</a:t>
            </a:r>
            <a:r>
              <a:rPr lang="en-US" dirty="0" smtClean="0"/>
              <a:t>/ body corporate is </a:t>
            </a:r>
          </a:p>
          <a:p>
            <a:r>
              <a:rPr lang="en-US" dirty="0" smtClean="0"/>
              <a:t>&lt; twice of capital or Rs50 </a:t>
            </a:r>
            <a:r>
              <a:rPr lang="en-US" dirty="0" err="1" smtClean="0"/>
              <a:t>crs</a:t>
            </a:r>
            <a:r>
              <a:rPr lang="en-US" dirty="0" smtClean="0"/>
              <a:t> whichever is less and     no default in repayment of such borrowings at the time of transaction</a:t>
            </a:r>
          </a:p>
          <a:p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76962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900115F-3D79-466E-9D6C-2D7CC127695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Notification dated 5</a:t>
            </a:r>
            <a:r>
              <a:rPr lang="en-US" baseline="30000" dirty="0" smtClean="0"/>
              <a:t>th</a:t>
            </a:r>
            <a:r>
              <a:rPr lang="en-US" dirty="0" smtClean="0"/>
              <a:t> June, 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Related party transactions 188(1) 2</a:t>
            </a:r>
            <a:r>
              <a:rPr lang="en-US" b="1" baseline="30000" dirty="0" smtClean="0"/>
              <a:t>nd</a:t>
            </a:r>
            <a:r>
              <a:rPr lang="en-US" b="1" dirty="0" smtClean="0"/>
              <a:t> proviso</a:t>
            </a:r>
          </a:p>
          <a:p>
            <a:r>
              <a:rPr lang="en-US" dirty="0" smtClean="0"/>
              <a:t> Interested member can vote (2</a:t>
            </a:r>
            <a:r>
              <a:rPr lang="en-US" baseline="30000" dirty="0" smtClean="0"/>
              <a:t>nd</a:t>
            </a:r>
            <a:r>
              <a:rPr lang="en-US" dirty="0" smtClean="0"/>
              <a:t> proviso) is not applicable to private limited co.</a:t>
            </a:r>
          </a:p>
          <a:p>
            <a:endParaRPr lang="en-US" dirty="0" smtClean="0"/>
          </a:p>
          <a:p>
            <a:pPr>
              <a:buNone/>
            </a:pPr>
            <a:r>
              <a:rPr lang="en-US" b="1" dirty="0" smtClean="0"/>
              <a:t>Remuneration MD 196(4) &amp;(5).</a:t>
            </a:r>
          </a:p>
          <a:p>
            <a:r>
              <a:rPr lang="en-US" dirty="0" smtClean="0"/>
              <a:t>Provisions related to appointment and remuneration of MD not applicable to Pvt. co.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80010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900115F-3D79-466E-9D6C-2D7CC127695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Content Placeholder 2"/>
          <p:cNvSpPr>
            <a:spLocks noGrp="1"/>
          </p:cNvSpPr>
          <p:nvPr>
            <p:ph idx="4294967295"/>
          </p:nvPr>
        </p:nvSpPr>
        <p:spPr>
          <a:xfrm>
            <a:off x="0" y="2133600"/>
            <a:ext cx="8229600" cy="399256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en-US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sz="66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THANK YOU</a:t>
            </a:r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28B70B9-3859-447F-9751-AB87C19267D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  <p:sp>
        <p:nvSpPr>
          <p:cNvPr id="84996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0772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Saxena &amp; Saxena Law Chambers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Notification dated 5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June, 2015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1. </a:t>
            </a:r>
            <a:r>
              <a:rPr lang="en-US" b="1" dirty="0" smtClean="0"/>
              <a:t> Definition of related party 2(76)(viii) </a:t>
            </a:r>
          </a:p>
          <a:p>
            <a:pPr lvl="1"/>
            <a:r>
              <a:rPr lang="en-US" dirty="0" smtClean="0"/>
              <a:t>   Any co. which is holding/sub/associate of co.</a:t>
            </a:r>
          </a:p>
          <a:p>
            <a:pPr lvl="1"/>
            <a:r>
              <a:rPr lang="en-US" dirty="0" smtClean="0"/>
              <a:t>   a sub.co of holding co. to which it is also subsidiary.  </a:t>
            </a:r>
          </a:p>
          <a:p>
            <a:pPr marL="914400" lvl="1" indent="-547688">
              <a:buNone/>
            </a:pPr>
            <a:r>
              <a:rPr lang="en-US" dirty="0" smtClean="0"/>
              <a:t>      </a:t>
            </a:r>
            <a:r>
              <a:rPr lang="en-US" dirty="0" smtClean="0">
                <a:solidFill>
                  <a:srgbClr val="FF0000"/>
                </a:solidFill>
              </a:rPr>
              <a:t>(not apply for Related Party Transactions)</a:t>
            </a:r>
          </a:p>
          <a:p>
            <a:pPr>
              <a:buNone/>
            </a:pPr>
            <a:r>
              <a:rPr lang="en-US" dirty="0" smtClean="0"/>
              <a:t>2.  </a:t>
            </a:r>
            <a:r>
              <a:rPr lang="en-US" b="1" dirty="0" smtClean="0"/>
              <a:t>Kinds of share capital/ voting right 43&amp;47</a:t>
            </a:r>
          </a:p>
          <a:p>
            <a:pPr lvl="1"/>
            <a:r>
              <a:rPr lang="en-US" dirty="0" smtClean="0"/>
              <a:t>   not applicable to private limited companies</a:t>
            </a:r>
            <a:r>
              <a:rPr lang="en-US" dirty="0" smtClean="0">
                <a:solidFill>
                  <a:srgbClr val="FF0000"/>
                </a:solidFill>
              </a:rPr>
              <a:t> if MOA/ AOA so provides.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80010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900115F-3D79-466E-9D6C-2D7CC127695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Notification dated 5</a:t>
            </a:r>
            <a:r>
              <a:rPr lang="en-US" baseline="30000" dirty="0" smtClean="0"/>
              <a:t>th</a:t>
            </a:r>
            <a:r>
              <a:rPr lang="en-US" dirty="0" smtClean="0"/>
              <a:t> June, 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Further issue of shares  62(1)(a) &amp; 62(2)</a:t>
            </a:r>
          </a:p>
          <a:p>
            <a:pPr lvl="1"/>
            <a:r>
              <a:rPr lang="en-US" dirty="0" smtClean="0"/>
              <a:t> </a:t>
            </a:r>
            <a:r>
              <a:rPr lang="en-US" b="1" dirty="0" smtClean="0"/>
              <a:t>offer to existing shareholders</a:t>
            </a:r>
          </a:p>
          <a:p>
            <a:pPr lvl="1"/>
            <a:r>
              <a:rPr lang="en-US" dirty="0" smtClean="0"/>
              <a:t> no. of 15 days </a:t>
            </a:r>
            <a:r>
              <a:rPr lang="en-US" dirty="0" smtClean="0">
                <a:solidFill>
                  <a:srgbClr val="FF0000"/>
                </a:solidFill>
              </a:rPr>
              <a:t>provided for giving offers in these sections can be </a:t>
            </a:r>
            <a:r>
              <a:rPr lang="en-US" b="1" dirty="0" smtClean="0">
                <a:solidFill>
                  <a:srgbClr val="FF0000"/>
                </a:solidFill>
              </a:rPr>
              <a:t>reduced </a:t>
            </a:r>
            <a:r>
              <a:rPr lang="en-US" dirty="0" smtClean="0">
                <a:solidFill>
                  <a:srgbClr val="FF0000"/>
                </a:solidFill>
              </a:rPr>
              <a:t>if 90% or more members give consent </a:t>
            </a:r>
          </a:p>
          <a:p>
            <a:pPr lvl="1"/>
            <a:endParaRPr lang="en-US" dirty="0" smtClean="0"/>
          </a:p>
          <a:p>
            <a:r>
              <a:rPr lang="en-US" b="1" dirty="0" smtClean="0"/>
              <a:t>Offer to employees 62(1)(b)</a:t>
            </a:r>
          </a:p>
          <a:p>
            <a:pPr lvl="1"/>
            <a:r>
              <a:rPr lang="en-US" dirty="0" smtClean="0"/>
              <a:t>For offer under any scheme or stock option .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Ordinary resolution is required instead of SR. </a:t>
            </a:r>
          </a:p>
          <a:p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78486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900115F-3D79-466E-9D6C-2D7CC127695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Notification dated 5</a:t>
            </a:r>
            <a:r>
              <a:rPr lang="en-US" baseline="30000" dirty="0" smtClean="0"/>
              <a:t>th</a:t>
            </a:r>
            <a:r>
              <a:rPr lang="en-US" dirty="0" smtClean="0"/>
              <a:t> June, 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458200" cy="44958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Restriction on purchase of own share by company-67</a:t>
            </a:r>
          </a:p>
          <a:p>
            <a:r>
              <a:rPr lang="en-US" dirty="0" smtClean="0"/>
              <a:t>Shall not apply to private limited co.</a:t>
            </a:r>
          </a:p>
          <a:p>
            <a:r>
              <a:rPr lang="en-US" dirty="0" smtClean="0"/>
              <a:t>in whose capital other body corporate has   invested any money.</a:t>
            </a:r>
          </a:p>
          <a:p>
            <a:r>
              <a:rPr lang="en-US" dirty="0" smtClean="0"/>
              <a:t>if borrowing from bank/</a:t>
            </a:r>
            <a:r>
              <a:rPr lang="en-US" dirty="0" err="1" smtClean="0"/>
              <a:t>fIs</a:t>
            </a:r>
            <a:r>
              <a:rPr lang="en-US" dirty="0" smtClean="0"/>
              <a:t>/ body corporate is </a:t>
            </a:r>
            <a:r>
              <a:rPr lang="en-US" dirty="0" smtClean="0"/>
              <a:t>&lt; </a:t>
            </a:r>
            <a:r>
              <a:rPr lang="en-US" dirty="0" smtClean="0"/>
              <a:t>twice of capital or Rs.50 </a:t>
            </a:r>
            <a:r>
              <a:rPr lang="en-US" dirty="0" err="1" smtClean="0"/>
              <a:t>crs</a:t>
            </a:r>
            <a:r>
              <a:rPr lang="en-US" dirty="0" smtClean="0"/>
              <a:t> whichever is less and     no default in repayment of such borrowings    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79248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900115F-3D79-466E-9D6C-2D7CC127695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Notification dated 5</a:t>
            </a:r>
            <a:r>
              <a:rPr lang="en-US" baseline="30000" dirty="0" smtClean="0"/>
              <a:t>th</a:t>
            </a:r>
            <a:r>
              <a:rPr lang="en-US" dirty="0" smtClean="0"/>
              <a:t> June, 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Acceptance of deposits 73(2) a to e</a:t>
            </a:r>
          </a:p>
          <a:p>
            <a:r>
              <a:rPr lang="en-US" dirty="0" smtClean="0"/>
              <a:t> Provision of section 73(2) a to e with respect to issue of circular etc. are not applicable to pvt.co. if</a:t>
            </a:r>
          </a:p>
          <a:p>
            <a:r>
              <a:rPr lang="en-US" dirty="0" smtClean="0"/>
              <a:t> Acceptance of money from members does not     exceeds 100% of capital &amp;reserve and</a:t>
            </a:r>
          </a:p>
          <a:p>
            <a:r>
              <a:rPr lang="en-US" dirty="0" smtClean="0"/>
              <a:t>Company  inform the details to ROC in prescribed manner.   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80772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900115F-3D79-466E-9D6C-2D7CC127695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Notification dated 5</a:t>
            </a:r>
            <a:r>
              <a:rPr lang="en-US" baseline="30000" dirty="0" smtClean="0"/>
              <a:t>th</a:t>
            </a:r>
            <a:r>
              <a:rPr lang="en-US" dirty="0" smtClean="0"/>
              <a:t> June, 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General Meeting  ( 101 to 107 &amp; 109)</a:t>
            </a:r>
          </a:p>
          <a:p>
            <a:pPr marL="406400" indent="-406400"/>
            <a:r>
              <a:rPr lang="en-US" dirty="0" smtClean="0"/>
              <a:t>applies to private company  unless otherwise  provided in respective section or</a:t>
            </a:r>
          </a:p>
          <a:p>
            <a:r>
              <a:rPr lang="en-US" dirty="0" smtClean="0"/>
              <a:t> articles otherwise provide.</a:t>
            </a:r>
          </a:p>
          <a:p>
            <a:endParaRPr lang="en-US" dirty="0" smtClean="0"/>
          </a:p>
          <a:p>
            <a:pPr>
              <a:buNone/>
            </a:pPr>
            <a:r>
              <a:rPr lang="en-US" b="1" dirty="0" smtClean="0"/>
              <a:t>Filing of resolutions  117(3)(g)</a:t>
            </a:r>
          </a:p>
          <a:p>
            <a:r>
              <a:rPr lang="en-US" dirty="0" smtClean="0"/>
              <a:t>Filing of Board Resolution u/s 179(3) not applicable to private limited company. 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80010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900115F-3D79-466E-9D6C-2D7CC127695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Notification dated 5</a:t>
            </a:r>
            <a:r>
              <a:rPr lang="en-US" baseline="30000" dirty="0" smtClean="0"/>
              <a:t>th</a:t>
            </a:r>
            <a:r>
              <a:rPr lang="en-US" dirty="0" smtClean="0"/>
              <a:t> June, 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Disqualification  of Auditor 141(3)(g)</a:t>
            </a:r>
          </a:p>
          <a:p>
            <a:pPr marL="465138" indent="-465138"/>
            <a:r>
              <a:rPr lang="en-US" dirty="0" smtClean="0"/>
              <a:t>Not to hold audit for more than 20 per person.</a:t>
            </a:r>
          </a:p>
          <a:p>
            <a:r>
              <a:rPr lang="en-US" dirty="0" smtClean="0"/>
              <a:t>  applicable to  private co. other than</a:t>
            </a:r>
          </a:p>
          <a:p>
            <a:pPr marL="465138" indent="-465138"/>
            <a:r>
              <a:rPr lang="en-US" dirty="0" smtClean="0"/>
              <a:t>OPC/DC/small co./ private co having capital &lt;100 </a:t>
            </a:r>
            <a:r>
              <a:rPr lang="en-US" dirty="0" err="1" smtClean="0"/>
              <a:t>crores</a:t>
            </a:r>
            <a:r>
              <a:rPr lang="en-US" dirty="0" smtClean="0"/>
              <a:t>. 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79248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900115F-3D79-466E-9D6C-2D7CC127695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Notification dated 5</a:t>
            </a:r>
            <a:r>
              <a:rPr lang="en-US" baseline="30000" dirty="0" smtClean="0"/>
              <a:t>th</a:t>
            </a:r>
            <a:r>
              <a:rPr lang="en-US" dirty="0" smtClean="0"/>
              <a:t> June, 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Right of person other than retiring director to stand for directorship 160</a:t>
            </a:r>
          </a:p>
          <a:p>
            <a:r>
              <a:rPr lang="en-US" dirty="0" smtClean="0"/>
              <a:t>Not applicable to private cos.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Appointment of directors to be voted individually 162</a:t>
            </a:r>
          </a:p>
          <a:p>
            <a:pPr marL="0" indent="0">
              <a:buFont typeface="Wingdings" pitchFamily="2" charset="2"/>
              <a:buChar char="q"/>
            </a:pPr>
            <a:r>
              <a:rPr lang="en-US" dirty="0" smtClean="0"/>
              <a:t>    not applicable to private limited company.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78486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900115F-3D79-466E-9D6C-2D7CC127695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Notification dated 5</a:t>
            </a:r>
            <a:r>
              <a:rPr lang="en-US" baseline="30000" dirty="0" smtClean="0"/>
              <a:t>th</a:t>
            </a:r>
            <a:r>
              <a:rPr lang="en-US" dirty="0" smtClean="0"/>
              <a:t> June, 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Section 180</a:t>
            </a:r>
          </a:p>
          <a:p>
            <a:r>
              <a:rPr lang="en-US" dirty="0" smtClean="0"/>
              <a:t>Restriction of Powers of Board section shall not apply to private limited companies.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77724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900115F-3D79-466E-9D6C-2D7CC127695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4673</TotalTime>
  <Words>688</Words>
  <Application>Microsoft Office PowerPoint</Application>
  <PresentationFormat>On-screen Show (4:3)</PresentationFormat>
  <Paragraphs>100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Median</vt:lpstr>
      <vt:lpstr>                     Notification dated 5th June 2015  in   COMPANIES ACT,2013 </vt:lpstr>
      <vt:lpstr>Notification dated 5th June, 2015</vt:lpstr>
      <vt:lpstr>Notification dated 5th June, 2015</vt:lpstr>
      <vt:lpstr>Notification dated 5th June, 2015</vt:lpstr>
      <vt:lpstr>Notification dated 5th June, 2015</vt:lpstr>
      <vt:lpstr>Notification dated 5th June, 2015</vt:lpstr>
      <vt:lpstr>Notification dated 5th June, 2015</vt:lpstr>
      <vt:lpstr>Notification dated 5th June, 2015</vt:lpstr>
      <vt:lpstr>Notification dated 5th June, 2015</vt:lpstr>
      <vt:lpstr>Notification dated 5th June, 2015</vt:lpstr>
      <vt:lpstr>Notification dated 5th June, 2015</vt:lpstr>
      <vt:lpstr>Notification dated 5th June, 2015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CRUCIAL ISSUES RELATING TO NEW COMPANY BILL 2011</dc:title>
  <dc:creator>CS SUPREET</dc:creator>
  <cp:lastModifiedBy>radhika</cp:lastModifiedBy>
  <cp:revision>621</cp:revision>
  <dcterms:created xsi:type="dcterms:W3CDTF">2006-08-16T00:00:00Z</dcterms:created>
  <dcterms:modified xsi:type="dcterms:W3CDTF">2015-06-10T09:41:09Z</dcterms:modified>
</cp:coreProperties>
</file>