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5"/>
  </p:notesMasterIdLst>
  <p:handoutMasterIdLst>
    <p:handoutMasterId r:id="rId16"/>
  </p:handoutMasterIdLst>
  <p:sldIdLst>
    <p:sldId id="256" r:id="rId2"/>
    <p:sldId id="992" r:id="rId3"/>
    <p:sldId id="1024" r:id="rId4"/>
    <p:sldId id="1025" r:id="rId5"/>
    <p:sldId id="1026" r:id="rId6"/>
    <p:sldId id="1027" r:id="rId7"/>
    <p:sldId id="1028" r:id="rId8"/>
    <p:sldId id="1070" r:id="rId9"/>
    <p:sldId id="1073" r:id="rId10"/>
    <p:sldId id="1071" r:id="rId11"/>
    <p:sldId id="1072" r:id="rId12"/>
    <p:sldId id="1076" r:id="rId13"/>
    <p:sldId id="294" r:id="rId14"/>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9/15/2015</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9/15/2015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9/15/2015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smtClean="0"/>
              <a:t>Saxena &amp; Saxena Law Chambers</a:t>
            </a: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9/15/2015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9/15/2015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smtClean="0"/>
              <a:t>Saxena &amp; Saxena Law Chambers</a:t>
            </a: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9/15/2015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9/15/2015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9/15/2015</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9/15/2015</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9/15/2015</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9/15/2015</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9/15/2015</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9/15/2015</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9/15/2015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smtClean="0"/>
              <a:t>Saxena &amp; Saxena Law Chambers</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OVERVIEW OF</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a:t>
            </a:r>
            <a:r>
              <a:rPr lang="en-US" b="1" cap="none" dirty="0" smtClean="0">
                <a:solidFill>
                  <a:schemeClr val="bg1"/>
                </a:solidFill>
                <a:latin typeface="Arial Unicode MS" pitchFamily="34" charset="-128"/>
                <a:ea typeface="Arial Unicode MS" pitchFamily="34" charset="-128"/>
                <a:cs typeface="Arial Unicode MS" pitchFamily="34" charset="-128"/>
              </a:rPr>
              <a:t>OMPANIES ACT,2013</a:t>
            </a: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Adv. </a:t>
            </a:r>
            <a:r>
              <a:rPr lang="en-US" sz="2400" b="1" dirty="0" err="1" smtClean="0">
                <a:solidFill>
                  <a:schemeClr val="bg1"/>
                </a:solidFill>
                <a:latin typeface="Arial Unicode MS" pitchFamily="34" charset="-128"/>
                <a:ea typeface="Arial Unicode MS" pitchFamily="34" charset="-128"/>
                <a:cs typeface="Arial Unicode MS" pitchFamily="34" charset="-128"/>
              </a:rPr>
              <a:t>Arun</a:t>
            </a:r>
            <a:r>
              <a:rPr lang="en-US" sz="2400" b="1" dirty="0" smtClean="0">
                <a:solidFill>
                  <a:schemeClr val="bg1"/>
                </a:solidFill>
                <a:latin typeface="Arial Unicode MS" pitchFamily="34" charset="-128"/>
                <a:ea typeface="Arial Unicode MS" pitchFamily="34" charset="-128"/>
                <a:cs typeface="Arial Unicode MS" pitchFamily="34" charset="-128"/>
              </a:rPr>
              <a:t>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Saxena &amp; Saxena Law Chambers</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Chartered Accountants</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603-604, New Delhi House</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27, </a:t>
            </a:r>
            <a:r>
              <a:rPr lang="en-US" sz="2000" b="1" dirty="0" err="1" smtClean="0">
                <a:solidFill>
                  <a:schemeClr val="bg1"/>
                </a:solidFill>
                <a:latin typeface="Arial Unicode MS" pitchFamily="34" charset="-128"/>
                <a:ea typeface="Arial Unicode MS" pitchFamily="34" charset="-128"/>
                <a:cs typeface="Arial Unicode MS" pitchFamily="34" charset="-128"/>
              </a:rPr>
              <a:t>Barakhamba</a:t>
            </a:r>
            <a:r>
              <a:rPr lang="en-US" sz="2000" b="1" dirty="0" smtClean="0">
                <a:solidFill>
                  <a:schemeClr val="bg1"/>
                </a:solidFill>
                <a:latin typeface="Arial Unicode MS" pitchFamily="34" charset="-128"/>
                <a:ea typeface="Arial Unicode MS" pitchFamily="34" charset="-128"/>
                <a:cs typeface="Arial Unicode MS" pitchFamily="34" charset="-128"/>
              </a:rPr>
              <a:t> Road,</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New Delhi – 110 001.</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2281238"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 </a:t>
            </a:r>
            <a:r>
              <a:rPr lang="en-US" sz="1800" b="1" dirty="0" smtClean="0">
                <a:solidFill>
                  <a:schemeClr val="bg1"/>
                </a:solidFill>
                <a:latin typeface="Arial Unicode MS" pitchFamily="34" charset="-128"/>
                <a:ea typeface="Arial Unicode MS" pitchFamily="34" charset="-128"/>
                <a:cs typeface="Arial Unicode MS" pitchFamily="34" charset="-128"/>
              </a:rPr>
              <a:t>advisor@sslclegal.in</a:t>
            </a: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Conditions for Related Party Transaction (Rule 15)</a:t>
            </a:r>
          </a:p>
        </p:txBody>
      </p:sp>
      <p:sp>
        <p:nvSpPr>
          <p:cNvPr id="11267" name="Content Placeholder 2"/>
          <p:cNvSpPr>
            <a:spLocks noGrp="1"/>
          </p:cNvSpPr>
          <p:nvPr>
            <p:ph sz="quarter" idx="1"/>
          </p:nvPr>
        </p:nvSpPr>
        <p:spPr>
          <a:xfrm>
            <a:off x="457200" y="1676400"/>
            <a:ext cx="8382000" cy="4953000"/>
          </a:xfrm>
        </p:spPr>
        <p:txBody>
          <a:bodyPr/>
          <a:lstStyle/>
          <a:p>
            <a:pPr marL="0" indent="0" algn="just" eaLnBrk="1" hangingPunct="1">
              <a:buNone/>
            </a:pPr>
            <a:r>
              <a:rPr lang="en-US" sz="2200" dirty="0" smtClean="0">
                <a:latin typeface="Arial Unicode MS" pitchFamily="34" charset="-128"/>
                <a:ea typeface="Arial Unicode MS" pitchFamily="34" charset="-128"/>
                <a:cs typeface="Arial Unicode MS" pitchFamily="34" charset="-128"/>
              </a:rPr>
              <a:t>1)  Agenda shall disclose:</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Name and relationship.</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Nature, duration and particulars of contract</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Terms and conditions of RPT</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Any advance paid / received </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Manner of determining the pricing</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Any other information.</a:t>
            </a:r>
          </a:p>
          <a:p>
            <a:pPr marL="0" indent="0" algn="just" eaLnBrk="1" hangingPunct="1">
              <a:buNone/>
            </a:pPr>
            <a:endParaRPr lang="en-US" sz="2200" dirty="0" smtClean="0">
              <a:latin typeface="Arial Unicode MS" pitchFamily="34" charset="-128"/>
              <a:ea typeface="Arial Unicode MS" pitchFamily="34" charset="-128"/>
              <a:cs typeface="Arial Unicode MS" pitchFamily="34" charset="-128"/>
            </a:endParaRPr>
          </a:p>
          <a:p>
            <a:pPr marL="0" indent="0" algn="just" eaLnBrk="1" hangingPunct="1">
              <a:buNone/>
            </a:pPr>
            <a:r>
              <a:rPr lang="en-US" sz="2200" dirty="0" smtClean="0">
                <a:latin typeface="Arial Unicode MS" pitchFamily="34" charset="-128"/>
                <a:ea typeface="Arial Unicode MS" pitchFamily="34" charset="-128"/>
                <a:cs typeface="Arial Unicode MS" pitchFamily="34" charset="-128"/>
              </a:rPr>
              <a:t>2)  Director interested shall not participate in discussion.</a:t>
            </a:r>
          </a:p>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Conditions for Related Party Transaction (Rule 15)</a:t>
            </a:r>
          </a:p>
        </p:txBody>
      </p:sp>
      <p:sp>
        <p:nvSpPr>
          <p:cNvPr id="11267" name="Content Placeholder 2"/>
          <p:cNvSpPr>
            <a:spLocks noGrp="1"/>
          </p:cNvSpPr>
          <p:nvPr>
            <p:ph sz="quarter" idx="1"/>
          </p:nvPr>
        </p:nvSpPr>
        <p:spPr>
          <a:xfrm>
            <a:off x="457200" y="1676400"/>
            <a:ext cx="8382000" cy="4953000"/>
          </a:xfrm>
        </p:spPr>
        <p:txBody>
          <a:bodyPr/>
          <a:lstStyle/>
          <a:p>
            <a:pPr marL="0" indent="0" algn="just" eaLnBrk="1" hangingPunct="1">
              <a:buNone/>
            </a:pPr>
            <a:r>
              <a:rPr lang="en-US" sz="2200" dirty="0" smtClean="0">
                <a:latin typeface="Arial Unicode MS" pitchFamily="34" charset="-128"/>
                <a:ea typeface="Arial Unicode MS" pitchFamily="34" charset="-128"/>
                <a:cs typeface="Arial Unicode MS" pitchFamily="34" charset="-128"/>
              </a:rPr>
              <a:t>3)  </a:t>
            </a:r>
            <a:r>
              <a:rPr lang="en-US" sz="2200" b="1" u="sng" dirty="0" smtClean="0">
                <a:latin typeface="Arial Unicode MS" pitchFamily="34" charset="-128"/>
                <a:ea typeface="Arial Unicode MS" pitchFamily="34" charset="-128"/>
                <a:cs typeface="Arial Unicode MS" pitchFamily="34" charset="-128"/>
              </a:rPr>
              <a:t>S/R is required if:</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Paid up capital Rs.10.00 </a:t>
            </a:r>
            <a:r>
              <a:rPr lang="en-US" sz="2200" dirty="0" err="1" smtClean="0">
                <a:latin typeface="Arial Unicode MS" pitchFamily="34" charset="-128"/>
                <a:ea typeface="Arial Unicode MS" pitchFamily="34" charset="-128"/>
                <a:cs typeface="Arial Unicode MS" pitchFamily="34" charset="-128"/>
              </a:rPr>
              <a:t>crores</a:t>
            </a:r>
            <a:r>
              <a:rPr lang="en-US" sz="2200" dirty="0" smtClean="0">
                <a:latin typeface="Arial Unicode MS" pitchFamily="34" charset="-128"/>
                <a:ea typeface="Arial Unicode MS" pitchFamily="34" charset="-128"/>
                <a:cs typeface="Arial Unicode MS" pitchFamily="34" charset="-128"/>
              </a:rPr>
              <a:t> or more.</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Sale / purchase / supply exceeds Rs.25% of Annual turnover.</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Sales of property &gt; 10% of </a:t>
            </a:r>
            <a:r>
              <a:rPr lang="en-US" sz="2200" dirty="0" err="1" smtClean="0">
                <a:latin typeface="Arial Unicode MS" pitchFamily="34" charset="-128"/>
                <a:ea typeface="Arial Unicode MS" pitchFamily="34" charset="-128"/>
                <a:cs typeface="Arial Unicode MS" pitchFamily="34" charset="-128"/>
              </a:rPr>
              <a:t>networth</a:t>
            </a:r>
            <a:r>
              <a:rPr lang="en-US" sz="2200" dirty="0" smtClean="0">
                <a:latin typeface="Arial Unicode MS" pitchFamily="34" charset="-128"/>
                <a:ea typeface="Arial Unicode MS" pitchFamily="34" charset="-128"/>
                <a:cs typeface="Arial Unicode MS" pitchFamily="34" charset="-128"/>
              </a:rPr>
              <a:t>.</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Leasing of property &gt; 10% of </a:t>
            </a:r>
            <a:r>
              <a:rPr lang="en-US" sz="2200" dirty="0" err="1" smtClean="0">
                <a:latin typeface="Arial Unicode MS" pitchFamily="34" charset="-128"/>
                <a:ea typeface="Arial Unicode MS" pitchFamily="34" charset="-128"/>
                <a:cs typeface="Arial Unicode MS" pitchFamily="34" charset="-128"/>
              </a:rPr>
              <a:t>networth</a:t>
            </a:r>
            <a:r>
              <a:rPr lang="en-US" sz="2200" dirty="0" smtClean="0">
                <a:latin typeface="Arial Unicode MS" pitchFamily="34" charset="-128"/>
                <a:ea typeface="Arial Unicode MS" pitchFamily="34" charset="-128"/>
                <a:cs typeface="Arial Unicode MS" pitchFamily="34" charset="-128"/>
              </a:rPr>
              <a:t> or 10% of Turnover.</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Availing services &gt; 10% of </a:t>
            </a:r>
            <a:r>
              <a:rPr lang="en-US" sz="2200" dirty="0" err="1" smtClean="0">
                <a:latin typeface="Arial Unicode MS" pitchFamily="34" charset="-128"/>
                <a:ea typeface="Arial Unicode MS" pitchFamily="34" charset="-128"/>
                <a:cs typeface="Arial Unicode MS" pitchFamily="34" charset="-128"/>
              </a:rPr>
              <a:t>networth</a:t>
            </a:r>
            <a:endParaRPr lang="en-US" sz="2200" dirty="0" smtClean="0">
              <a:latin typeface="Arial Unicode MS" pitchFamily="34" charset="-128"/>
              <a:ea typeface="Arial Unicode MS" pitchFamily="34" charset="-128"/>
              <a:cs typeface="Arial Unicode MS" pitchFamily="34" charset="-128"/>
            </a:endParaRP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Appointment to any office or place of office &gt; Rs.2.50 </a:t>
            </a:r>
            <a:r>
              <a:rPr lang="en-US" sz="2200" dirty="0" err="1" smtClean="0">
                <a:latin typeface="Arial Unicode MS" pitchFamily="34" charset="-128"/>
                <a:ea typeface="Arial Unicode MS" pitchFamily="34" charset="-128"/>
                <a:cs typeface="Arial Unicode MS" pitchFamily="34" charset="-128"/>
              </a:rPr>
              <a:t>lacs</a:t>
            </a:r>
            <a:r>
              <a:rPr lang="en-US" sz="2200" dirty="0" smtClean="0">
                <a:latin typeface="Arial Unicode MS" pitchFamily="34" charset="-128"/>
                <a:ea typeface="Arial Unicode MS" pitchFamily="34" charset="-128"/>
                <a:cs typeface="Arial Unicode MS" pitchFamily="34" charset="-128"/>
              </a:rPr>
              <a:t> per month.</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Remuneration for underwriting exceeds 1% of </a:t>
            </a:r>
            <a:r>
              <a:rPr lang="en-US" sz="2200" dirty="0" err="1" smtClean="0">
                <a:latin typeface="Arial Unicode MS" pitchFamily="34" charset="-128"/>
                <a:ea typeface="Arial Unicode MS" pitchFamily="34" charset="-128"/>
                <a:cs typeface="Arial Unicode MS" pitchFamily="34" charset="-128"/>
              </a:rPr>
              <a:t>networth</a:t>
            </a:r>
            <a:r>
              <a:rPr lang="en-US" sz="2200" dirty="0" smtClean="0">
                <a:latin typeface="Arial Unicode MS" pitchFamily="34" charset="-128"/>
                <a:ea typeface="Arial Unicode MS" pitchFamily="34" charset="-128"/>
                <a:cs typeface="Arial Unicode MS" pitchFamily="34" charset="-128"/>
              </a:rPr>
              <a:t>.</a:t>
            </a:r>
          </a:p>
          <a:p>
            <a:pPr marL="0" indent="0" algn="just" eaLnBrk="1" hangingPunct="1">
              <a:buNone/>
            </a:pPr>
            <a:endParaRPr lang="en-US" sz="2200" dirty="0" smtClean="0">
              <a:latin typeface="Arial Unicode MS" pitchFamily="34" charset="-128"/>
              <a:ea typeface="Arial Unicode MS" pitchFamily="34" charset="-128"/>
              <a:cs typeface="Arial Unicode MS" pitchFamily="34" charset="-128"/>
            </a:endParaRPr>
          </a:p>
          <a:p>
            <a:pPr marL="0" indent="0"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Related Party Transaction (Section 188)</a:t>
            </a:r>
          </a:p>
        </p:txBody>
      </p:sp>
      <p:sp>
        <p:nvSpPr>
          <p:cNvPr id="11267" name="Content Placeholder 2"/>
          <p:cNvSpPr>
            <a:spLocks noGrp="1"/>
          </p:cNvSpPr>
          <p:nvPr>
            <p:ph sz="quarter" idx="1"/>
          </p:nvPr>
        </p:nvSpPr>
        <p:spPr>
          <a:xfrm>
            <a:off x="457200" y="1600200"/>
            <a:ext cx="8382000" cy="5029200"/>
          </a:xfrm>
        </p:spPr>
        <p:txBody>
          <a:bodyPr/>
          <a:lstStyle/>
          <a:p>
            <a:pPr marL="914400" indent="-914400" algn="just" eaLnBrk="1" hangingPunct="1">
              <a:buNone/>
            </a:pPr>
            <a:r>
              <a:rPr lang="en-US" sz="2200" dirty="0" smtClean="0">
                <a:latin typeface="Arial Unicode MS" pitchFamily="34" charset="-128"/>
                <a:ea typeface="Arial Unicode MS" pitchFamily="34" charset="-128"/>
                <a:cs typeface="Arial Unicode MS" pitchFamily="34" charset="-128"/>
              </a:rPr>
              <a:t>Note: </a:t>
            </a:r>
          </a:p>
          <a:p>
            <a:pPr marL="457200" indent="-457200" algn="just" eaLnBrk="1" hangingPunct="1">
              <a:buFont typeface="+mj-lt"/>
              <a:buAutoNum type="arabicPeriod"/>
            </a:pPr>
            <a:r>
              <a:rPr lang="en-US" sz="2200" dirty="0" smtClean="0">
                <a:latin typeface="Arial Unicode MS" pitchFamily="34" charset="-128"/>
                <a:ea typeface="Arial Unicode MS" pitchFamily="34" charset="-128"/>
                <a:cs typeface="Arial Unicode MS" pitchFamily="34" charset="-128"/>
              </a:rPr>
              <a:t>The provisions of section 188 will not be applicable to the transaction entered into by the company in its ordinary course of business other than the transaction which are not on Arm’s Length Basis (the expression ‘Arm’s Length’ means the transaction between two related parties i.e. contacting as if they were unrelated so that there is no conflict of interest).</a:t>
            </a:r>
          </a:p>
          <a:p>
            <a:pPr marL="457200" indent="-457200" algn="just" eaLnBrk="1" hangingPunct="1">
              <a:buFont typeface="+mj-lt"/>
              <a:buAutoNum type="arabicPeriod"/>
            </a:pPr>
            <a:endParaRPr lang="en-US" sz="2200" dirty="0" smtClean="0">
              <a:latin typeface="Arial Unicode MS" pitchFamily="34" charset="-128"/>
              <a:ea typeface="Arial Unicode MS" pitchFamily="34" charset="-128"/>
              <a:cs typeface="Arial Unicode MS" pitchFamily="34" charset="-128"/>
            </a:endParaRPr>
          </a:p>
          <a:p>
            <a:pPr marL="457200" indent="-457200" algn="just" eaLnBrk="1" hangingPunct="1">
              <a:buFont typeface="+mj-lt"/>
              <a:buAutoNum type="arabicPeriod"/>
            </a:pPr>
            <a:r>
              <a:rPr lang="en-US" sz="2200" dirty="0" smtClean="0">
                <a:latin typeface="Arial Unicode MS" pitchFamily="34" charset="-128"/>
                <a:ea typeface="Arial Unicode MS" pitchFamily="34" charset="-128"/>
                <a:cs typeface="Arial Unicode MS" pitchFamily="34" charset="-128"/>
              </a:rPr>
              <a:t>In case the related party transaction outstanding as on commencement of this section i.e. 14 of 2014, the company shall ratify the same in the meeting of the Board of Directors or the shareholders as the case may be within 3 months from the commencement of this act.  </a:t>
            </a:r>
            <a:endParaRPr lang="en-IN" sz="2200" dirty="0" smtClean="0">
              <a:latin typeface="Arial Unicode MS" pitchFamily="34" charset="-128"/>
              <a:ea typeface="Arial Unicode MS" pitchFamily="34" charset="-128"/>
              <a:cs typeface="Arial Unicode MS" pitchFamily="34" charset="-128"/>
            </a:endParaRPr>
          </a:p>
          <a:p>
            <a:pPr marL="347663" indent="-347663" algn="just" eaLnBrk="1" hangingPunct="1"/>
            <a:endParaRPr lang="en-US" sz="2200" dirty="0" smtClean="0">
              <a:latin typeface="Arial Unicode MS" pitchFamily="34" charset="-128"/>
              <a:ea typeface="Arial Unicode MS" pitchFamily="34" charset="-128"/>
              <a:cs typeface="Arial Unicode MS" pitchFamily="34" charset="-128"/>
            </a:endParaRPr>
          </a:p>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12</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13</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1336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RELATED</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PARTY</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TRANSACTION</a:t>
            </a: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latin typeface="Arial Unicode MS" pitchFamily="34" charset="-128"/>
                <a:ea typeface="Arial Unicode MS" pitchFamily="34" charset="-128"/>
                <a:cs typeface="Arial Unicode MS" pitchFamily="34" charset="-128"/>
              </a:rPr>
              <a:t>Relative</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pPr algn="just"/>
            <a:r>
              <a:rPr lang="en-US" dirty="0" smtClean="0">
                <a:latin typeface="Arial Unicode MS" pitchFamily="34" charset="-128"/>
                <a:ea typeface="Arial Unicode MS" pitchFamily="34" charset="-128"/>
                <a:cs typeface="Arial Unicode MS" pitchFamily="34" charset="-128"/>
              </a:rPr>
              <a:t>Section 2 (77</a:t>
            </a:r>
            <a:r>
              <a:rPr lang="en-US" dirty="0">
                <a:latin typeface="Arial Unicode MS" pitchFamily="34" charset="-128"/>
                <a:ea typeface="Arial Unicode MS" pitchFamily="34" charset="-128"/>
                <a:cs typeface="Arial Unicode MS" pitchFamily="34" charset="-128"/>
              </a:rPr>
              <a:t>) ‘‘relative’’, with reference to any person, means anyone who is related </a:t>
            </a:r>
            <a:r>
              <a:rPr lang="en-US" dirty="0" smtClean="0">
                <a:latin typeface="Arial Unicode MS" pitchFamily="34" charset="-128"/>
                <a:ea typeface="Arial Unicode MS" pitchFamily="34" charset="-128"/>
                <a:cs typeface="Arial Unicode MS" pitchFamily="34" charset="-128"/>
              </a:rPr>
              <a:t>to another</a:t>
            </a:r>
            <a:r>
              <a:rPr lang="en-US" dirty="0">
                <a:latin typeface="Arial Unicode MS" pitchFamily="34" charset="-128"/>
                <a:ea typeface="Arial Unicode MS" pitchFamily="34" charset="-128"/>
                <a:cs typeface="Arial Unicode MS" pitchFamily="34" charset="-128"/>
              </a:rPr>
              <a:t>, if</a:t>
            </a:r>
            <a:r>
              <a:rPr lang="en-US" dirty="0" smtClean="0">
                <a:latin typeface="Arial Unicode MS" pitchFamily="34" charset="-128"/>
                <a:ea typeface="Arial Unicode MS" pitchFamily="34" charset="-128"/>
                <a:cs typeface="Arial Unicode MS" pitchFamily="34" charset="-128"/>
              </a:rPr>
              <a:t>—</a:t>
            </a:r>
          </a:p>
          <a:p>
            <a:endParaRPr lang="en-IN" dirty="0">
              <a:latin typeface="Arial Unicode MS" pitchFamily="34" charset="-128"/>
              <a:ea typeface="Arial Unicode MS" pitchFamily="34" charset="-128"/>
              <a:cs typeface="Arial Unicode MS" pitchFamily="34" charset="-128"/>
            </a:endParaRPr>
          </a:p>
          <a:p>
            <a:pPr marL="914400" lvl="1" indent="-547688">
              <a:buNone/>
            </a:pPr>
            <a:r>
              <a:rPr lang="en-US" dirty="0">
                <a:latin typeface="Arial Unicode MS" pitchFamily="34" charset="-128"/>
                <a:ea typeface="Arial Unicode MS" pitchFamily="34" charset="-128"/>
                <a:cs typeface="Arial Unicode MS" pitchFamily="34" charset="-128"/>
              </a:rPr>
              <a:t>(</a:t>
            </a:r>
            <a:r>
              <a:rPr lang="en-US" i="1" dirty="0" err="1">
                <a:latin typeface="Arial Unicode MS" pitchFamily="34" charset="-128"/>
                <a:ea typeface="Arial Unicode MS" pitchFamily="34" charset="-128"/>
                <a:cs typeface="Arial Unicode MS" pitchFamily="34" charset="-128"/>
              </a:rPr>
              <a:t>i</a:t>
            </a:r>
            <a:r>
              <a:rPr lang="en-US" dirty="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 they </a:t>
            </a:r>
            <a:r>
              <a:rPr lang="en-US" dirty="0">
                <a:latin typeface="Arial Unicode MS" pitchFamily="34" charset="-128"/>
                <a:ea typeface="Arial Unicode MS" pitchFamily="34" charset="-128"/>
                <a:cs typeface="Arial Unicode MS" pitchFamily="34" charset="-128"/>
              </a:rPr>
              <a:t>are members of a Hindu Undivided Family;</a:t>
            </a:r>
            <a:endParaRPr lang="en-IN" dirty="0">
              <a:latin typeface="Arial Unicode MS" pitchFamily="34" charset="-128"/>
              <a:ea typeface="Arial Unicode MS" pitchFamily="34" charset="-128"/>
              <a:cs typeface="Arial Unicode MS" pitchFamily="34" charset="-128"/>
            </a:endParaRPr>
          </a:p>
          <a:p>
            <a:pPr marL="914400" lvl="1" indent="-547688">
              <a:buNone/>
            </a:pPr>
            <a:r>
              <a:rPr lang="en-US" dirty="0">
                <a:latin typeface="Arial Unicode MS" pitchFamily="34" charset="-128"/>
                <a:ea typeface="Arial Unicode MS" pitchFamily="34" charset="-128"/>
                <a:cs typeface="Arial Unicode MS" pitchFamily="34" charset="-128"/>
              </a:rPr>
              <a:t>(</a:t>
            </a:r>
            <a:r>
              <a:rPr lang="en-US" i="1" dirty="0">
                <a:latin typeface="Arial Unicode MS" pitchFamily="34" charset="-128"/>
                <a:ea typeface="Arial Unicode MS" pitchFamily="34" charset="-128"/>
                <a:cs typeface="Arial Unicode MS" pitchFamily="34" charset="-128"/>
              </a:rPr>
              <a:t>ii</a:t>
            </a:r>
            <a:r>
              <a:rPr lang="en-US" dirty="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 they </a:t>
            </a:r>
            <a:r>
              <a:rPr lang="en-US" dirty="0">
                <a:latin typeface="Arial Unicode MS" pitchFamily="34" charset="-128"/>
                <a:ea typeface="Arial Unicode MS" pitchFamily="34" charset="-128"/>
                <a:cs typeface="Arial Unicode MS" pitchFamily="34" charset="-128"/>
              </a:rPr>
              <a:t>are husband and wife; or</a:t>
            </a:r>
            <a:endParaRPr lang="en-IN" dirty="0">
              <a:latin typeface="Arial Unicode MS" pitchFamily="34" charset="-128"/>
              <a:ea typeface="Arial Unicode MS" pitchFamily="34" charset="-128"/>
              <a:cs typeface="Arial Unicode MS" pitchFamily="34" charset="-128"/>
            </a:endParaRPr>
          </a:p>
          <a:p>
            <a:pPr marL="914400" lvl="1" indent="-547688">
              <a:buNone/>
            </a:pPr>
            <a:r>
              <a:rPr lang="en-US" dirty="0">
                <a:latin typeface="Arial Unicode MS" pitchFamily="34" charset="-128"/>
                <a:ea typeface="Arial Unicode MS" pitchFamily="34" charset="-128"/>
                <a:cs typeface="Arial Unicode MS" pitchFamily="34" charset="-128"/>
              </a:rPr>
              <a:t>(</a:t>
            </a:r>
            <a:r>
              <a:rPr lang="en-US" i="1" dirty="0">
                <a:latin typeface="Arial Unicode MS" pitchFamily="34" charset="-128"/>
                <a:ea typeface="Arial Unicode MS" pitchFamily="34" charset="-128"/>
                <a:cs typeface="Arial Unicode MS" pitchFamily="34" charset="-128"/>
              </a:rPr>
              <a:t>iii</a:t>
            </a:r>
            <a:r>
              <a:rPr lang="en-US" dirty="0">
                <a:latin typeface="Arial Unicode MS" pitchFamily="34" charset="-128"/>
                <a:ea typeface="Arial Unicode MS" pitchFamily="34" charset="-128"/>
                <a:cs typeface="Arial Unicode MS" pitchFamily="34" charset="-128"/>
              </a:rPr>
              <a:t>) one person is related to the other in such manner as may be prescribed;</a:t>
            </a:r>
            <a:endParaRPr lang="en-IN" dirty="0">
              <a:latin typeface="Arial Unicode MS" pitchFamily="34" charset="-128"/>
              <a:ea typeface="Arial Unicode MS" pitchFamily="34" charset="-128"/>
              <a:cs typeface="Arial Unicode MS" pitchFamily="34" charset="-128"/>
            </a:endParaRPr>
          </a:p>
          <a:p>
            <a:endParaRPr lang="en-IN" dirty="0">
              <a:latin typeface="Arial Unicode MS" pitchFamily="34" charset="-128"/>
              <a:ea typeface="Arial Unicode MS" pitchFamily="34" charset="-128"/>
              <a:cs typeface="Arial Unicode MS" pitchFamily="34" charset="-128"/>
            </a:endParaRPr>
          </a:p>
        </p:txBody>
      </p:sp>
      <p:sp>
        <p:nvSpPr>
          <p:cNvPr id="4"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extLst>
      <p:ext uri="{BB962C8B-B14F-4D97-AF65-F5344CB8AC3E}">
        <p14:creationId xmlns:p14="http://schemas.microsoft.com/office/powerpoint/2010/main" xmlns="" val="198228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Rule 4</a:t>
            </a: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382000" cy="4495800"/>
          </a:xfrm>
        </p:spPr>
        <p:txBody>
          <a:bodyPr>
            <a:noAutofit/>
          </a:bodyPr>
          <a:lstStyle/>
          <a:p>
            <a:pPr marL="514350" indent="-514350" algn="just" eaLnBrk="1" fontAlgn="auto" hangingPunct="1">
              <a:spcAft>
                <a:spcPts val="0"/>
              </a:spcAft>
              <a:buNone/>
              <a:defRPr/>
            </a:pPr>
            <a:endParaRPr lang="en-US" sz="1800" b="1" u="sng" dirty="0" smtClean="0">
              <a:latin typeface="Arial" pitchFamily="34" charset="0"/>
              <a:ea typeface="Arial Unicode MS" pitchFamily="34" charset="-128"/>
              <a:cs typeface="Arial" pitchFamily="34" charset="0"/>
            </a:endParaRPr>
          </a:p>
          <a:p>
            <a:pPr marL="514350" indent="-514350" algn="just" eaLnBrk="1" fontAlgn="auto" hangingPunct="1">
              <a:spcAft>
                <a:spcPts val="0"/>
              </a:spcAft>
              <a:buNone/>
              <a:defRPr/>
            </a:pPr>
            <a:endParaRPr lang="en-US" sz="1800" dirty="0" smtClean="0">
              <a:latin typeface="Arial" pitchFamily="34" charset="0"/>
              <a:ea typeface="Arial Unicode MS" pitchFamily="34" charset="-128"/>
              <a:cs typeface="Arial" pitchFamily="34" charset="0"/>
            </a:endParaRPr>
          </a:p>
          <a:p>
            <a:pPr marL="514350" indent="-514350" algn="just" eaLnBrk="1" fontAlgn="auto" hangingPunct="1">
              <a:spcAft>
                <a:spcPts val="0"/>
              </a:spcAft>
              <a:buNone/>
              <a:defRPr/>
            </a:pPr>
            <a:endParaRPr lang="en-US" sz="1800" dirty="0" smtClean="0">
              <a:latin typeface="Arial" pitchFamily="34" charset="0"/>
              <a:ea typeface="Arial Unicode MS" pitchFamily="34" charset="-128"/>
              <a:cs typeface="Arial" pitchFamily="34" charset="0"/>
            </a:endParaRPr>
          </a:p>
          <a:p>
            <a:pPr marL="514350" indent="-514350" algn="just" eaLnBrk="1" fontAlgn="auto" hangingPunct="1">
              <a:spcAft>
                <a:spcPts val="0"/>
              </a:spcAft>
              <a:buNone/>
              <a:defRPr/>
            </a:pPr>
            <a:endParaRPr lang="en-US" sz="1800" dirty="0" smtClean="0">
              <a:latin typeface="Arial" pitchFamily="34" charset="0"/>
              <a:ea typeface="Arial Unicode MS" pitchFamily="34" charset="-128"/>
              <a:cs typeface="Arial" pitchFamily="34" charset="0"/>
            </a:endParaRPr>
          </a:p>
          <a:p>
            <a:pPr marL="320040" indent="-320040" algn="just" eaLnBrk="1" fontAlgn="auto" hangingPunct="1">
              <a:spcAft>
                <a:spcPts val="0"/>
              </a:spcAft>
              <a:buFont typeface="Wingdings"/>
              <a:buNone/>
              <a:defRPr/>
            </a:pPr>
            <a:endParaRPr lang="en-US" sz="1800" dirty="0" smtClean="0">
              <a:latin typeface="Arial" pitchFamily="34" charset="0"/>
              <a:ea typeface="Arial Unicode MS" pitchFamily="34" charset="-128"/>
              <a:cs typeface="Arial" pitchFamily="34" charset="0"/>
            </a:endParaRPr>
          </a:p>
          <a:p>
            <a:pPr marL="320040" indent="-320040" algn="just" eaLnBrk="1" fontAlgn="auto" hangingPunct="1">
              <a:spcAft>
                <a:spcPts val="0"/>
              </a:spcAft>
              <a:buFont typeface="Wingdings"/>
              <a:buNone/>
              <a:defRPr/>
            </a:pPr>
            <a:r>
              <a:rPr lang="en-US" sz="1800" dirty="0" smtClean="0">
                <a:latin typeface="Arial" pitchFamily="34" charset="0"/>
                <a:ea typeface="Arial Unicode MS" pitchFamily="34" charset="-128"/>
                <a:cs typeface="Arial" pitchFamily="34" charset="0"/>
              </a:rPr>
              <a:t>	</a:t>
            </a:r>
          </a:p>
          <a:p>
            <a:pPr marL="320040" indent="-320040" algn="just" eaLnBrk="1" fontAlgn="auto" hangingPunct="1">
              <a:spcAft>
                <a:spcPts val="0"/>
              </a:spcAft>
              <a:buFont typeface="Wingdings"/>
              <a:buNone/>
              <a:defRPr/>
            </a:pPr>
            <a:endParaRPr lang="en-US" sz="1800" dirty="0">
              <a:latin typeface="Arial" pitchFamily="34" charset="0"/>
              <a:ea typeface="Arial Unicode MS"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graphicFrame>
        <p:nvGraphicFramePr>
          <p:cNvPr id="6" name="Table 5"/>
          <p:cNvGraphicFramePr>
            <a:graphicFrameLocks noGrp="1"/>
          </p:cNvGraphicFramePr>
          <p:nvPr/>
        </p:nvGraphicFramePr>
        <p:xfrm>
          <a:off x="228600" y="1676400"/>
          <a:ext cx="8458200" cy="4023360"/>
        </p:xfrm>
        <a:graphic>
          <a:graphicData uri="http://schemas.openxmlformats.org/drawingml/2006/table">
            <a:tbl>
              <a:tblPr firstRow="1" bandRow="1">
                <a:tableStyleId>{2D5ABB26-0587-4C30-8999-92F81FD0307C}</a:tableStyleId>
              </a:tblPr>
              <a:tblGrid>
                <a:gridCol w="533400"/>
                <a:gridCol w="3733800"/>
                <a:gridCol w="533400"/>
                <a:gridCol w="3657600"/>
              </a:tblGrid>
              <a:tr h="585204">
                <a:tc>
                  <a:txBody>
                    <a:bodyPr/>
                    <a:lstStyle/>
                    <a:p>
                      <a:r>
                        <a:rPr lang="en-US" sz="2400" dirty="0" smtClean="0">
                          <a:latin typeface="Arial Unicode MS" pitchFamily="34" charset="-128"/>
                          <a:ea typeface="Arial Unicode MS" pitchFamily="34" charset="-128"/>
                          <a:cs typeface="Arial Unicode MS" pitchFamily="34" charset="-128"/>
                        </a:rPr>
                        <a:t>1</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Father (including step father)</a:t>
                      </a: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2</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Mother (including step mother)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a:latin typeface="Arial Unicode MS" pitchFamily="34" charset="-128"/>
                        <a:ea typeface="Arial Unicode MS" pitchFamily="34" charset="-128"/>
                        <a:cs typeface="Arial Unicode MS" pitchFamily="34" charset="-128"/>
                      </a:endParaRPr>
                    </a:p>
                  </a:txBody>
                  <a:tcPr/>
                </a:tc>
              </a:tr>
              <a:tr h="585204">
                <a:tc>
                  <a:txBody>
                    <a:bodyPr/>
                    <a:lstStyle/>
                    <a:p>
                      <a:r>
                        <a:rPr lang="en-US" sz="2400" dirty="0" smtClean="0">
                          <a:latin typeface="Arial Unicode MS" pitchFamily="34" charset="-128"/>
                          <a:ea typeface="Arial Unicode MS" pitchFamily="34" charset="-128"/>
                          <a:cs typeface="Arial Unicode MS" pitchFamily="34" charset="-128"/>
                        </a:rPr>
                        <a:t>3</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Son (including</a:t>
                      </a:r>
                      <a:r>
                        <a:rPr lang="en-US" sz="2400" baseline="0" dirty="0" smtClean="0">
                          <a:latin typeface="Arial Unicode MS" pitchFamily="34" charset="-128"/>
                          <a:ea typeface="Arial Unicode MS" pitchFamily="34" charset="-128"/>
                          <a:cs typeface="Arial Unicode MS" pitchFamily="34" charset="-128"/>
                        </a:rPr>
                        <a:t> step son)</a:t>
                      </a:r>
                      <a:endParaRPr lang="en-US" sz="2400" dirty="0" smtClean="0">
                        <a:latin typeface="Arial Unicode MS" pitchFamily="34" charset="-128"/>
                        <a:ea typeface="Arial Unicode MS" pitchFamily="34" charset="-128"/>
                        <a:cs typeface="Arial Unicode MS" pitchFamily="34" charset="-128"/>
                      </a:endParaRP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4</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Son’s wife</a:t>
                      </a:r>
                    </a:p>
                    <a:p>
                      <a:endParaRPr lang="en-US" sz="2400" dirty="0">
                        <a:latin typeface="Arial Unicode MS" pitchFamily="34" charset="-128"/>
                        <a:ea typeface="Arial Unicode MS" pitchFamily="34" charset="-128"/>
                        <a:cs typeface="Arial Unicode MS" pitchFamily="34" charset="-128"/>
                      </a:endParaRPr>
                    </a:p>
                  </a:txBody>
                  <a:tcPr/>
                </a:tc>
              </a:tr>
              <a:tr h="756517">
                <a:tc>
                  <a:txBody>
                    <a:bodyPr/>
                    <a:lstStyle/>
                    <a:p>
                      <a:r>
                        <a:rPr lang="en-US" sz="2400" dirty="0" smtClean="0">
                          <a:latin typeface="Arial Unicode MS" pitchFamily="34" charset="-128"/>
                          <a:ea typeface="Arial Unicode MS" pitchFamily="34" charset="-128"/>
                          <a:cs typeface="Arial Unicode MS" pitchFamily="34" charset="-128"/>
                        </a:rPr>
                        <a:t>5</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Daughter</a:t>
                      </a: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6</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Daughter’s husband</a:t>
                      </a:r>
                    </a:p>
                    <a:p>
                      <a:endParaRPr lang="en-US" sz="2400" dirty="0">
                        <a:latin typeface="Arial Unicode MS" pitchFamily="34" charset="-128"/>
                        <a:ea typeface="Arial Unicode MS" pitchFamily="34" charset="-128"/>
                        <a:cs typeface="Arial Unicode MS" pitchFamily="34" charset="-128"/>
                      </a:endParaRPr>
                    </a:p>
                  </a:txBody>
                  <a:tcPr/>
                </a:tc>
              </a:tr>
              <a:tr h="585204">
                <a:tc>
                  <a:txBody>
                    <a:bodyPr/>
                    <a:lstStyle/>
                    <a:p>
                      <a:r>
                        <a:rPr lang="en-US" sz="2400" dirty="0" smtClean="0">
                          <a:latin typeface="Arial Unicode MS" pitchFamily="34" charset="-128"/>
                          <a:ea typeface="Arial Unicode MS" pitchFamily="34" charset="-128"/>
                          <a:cs typeface="Arial Unicode MS" pitchFamily="34" charset="-128"/>
                        </a:rPr>
                        <a:t>7</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Brother</a:t>
                      </a:r>
                      <a:r>
                        <a:rPr lang="en-US" sz="2400" baseline="0" dirty="0" smtClean="0">
                          <a:latin typeface="Arial Unicode MS" pitchFamily="34" charset="-128"/>
                          <a:ea typeface="Arial Unicode MS" pitchFamily="34" charset="-128"/>
                          <a:cs typeface="Arial Unicode MS" pitchFamily="34" charset="-128"/>
                        </a:rPr>
                        <a:t> (including step brother)</a:t>
                      </a:r>
                      <a:endParaRPr lang="en-US" sz="2400" dirty="0" smtClean="0">
                        <a:latin typeface="Arial Unicode MS" pitchFamily="34" charset="-128"/>
                        <a:ea typeface="Arial Unicode MS" pitchFamily="34" charset="-128"/>
                        <a:cs typeface="Arial Unicode MS" pitchFamily="34" charset="-128"/>
                      </a:endParaRP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8</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Sister (including</a:t>
                      </a:r>
                      <a:r>
                        <a:rPr lang="en-US" sz="2400" baseline="0" dirty="0" smtClean="0">
                          <a:latin typeface="Arial Unicode MS" pitchFamily="34" charset="-128"/>
                          <a:ea typeface="Arial Unicode MS" pitchFamily="34" charset="-128"/>
                          <a:cs typeface="Arial Unicode MS" pitchFamily="34" charset="-128"/>
                        </a:rPr>
                        <a:t> step sister)</a:t>
                      </a:r>
                      <a:endParaRPr lang="en-US" sz="2400" dirty="0" smtClean="0">
                        <a:latin typeface="Arial Unicode MS" pitchFamily="34" charset="-128"/>
                        <a:ea typeface="Arial Unicode MS" pitchFamily="34" charset="-128"/>
                        <a:cs typeface="Arial Unicode MS" pitchFamily="34" charset="-128"/>
                      </a:endParaRPr>
                    </a:p>
                    <a:p>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IN" dirty="0" smtClean="0">
                <a:solidFill>
                  <a:schemeClr val="tx1"/>
                </a:solidFill>
                <a:latin typeface="Arial Unicode MS" pitchFamily="34" charset="-128"/>
                <a:ea typeface="Arial Unicode MS" pitchFamily="34" charset="-128"/>
                <a:cs typeface="Arial Unicode MS" pitchFamily="34" charset="-128"/>
              </a:rPr>
              <a:t>Related Party</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600200"/>
            <a:ext cx="8229600" cy="4853136"/>
          </a:xfrm>
        </p:spPr>
        <p:txBody>
          <a:bodyPr>
            <a:noAutofit/>
          </a:bodyPr>
          <a:lstStyle/>
          <a:p>
            <a:pPr>
              <a:buNone/>
            </a:pPr>
            <a:r>
              <a:rPr lang="en-US" sz="2400" dirty="0" smtClean="0">
                <a:latin typeface="Arial Unicode MS" pitchFamily="34" charset="-128"/>
                <a:ea typeface="Arial Unicode MS" pitchFamily="34" charset="-128"/>
                <a:cs typeface="Arial Unicode MS" pitchFamily="34" charset="-128"/>
              </a:rPr>
              <a:t>Sec 2 (76</a:t>
            </a:r>
            <a:r>
              <a:rPr lang="en-US" sz="2400" dirty="0">
                <a:latin typeface="Arial Unicode MS" pitchFamily="34" charset="-128"/>
                <a:ea typeface="Arial Unicode MS" pitchFamily="34" charset="-128"/>
                <a:cs typeface="Arial Unicode MS" pitchFamily="34" charset="-128"/>
              </a:rPr>
              <a:t>) “related party”, with reference to a company, means—</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err="1">
                <a:latin typeface="Arial Unicode MS" pitchFamily="34" charset="-128"/>
                <a:ea typeface="Arial Unicode MS" pitchFamily="34" charset="-128"/>
                <a:cs typeface="Arial Unicode MS" pitchFamily="34" charset="-128"/>
              </a:rPr>
              <a:t>i</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	a </a:t>
            </a:r>
            <a:r>
              <a:rPr lang="en-US" sz="2400" dirty="0">
                <a:latin typeface="Arial Unicode MS" pitchFamily="34" charset="-128"/>
                <a:ea typeface="Arial Unicode MS" pitchFamily="34" charset="-128"/>
                <a:cs typeface="Arial Unicode MS" pitchFamily="34" charset="-128"/>
              </a:rPr>
              <a:t>director or his relative;</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ii</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	a </a:t>
            </a:r>
            <a:r>
              <a:rPr lang="en-US" sz="2400" dirty="0">
                <a:latin typeface="Arial Unicode MS" pitchFamily="34" charset="-128"/>
                <a:ea typeface="Arial Unicode MS" pitchFamily="34" charset="-128"/>
                <a:cs typeface="Arial Unicode MS" pitchFamily="34" charset="-128"/>
              </a:rPr>
              <a:t>key managerial personnel or his relative;</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iii</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a </a:t>
            </a:r>
            <a:r>
              <a:rPr lang="en-US" sz="2400" dirty="0">
                <a:latin typeface="Arial Unicode MS" pitchFamily="34" charset="-128"/>
                <a:ea typeface="Arial Unicode MS" pitchFamily="34" charset="-128"/>
                <a:cs typeface="Arial Unicode MS" pitchFamily="34" charset="-128"/>
              </a:rPr>
              <a:t>firm, in which a director, manager or his relative is a partner;</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iv</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a </a:t>
            </a:r>
            <a:r>
              <a:rPr lang="en-US" sz="2400" dirty="0">
                <a:latin typeface="Arial Unicode MS" pitchFamily="34" charset="-128"/>
                <a:ea typeface="Arial Unicode MS" pitchFamily="34" charset="-128"/>
                <a:cs typeface="Arial Unicode MS" pitchFamily="34" charset="-128"/>
              </a:rPr>
              <a:t>private company in which a director or manager is a member </a:t>
            </a:r>
            <a:r>
              <a:rPr lang="en-US" sz="2400" dirty="0" smtClean="0">
                <a:latin typeface="Arial Unicode MS" pitchFamily="34" charset="-128"/>
                <a:ea typeface="Arial Unicode MS" pitchFamily="34" charset="-128"/>
                <a:cs typeface="Arial Unicode MS" pitchFamily="34" charset="-128"/>
              </a:rPr>
              <a:t>or director</a:t>
            </a:r>
            <a:r>
              <a:rPr lang="en-US" sz="2400" dirty="0">
                <a:latin typeface="Arial Unicode MS" pitchFamily="34" charset="-128"/>
                <a:ea typeface="Arial Unicode MS" pitchFamily="34" charset="-128"/>
                <a:cs typeface="Arial Unicode MS" pitchFamily="34" charset="-128"/>
              </a:rPr>
              <a:t>;</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v</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	a </a:t>
            </a:r>
            <a:r>
              <a:rPr lang="en-US" sz="2400" dirty="0">
                <a:latin typeface="Arial Unicode MS" pitchFamily="34" charset="-128"/>
                <a:ea typeface="Arial Unicode MS" pitchFamily="34" charset="-128"/>
                <a:cs typeface="Arial Unicode MS" pitchFamily="34" charset="-128"/>
              </a:rPr>
              <a:t>public company in which a director or manager is a director or </a:t>
            </a:r>
            <a:r>
              <a:rPr lang="en-US" sz="2400" dirty="0" smtClean="0">
                <a:latin typeface="Arial Unicode MS" pitchFamily="34" charset="-128"/>
                <a:ea typeface="Arial Unicode MS" pitchFamily="34" charset="-128"/>
                <a:cs typeface="Arial Unicode MS" pitchFamily="34" charset="-128"/>
              </a:rPr>
              <a:t>holds  along </a:t>
            </a:r>
            <a:r>
              <a:rPr lang="en-US" sz="2400" dirty="0">
                <a:latin typeface="Arial Unicode MS" pitchFamily="34" charset="-128"/>
                <a:ea typeface="Arial Unicode MS" pitchFamily="34" charset="-128"/>
                <a:cs typeface="Arial Unicode MS" pitchFamily="34" charset="-128"/>
              </a:rPr>
              <a:t>with his relatives, more than two per cent. of its paid-up share capital;</a:t>
            </a:r>
            <a:endParaRPr lang="en-IN" sz="2400" dirty="0">
              <a:latin typeface="Arial Unicode MS" pitchFamily="34" charset="-128"/>
              <a:ea typeface="Arial Unicode MS" pitchFamily="34" charset="-128"/>
              <a:cs typeface="Arial Unicode MS" pitchFamily="34" charset="-128"/>
            </a:endParaRPr>
          </a:p>
          <a:p>
            <a:pPr marL="465138" indent="-465138">
              <a:buNone/>
            </a:pPr>
            <a:endParaRPr lang="en-IN" sz="2400" dirty="0">
              <a:latin typeface="Arial Unicode MS" pitchFamily="34" charset="-128"/>
              <a:ea typeface="Arial Unicode MS" pitchFamily="34" charset="-128"/>
              <a:cs typeface="Arial Unicode MS" pitchFamily="34" charset="-128"/>
            </a:endParaRPr>
          </a:p>
        </p:txBody>
      </p:sp>
      <p:sp>
        <p:nvSpPr>
          <p:cNvPr id="4"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extLst>
      <p:ext uri="{BB962C8B-B14F-4D97-AF65-F5344CB8AC3E}">
        <p14:creationId xmlns:p14="http://schemas.microsoft.com/office/powerpoint/2010/main" xmlns="" val="113172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IN" dirty="0" smtClean="0">
                <a:solidFill>
                  <a:schemeClr val="tx1"/>
                </a:solidFill>
                <a:latin typeface="Arial Unicode MS" pitchFamily="34" charset="-128"/>
                <a:ea typeface="Arial Unicode MS" pitchFamily="34" charset="-128"/>
                <a:cs typeface="Arial Unicode MS" pitchFamily="34" charset="-128"/>
              </a:rPr>
              <a:t>Related Party</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600200"/>
            <a:ext cx="8229600" cy="4853136"/>
          </a:xfrm>
        </p:spPr>
        <p:txBody>
          <a:bodyPr>
            <a:noAutofit/>
          </a:bodyPr>
          <a:lstStyle/>
          <a:p>
            <a:pPr marL="566738" indent="-566738">
              <a:buNone/>
            </a:pPr>
            <a:r>
              <a:rPr lang="en-US" sz="2400" dirty="0" smtClean="0">
                <a:latin typeface="Arial Unicode MS" pitchFamily="34" charset="-128"/>
                <a:ea typeface="Arial Unicode MS" pitchFamily="34" charset="-128"/>
                <a:cs typeface="Arial Unicode MS" pitchFamily="34" charset="-128"/>
              </a:rPr>
              <a:t>(</a:t>
            </a:r>
            <a:r>
              <a:rPr lang="en-US" sz="2400" i="1" dirty="0" smtClean="0">
                <a:latin typeface="Arial Unicode MS" pitchFamily="34" charset="-128"/>
                <a:ea typeface="Arial Unicode MS" pitchFamily="34" charset="-128"/>
                <a:cs typeface="Arial Unicode MS" pitchFamily="34" charset="-128"/>
              </a:rPr>
              <a:t>vi</a:t>
            </a:r>
            <a:r>
              <a:rPr lang="en-US" sz="2400" dirty="0" smtClean="0">
                <a:latin typeface="Arial Unicode MS" pitchFamily="34" charset="-128"/>
                <a:ea typeface="Arial Unicode MS" pitchFamily="34" charset="-128"/>
                <a:cs typeface="Arial Unicode MS" pitchFamily="34" charset="-128"/>
              </a:rPr>
              <a:t>)	any </a:t>
            </a:r>
            <a:r>
              <a:rPr lang="en-US" sz="2400" dirty="0">
                <a:latin typeface="Arial Unicode MS" pitchFamily="34" charset="-128"/>
                <a:ea typeface="Arial Unicode MS" pitchFamily="34" charset="-128"/>
                <a:cs typeface="Arial Unicode MS" pitchFamily="34" charset="-128"/>
              </a:rPr>
              <a:t>body corporate whose Board of Directors, managing director </a:t>
            </a:r>
            <a:r>
              <a:rPr lang="en-US" sz="2400" dirty="0" smtClean="0">
                <a:latin typeface="Arial Unicode MS" pitchFamily="34" charset="-128"/>
                <a:ea typeface="Arial Unicode MS" pitchFamily="34" charset="-128"/>
                <a:cs typeface="Arial Unicode MS" pitchFamily="34" charset="-128"/>
              </a:rPr>
              <a:t>or manager </a:t>
            </a:r>
            <a:r>
              <a:rPr lang="en-US" sz="2400" dirty="0">
                <a:latin typeface="Arial Unicode MS" pitchFamily="34" charset="-128"/>
                <a:ea typeface="Arial Unicode MS" pitchFamily="34" charset="-128"/>
                <a:cs typeface="Arial Unicode MS" pitchFamily="34" charset="-128"/>
              </a:rPr>
              <a:t>is accustomed to act in accordance with the advice, directions </a:t>
            </a:r>
            <a:r>
              <a:rPr lang="en-US" sz="2400" dirty="0" smtClean="0">
                <a:latin typeface="Arial Unicode MS" pitchFamily="34" charset="-128"/>
                <a:ea typeface="Arial Unicode MS" pitchFamily="34" charset="-128"/>
                <a:cs typeface="Arial Unicode MS" pitchFamily="34" charset="-128"/>
              </a:rPr>
              <a:t>or instructions </a:t>
            </a:r>
            <a:r>
              <a:rPr lang="en-US" sz="2400" dirty="0">
                <a:latin typeface="Arial Unicode MS" pitchFamily="34" charset="-128"/>
                <a:ea typeface="Arial Unicode MS" pitchFamily="34" charset="-128"/>
                <a:cs typeface="Arial Unicode MS" pitchFamily="34" charset="-128"/>
              </a:rPr>
              <a:t>of a director or manager</a:t>
            </a:r>
            <a:r>
              <a:rPr lang="en-US" sz="2400" dirty="0" smtClean="0">
                <a:latin typeface="Arial Unicode MS" pitchFamily="34" charset="-128"/>
                <a:ea typeface="Arial Unicode MS" pitchFamily="34" charset="-128"/>
                <a:cs typeface="Arial Unicode MS" pitchFamily="34" charset="-128"/>
              </a:rPr>
              <a:t>;</a:t>
            </a:r>
          </a:p>
          <a:p>
            <a:pPr marL="566738" indent="-566738">
              <a:buNone/>
            </a:pPr>
            <a:endParaRPr lang="en-IN" sz="2400" dirty="0">
              <a:latin typeface="Arial Unicode MS" pitchFamily="34" charset="-128"/>
              <a:ea typeface="Arial Unicode MS" pitchFamily="34" charset="-128"/>
              <a:cs typeface="Arial Unicode MS" pitchFamily="34" charset="-128"/>
            </a:endParaRPr>
          </a:p>
          <a:p>
            <a:pPr marL="566738" indent="-5667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vii</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any </a:t>
            </a:r>
            <a:r>
              <a:rPr lang="en-US" sz="2400" dirty="0">
                <a:latin typeface="Arial Unicode MS" pitchFamily="34" charset="-128"/>
                <a:ea typeface="Arial Unicode MS" pitchFamily="34" charset="-128"/>
                <a:cs typeface="Arial Unicode MS" pitchFamily="34" charset="-128"/>
              </a:rPr>
              <a:t>person on whose advice, directions or instructions a director or manager is accustomed to act:</a:t>
            </a:r>
            <a:endParaRPr lang="en-IN" sz="2400" dirty="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Provided that nothing in sub-clauses (</a:t>
            </a:r>
            <a:r>
              <a:rPr lang="en-US" sz="2400" i="1" dirty="0" smtClean="0">
                <a:latin typeface="Arial Unicode MS" pitchFamily="34" charset="-128"/>
                <a:ea typeface="Arial Unicode MS" pitchFamily="34" charset="-128"/>
                <a:cs typeface="Arial Unicode MS" pitchFamily="34" charset="-128"/>
              </a:rPr>
              <a:t>vi</a:t>
            </a:r>
            <a:r>
              <a:rPr lang="en-US" sz="2400" dirty="0" smtClean="0">
                <a:latin typeface="Arial Unicode MS" pitchFamily="34" charset="-128"/>
                <a:ea typeface="Arial Unicode MS" pitchFamily="34" charset="-128"/>
                <a:cs typeface="Arial Unicode MS" pitchFamily="34" charset="-128"/>
              </a:rPr>
              <a:t>) and (</a:t>
            </a:r>
            <a:r>
              <a:rPr lang="en-US" sz="2400" i="1" dirty="0" smtClean="0">
                <a:latin typeface="Arial Unicode MS" pitchFamily="34" charset="-128"/>
                <a:ea typeface="Arial Unicode MS" pitchFamily="34" charset="-128"/>
                <a:cs typeface="Arial Unicode MS" pitchFamily="34" charset="-128"/>
              </a:rPr>
              <a:t>vii</a:t>
            </a:r>
            <a:r>
              <a:rPr lang="en-US" sz="2400" dirty="0" smtClean="0">
                <a:latin typeface="Arial Unicode MS" pitchFamily="34" charset="-128"/>
                <a:ea typeface="Arial Unicode MS" pitchFamily="34" charset="-128"/>
                <a:cs typeface="Arial Unicode MS" pitchFamily="34" charset="-128"/>
              </a:rPr>
              <a:t>) shall apply to the advice, directions or instructions given in a professional capacity;</a:t>
            </a:r>
          </a:p>
          <a:p>
            <a:endParaRPr lang="en-IN" sz="2400" dirty="0">
              <a:latin typeface="Arial Unicode MS" pitchFamily="34" charset="-128"/>
              <a:ea typeface="Arial Unicode MS" pitchFamily="34" charset="-128"/>
              <a:cs typeface="Arial Unicode MS" pitchFamily="34" charset="-128"/>
            </a:endParaRPr>
          </a:p>
        </p:txBody>
      </p:sp>
      <p:sp>
        <p:nvSpPr>
          <p:cNvPr id="4"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extLst>
      <p:ext uri="{BB962C8B-B14F-4D97-AF65-F5344CB8AC3E}">
        <p14:creationId xmlns:p14="http://schemas.microsoft.com/office/powerpoint/2010/main" xmlns="" val="113172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IN" dirty="0" smtClean="0">
                <a:solidFill>
                  <a:schemeClr val="tx1"/>
                </a:solidFill>
                <a:latin typeface="Arial Unicode MS" pitchFamily="34" charset="-128"/>
                <a:ea typeface="Arial Unicode MS" pitchFamily="34" charset="-128"/>
                <a:cs typeface="Arial Unicode MS" pitchFamily="34" charset="-128"/>
              </a:rPr>
              <a:t>Related Party</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533400" y="1524000"/>
            <a:ext cx="8229600" cy="4700736"/>
          </a:xfrm>
        </p:spPr>
        <p:txBody>
          <a:bodyPr>
            <a:noAutofit/>
          </a:bodyPr>
          <a:lstStyle/>
          <a:p>
            <a:pPr>
              <a:buNone/>
            </a:pPr>
            <a:r>
              <a:rPr lang="en-US" sz="2100" dirty="0" smtClean="0">
                <a:latin typeface="Arial Unicode MS" pitchFamily="34" charset="-128"/>
                <a:ea typeface="Arial Unicode MS" pitchFamily="34" charset="-128"/>
                <a:cs typeface="Arial Unicode MS" pitchFamily="34" charset="-128"/>
              </a:rPr>
              <a:t>(</a:t>
            </a:r>
            <a:r>
              <a:rPr lang="en-US" sz="2100" i="1" dirty="0">
                <a:latin typeface="Arial Unicode MS" pitchFamily="34" charset="-128"/>
                <a:ea typeface="Arial Unicode MS" pitchFamily="34" charset="-128"/>
                <a:cs typeface="Arial Unicode MS" pitchFamily="34" charset="-128"/>
              </a:rPr>
              <a:t>viii</a:t>
            </a:r>
            <a:r>
              <a:rPr lang="en-US" sz="2100" dirty="0">
                <a:latin typeface="Arial Unicode MS" pitchFamily="34" charset="-128"/>
                <a:ea typeface="Arial Unicode MS" pitchFamily="34" charset="-128"/>
                <a:cs typeface="Arial Unicode MS" pitchFamily="34" charset="-128"/>
              </a:rPr>
              <a:t>) any company which is—</a:t>
            </a:r>
            <a:endParaRPr lang="en-IN" sz="2100" dirty="0">
              <a:latin typeface="Arial Unicode MS" pitchFamily="34" charset="-128"/>
              <a:ea typeface="Arial Unicode MS" pitchFamily="34" charset="-128"/>
              <a:cs typeface="Arial Unicode MS" pitchFamily="34" charset="-128"/>
            </a:endParaRPr>
          </a:p>
          <a:p>
            <a:pPr marL="914400" lvl="1" indent="-547688">
              <a:buNone/>
            </a:pPr>
            <a:r>
              <a:rPr lang="en-US" sz="2100" dirty="0">
                <a:latin typeface="Arial Unicode MS" pitchFamily="34" charset="-128"/>
                <a:ea typeface="Arial Unicode MS" pitchFamily="34" charset="-128"/>
                <a:cs typeface="Arial Unicode MS" pitchFamily="34" charset="-128"/>
              </a:rPr>
              <a:t>(</a:t>
            </a:r>
            <a:r>
              <a:rPr lang="en-US" sz="2100" i="1" dirty="0">
                <a:latin typeface="Arial Unicode MS" pitchFamily="34" charset="-128"/>
                <a:ea typeface="Arial Unicode MS" pitchFamily="34" charset="-128"/>
                <a:cs typeface="Arial Unicode MS" pitchFamily="34" charset="-128"/>
              </a:rPr>
              <a:t>A</a:t>
            </a:r>
            <a:r>
              <a:rPr lang="en-US" sz="2100" dirty="0">
                <a:latin typeface="Arial Unicode MS" pitchFamily="34" charset="-128"/>
                <a:ea typeface="Arial Unicode MS" pitchFamily="34" charset="-128"/>
                <a:cs typeface="Arial Unicode MS" pitchFamily="34" charset="-128"/>
              </a:rPr>
              <a:t>) a holding, subsidiary or an associate company of such company; or</a:t>
            </a:r>
            <a:endParaRPr lang="en-IN" sz="2100" dirty="0">
              <a:latin typeface="Arial Unicode MS" pitchFamily="34" charset="-128"/>
              <a:ea typeface="Arial Unicode MS" pitchFamily="34" charset="-128"/>
              <a:cs typeface="Arial Unicode MS" pitchFamily="34" charset="-128"/>
            </a:endParaRPr>
          </a:p>
          <a:p>
            <a:pPr marL="914400" lvl="1" indent="-547688">
              <a:buNone/>
            </a:pPr>
            <a:r>
              <a:rPr lang="en-US" sz="2100" dirty="0">
                <a:latin typeface="Arial Unicode MS" pitchFamily="34" charset="-128"/>
                <a:ea typeface="Arial Unicode MS" pitchFamily="34" charset="-128"/>
                <a:cs typeface="Arial Unicode MS" pitchFamily="34" charset="-128"/>
              </a:rPr>
              <a:t>(</a:t>
            </a:r>
            <a:r>
              <a:rPr lang="en-US" sz="2100" i="1" dirty="0">
                <a:latin typeface="Arial Unicode MS" pitchFamily="34" charset="-128"/>
                <a:ea typeface="Arial Unicode MS" pitchFamily="34" charset="-128"/>
                <a:cs typeface="Arial Unicode MS" pitchFamily="34" charset="-128"/>
              </a:rPr>
              <a:t>B</a:t>
            </a:r>
            <a:r>
              <a:rPr lang="en-US" sz="2100" dirty="0">
                <a:latin typeface="Arial Unicode MS" pitchFamily="34" charset="-128"/>
                <a:ea typeface="Arial Unicode MS" pitchFamily="34" charset="-128"/>
                <a:cs typeface="Arial Unicode MS" pitchFamily="34" charset="-128"/>
              </a:rPr>
              <a:t>) a subsidiary of a holding company to which it is also a subsidiary;</a:t>
            </a:r>
            <a:endParaRPr lang="en-IN" sz="2100" dirty="0">
              <a:latin typeface="Arial Unicode MS" pitchFamily="34" charset="-128"/>
              <a:ea typeface="Arial Unicode MS" pitchFamily="34" charset="-128"/>
              <a:cs typeface="Arial Unicode MS" pitchFamily="34" charset="-128"/>
            </a:endParaRPr>
          </a:p>
          <a:p>
            <a:pPr>
              <a:buNone/>
            </a:pPr>
            <a:r>
              <a:rPr lang="en-US" sz="2100" dirty="0">
                <a:latin typeface="Arial Unicode MS" pitchFamily="34" charset="-128"/>
                <a:ea typeface="Arial Unicode MS" pitchFamily="34" charset="-128"/>
                <a:cs typeface="Arial Unicode MS" pitchFamily="34" charset="-128"/>
              </a:rPr>
              <a:t>(</a:t>
            </a:r>
            <a:r>
              <a:rPr lang="en-US" sz="2100" i="1" dirty="0">
                <a:latin typeface="Arial Unicode MS" pitchFamily="34" charset="-128"/>
                <a:ea typeface="Arial Unicode MS" pitchFamily="34" charset="-128"/>
                <a:cs typeface="Arial Unicode MS" pitchFamily="34" charset="-128"/>
              </a:rPr>
              <a:t>ix</a:t>
            </a:r>
            <a:r>
              <a:rPr lang="en-US" sz="2100" dirty="0">
                <a:latin typeface="Arial Unicode MS" pitchFamily="34" charset="-128"/>
                <a:ea typeface="Arial Unicode MS" pitchFamily="34" charset="-128"/>
                <a:cs typeface="Arial Unicode MS" pitchFamily="34" charset="-128"/>
              </a:rPr>
              <a:t>) such other person as may be prescribed</a:t>
            </a:r>
            <a:r>
              <a:rPr lang="en-US" sz="2100" dirty="0" smtClean="0">
                <a:latin typeface="Arial Unicode MS" pitchFamily="34" charset="-128"/>
                <a:ea typeface="Arial Unicode MS" pitchFamily="34" charset="-128"/>
                <a:cs typeface="Arial Unicode MS" pitchFamily="34" charset="-128"/>
              </a:rPr>
              <a:t>;</a:t>
            </a:r>
          </a:p>
          <a:p>
            <a:pPr>
              <a:buNone/>
            </a:pPr>
            <a:endParaRPr lang="en-US" sz="2100" dirty="0" smtClean="0">
              <a:latin typeface="Arial Unicode MS" pitchFamily="34" charset="-128"/>
              <a:ea typeface="Arial Unicode MS" pitchFamily="34" charset="-128"/>
              <a:cs typeface="Arial Unicode MS" pitchFamily="34" charset="-128"/>
            </a:endParaRPr>
          </a:p>
          <a:p>
            <a:endParaRPr lang="en-IN" sz="2100" dirty="0">
              <a:latin typeface="Arial Unicode MS" pitchFamily="34" charset="-128"/>
              <a:ea typeface="Arial Unicode MS" pitchFamily="34" charset="-128"/>
              <a:cs typeface="Arial Unicode MS" pitchFamily="34" charset="-128"/>
            </a:endParaRPr>
          </a:p>
        </p:txBody>
      </p:sp>
      <p:sp>
        <p:nvSpPr>
          <p:cNvPr id="4"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extLst>
      <p:ext uri="{BB962C8B-B14F-4D97-AF65-F5344CB8AC3E}">
        <p14:creationId xmlns:p14="http://schemas.microsoft.com/office/powerpoint/2010/main" xmlns="" val="1131720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Related Party Transaction (Section 188)</a:t>
            </a:r>
          </a:p>
        </p:txBody>
      </p:sp>
      <p:sp>
        <p:nvSpPr>
          <p:cNvPr id="11267" name="Content Placeholder 2"/>
          <p:cNvSpPr>
            <a:spLocks noGrp="1"/>
          </p:cNvSpPr>
          <p:nvPr>
            <p:ph sz="quarter" idx="1"/>
          </p:nvPr>
        </p:nvSpPr>
        <p:spPr>
          <a:xfrm>
            <a:off x="457200" y="1600200"/>
            <a:ext cx="8382000" cy="5029200"/>
          </a:xfrm>
        </p:spPr>
        <p:txBody>
          <a:bodyPr/>
          <a:lstStyle/>
          <a:p>
            <a:pPr marL="0" indent="0" algn="just" eaLnBrk="1" hangingPunct="1">
              <a:buNone/>
            </a:pPr>
            <a:r>
              <a:rPr lang="en-US" sz="2400" dirty="0" smtClean="0">
                <a:latin typeface="Arial Unicode MS" pitchFamily="34" charset="-128"/>
                <a:ea typeface="Arial Unicode MS" pitchFamily="34" charset="-128"/>
                <a:cs typeface="Arial Unicode MS" pitchFamily="34" charset="-128"/>
              </a:rPr>
              <a:t>Except with approval of Board of Directors, a company shall not enter into any contract or arrangement and the related party with respect to:</a:t>
            </a:r>
          </a:p>
          <a:p>
            <a:pPr marL="0" indent="0" algn="just" eaLnBrk="1" hangingPunct="1">
              <a:buNone/>
            </a:pPr>
            <a:endParaRPr lang="en-US" sz="800" dirty="0" smtClean="0">
              <a:latin typeface="Arial Unicode MS" pitchFamily="34" charset="-128"/>
              <a:ea typeface="Arial Unicode MS" pitchFamily="34" charset="-128"/>
              <a:cs typeface="Arial Unicode MS" pitchFamily="34" charset="-128"/>
            </a:endParaRP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Sale, Purchase or supply of goods or material and services.</a:t>
            </a:r>
          </a:p>
          <a:p>
            <a:pPr marL="0" indent="0" algn="just" eaLnBrk="1" hangingPunct="1"/>
            <a:endParaRPr lang="en-US" sz="800" dirty="0" smtClean="0">
              <a:latin typeface="Arial Unicode MS" pitchFamily="34" charset="-128"/>
              <a:ea typeface="Arial Unicode MS" pitchFamily="34" charset="-128"/>
              <a:cs typeface="Arial Unicode MS" pitchFamily="34" charset="-128"/>
            </a:endParaRPr>
          </a:p>
          <a:p>
            <a:pPr marL="0" indent="0" algn="just" eaLnBrk="1" hangingPunct="1"/>
            <a:r>
              <a:rPr lang="en-US" sz="2400" dirty="0" smtClean="0">
                <a:latin typeface="Arial Unicode MS" pitchFamily="34" charset="-128"/>
                <a:ea typeface="Arial Unicode MS" pitchFamily="34" charset="-128"/>
                <a:cs typeface="Arial Unicode MS" pitchFamily="34" charset="-128"/>
              </a:rPr>
              <a:t>  Selling or  disposing off or buying of property</a:t>
            </a:r>
          </a:p>
          <a:p>
            <a:pPr marL="0" indent="0" algn="just" eaLnBrk="1" hangingPunct="1"/>
            <a:endParaRPr lang="en-US" sz="800" dirty="0" smtClean="0">
              <a:latin typeface="Arial Unicode MS" pitchFamily="34" charset="-128"/>
              <a:ea typeface="Arial Unicode MS" pitchFamily="34" charset="-128"/>
              <a:cs typeface="Arial Unicode MS" pitchFamily="34" charset="-128"/>
            </a:endParaRPr>
          </a:p>
          <a:p>
            <a:pPr marL="0" indent="0" algn="just" eaLnBrk="1" hangingPunct="1"/>
            <a:r>
              <a:rPr lang="en-US" sz="2400" dirty="0" smtClean="0">
                <a:latin typeface="Arial Unicode MS" pitchFamily="34" charset="-128"/>
                <a:ea typeface="Arial Unicode MS" pitchFamily="34" charset="-128"/>
                <a:cs typeface="Arial Unicode MS" pitchFamily="34" charset="-128"/>
              </a:rPr>
              <a:t>  Lease of property</a:t>
            </a:r>
          </a:p>
          <a:p>
            <a:pPr marL="0" indent="0" algn="just" eaLnBrk="1" hangingPunct="1"/>
            <a:endParaRPr lang="en-US" sz="800" dirty="0" smtClean="0">
              <a:latin typeface="Arial Unicode MS" pitchFamily="34" charset="-128"/>
              <a:ea typeface="Arial Unicode MS" pitchFamily="34" charset="-128"/>
              <a:cs typeface="Arial Unicode MS" pitchFamily="34" charset="-128"/>
            </a:endParaRP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Appointment of any agent for sale, purchase of goods, services or property.</a:t>
            </a:r>
          </a:p>
          <a:p>
            <a:pPr marL="347663" indent="-347663" algn="just" eaLnBrk="1" hangingPunct="1"/>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8</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Related Party Transaction (Section 188)</a:t>
            </a:r>
          </a:p>
        </p:txBody>
      </p:sp>
      <p:sp>
        <p:nvSpPr>
          <p:cNvPr id="11267" name="Content Placeholder 2"/>
          <p:cNvSpPr>
            <a:spLocks noGrp="1"/>
          </p:cNvSpPr>
          <p:nvPr>
            <p:ph sz="quarter" idx="1"/>
          </p:nvPr>
        </p:nvSpPr>
        <p:spPr>
          <a:xfrm>
            <a:off x="457200" y="1752600"/>
            <a:ext cx="7924800" cy="4876800"/>
          </a:xfrm>
        </p:spPr>
        <p:txBody>
          <a:bodyPr/>
          <a:lstStyle/>
          <a:p>
            <a:pPr marL="347663" indent="-347663" algn="just" eaLnBrk="1" hangingPunct="1"/>
            <a:r>
              <a:rPr lang="en-US" sz="2800" dirty="0" smtClean="0">
                <a:latin typeface="Arial Unicode MS" pitchFamily="34" charset="-128"/>
                <a:ea typeface="Arial Unicode MS" pitchFamily="34" charset="-128"/>
                <a:cs typeface="Arial Unicode MS" pitchFamily="34" charset="-128"/>
              </a:rPr>
              <a:t>Appointment of any related party to any office or place of office of the company or its subsidiary or associate company.</a:t>
            </a:r>
          </a:p>
          <a:p>
            <a:pPr marL="347663" indent="-347663" algn="just" eaLnBrk="1" hangingPunct="1"/>
            <a:endParaRPr lang="en-US" sz="2800" dirty="0" smtClean="0">
              <a:latin typeface="Arial Unicode MS" pitchFamily="34" charset="-128"/>
              <a:ea typeface="Arial Unicode MS" pitchFamily="34" charset="-128"/>
              <a:cs typeface="Arial Unicode MS" pitchFamily="34" charset="-128"/>
            </a:endParaRPr>
          </a:p>
          <a:p>
            <a:pPr marL="347663" indent="-347663" algn="just" eaLnBrk="1" hangingPunct="1"/>
            <a:r>
              <a:rPr lang="en-US" sz="2800" dirty="0" smtClean="0">
                <a:latin typeface="Arial Unicode MS" pitchFamily="34" charset="-128"/>
                <a:ea typeface="Arial Unicode MS" pitchFamily="34" charset="-128"/>
                <a:cs typeface="Arial Unicode MS" pitchFamily="34" charset="-128"/>
              </a:rPr>
              <a:t>Contract for underwriting.</a:t>
            </a:r>
          </a:p>
          <a:p>
            <a:pPr marL="347663" indent="-347663" algn="just" eaLnBrk="1" hangingPunct="1"/>
            <a:endParaRPr lang="en-US" sz="2800" dirty="0" smtClean="0">
              <a:latin typeface="Arial Unicode MS" pitchFamily="34" charset="-128"/>
              <a:ea typeface="Arial Unicode MS" pitchFamily="34" charset="-128"/>
              <a:cs typeface="Arial Unicode MS" pitchFamily="34" charset="-128"/>
            </a:endParaRPr>
          </a:p>
          <a:p>
            <a:pPr marL="347663" indent="-347663"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9</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4360</TotalTime>
  <Words>663</Words>
  <Application>Microsoft Office PowerPoint</Application>
  <PresentationFormat>On-screen Show (4:3)</PresentationFormat>
  <Paragraphs>121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             OVERVIEW OF  COMPANIES ACT,2013 </vt:lpstr>
      <vt:lpstr>            RELATED PARTY TRANSACTION</vt:lpstr>
      <vt:lpstr>Relative</vt:lpstr>
      <vt:lpstr>Rule 4</vt:lpstr>
      <vt:lpstr>Related Party</vt:lpstr>
      <vt:lpstr>Related Party</vt:lpstr>
      <vt:lpstr>Related Party</vt:lpstr>
      <vt:lpstr>Related Party Transaction (Section 188)</vt:lpstr>
      <vt:lpstr>Related Party Transaction (Section 188)</vt:lpstr>
      <vt:lpstr>Conditions for Related Party Transaction (Rule 15)</vt:lpstr>
      <vt:lpstr>Conditions for Related Party Transaction (Rule 15)</vt:lpstr>
      <vt:lpstr>Related Party Transaction (Section 188)</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577</cp:revision>
  <dcterms:created xsi:type="dcterms:W3CDTF">2006-08-16T00:00:00Z</dcterms:created>
  <dcterms:modified xsi:type="dcterms:W3CDTF">2015-09-15T06:14:06Z</dcterms:modified>
</cp:coreProperties>
</file>