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8" r:id="rId1"/>
  </p:sldMasterIdLst>
  <p:notesMasterIdLst>
    <p:notesMasterId r:id="rId15"/>
  </p:notesMasterIdLst>
  <p:handoutMasterIdLst>
    <p:handoutMasterId r:id="rId16"/>
  </p:handoutMasterIdLst>
  <p:sldIdLst>
    <p:sldId id="256" r:id="rId2"/>
    <p:sldId id="992" r:id="rId3"/>
    <p:sldId id="1024" r:id="rId4"/>
    <p:sldId id="1025" r:id="rId5"/>
    <p:sldId id="1026" r:id="rId6"/>
    <p:sldId id="1027" r:id="rId7"/>
    <p:sldId id="1028" r:id="rId8"/>
    <p:sldId id="1070" r:id="rId9"/>
    <p:sldId id="1073" r:id="rId10"/>
    <p:sldId id="1071" r:id="rId11"/>
    <p:sldId id="1072" r:id="rId12"/>
    <p:sldId id="1076" r:id="rId13"/>
    <p:sldId id="294" r:id="rId14"/>
  </p:sldIdLst>
  <p:sldSz cx="9144000" cy="6858000" type="screen4x3"/>
  <p:notesSz cx="6954838"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4558" autoAdjust="0"/>
    <p:restoredTop sz="94709" autoAdjust="0"/>
  </p:normalViewPr>
  <p:slideViewPr>
    <p:cSldViewPr>
      <p:cViewPr varScale="1">
        <p:scale>
          <a:sx n="66" d="100"/>
          <a:sy n="66" d="100"/>
        </p:scale>
        <p:origin x="-282" y="-108"/>
      </p:cViewPr>
      <p:guideLst>
        <p:guide orient="horz" pos="2160"/>
        <p:guide pos="2880"/>
      </p:guideLst>
    </p:cSldViewPr>
  </p:slideViewPr>
  <p:outlineViewPr>
    <p:cViewPr>
      <p:scale>
        <a:sx n="33" d="100"/>
        <a:sy n="33" d="100"/>
      </p:scale>
      <p:origin x="48" y="3604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40175" y="0"/>
            <a:ext cx="3013075" cy="465138"/>
          </a:xfrm>
          <a:prstGeom prst="rect">
            <a:avLst/>
          </a:prstGeom>
        </p:spPr>
        <p:txBody>
          <a:bodyPr vert="horz" lIns="91440" tIns="45720" rIns="91440" bIns="45720" rtlCol="0"/>
          <a:lstStyle>
            <a:lvl1pPr algn="r">
              <a:defRPr sz="1200"/>
            </a:lvl1pPr>
          </a:lstStyle>
          <a:p>
            <a:fld id="{FF580A35-6BD8-4846-A990-9965F37B8F5C}" type="datetimeFigureOut">
              <a:rPr lang="en-US" smtClean="0"/>
              <a:pPr/>
              <a:t>9/15/2015</a:t>
            </a:fld>
            <a:endParaRPr lang="en-US"/>
          </a:p>
        </p:txBody>
      </p:sp>
      <p:sp>
        <p:nvSpPr>
          <p:cNvPr id="4" name="Footer Placeholder 3"/>
          <p:cNvSpPr>
            <a:spLocks noGrp="1"/>
          </p:cNvSpPr>
          <p:nvPr>
            <p:ph type="ftr" sz="quarter" idx="2"/>
          </p:nvPr>
        </p:nvSpPr>
        <p:spPr>
          <a:xfrm>
            <a:off x="0" y="8842375"/>
            <a:ext cx="30130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40175" y="8842375"/>
            <a:ext cx="3013075" cy="465138"/>
          </a:xfrm>
          <a:prstGeom prst="rect">
            <a:avLst/>
          </a:prstGeom>
        </p:spPr>
        <p:txBody>
          <a:bodyPr vert="horz" lIns="91440" tIns="45720" rIns="91440" bIns="45720" rtlCol="0" anchor="b"/>
          <a:lstStyle>
            <a:lvl1pPr algn="r">
              <a:defRPr sz="1200"/>
            </a:lvl1pPr>
          </a:lstStyle>
          <a:p>
            <a:fld id="{F978E5B4-335D-44DB-9D38-DE6C1DD5654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5138"/>
          </a:xfrm>
          <a:prstGeom prst="rect">
            <a:avLst/>
          </a:prstGeom>
        </p:spPr>
        <p:txBody>
          <a:bodyPr vert="horz" lIns="92930" tIns="46465" rIns="92930" bIns="46465"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40175" y="0"/>
            <a:ext cx="3013075" cy="465138"/>
          </a:xfrm>
          <a:prstGeom prst="rect">
            <a:avLst/>
          </a:prstGeom>
        </p:spPr>
        <p:txBody>
          <a:bodyPr vert="horz" lIns="92930" tIns="46465" rIns="92930" bIns="46465" rtlCol="0"/>
          <a:lstStyle>
            <a:lvl1pPr algn="r" fontAlgn="auto">
              <a:spcBef>
                <a:spcPts val="0"/>
              </a:spcBef>
              <a:spcAft>
                <a:spcPts val="0"/>
              </a:spcAft>
              <a:defRPr sz="1200">
                <a:latin typeface="+mn-lt"/>
                <a:cs typeface="+mn-cs"/>
              </a:defRPr>
            </a:lvl1pPr>
          </a:lstStyle>
          <a:p>
            <a:pPr>
              <a:defRPr/>
            </a:pPr>
            <a:fld id="{9ADF3852-5CEE-4B7F-8778-B75C3A6198BF}" type="datetimeFigureOut">
              <a:rPr lang="en-US"/>
              <a:pPr>
                <a:defRPr/>
              </a:pPr>
              <a:t>9/15/2015</a:t>
            </a:fld>
            <a:endParaRPr lang="en-US"/>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pPr lvl="0"/>
            <a:endParaRPr lang="en-US" noProof="0"/>
          </a:p>
        </p:txBody>
      </p:sp>
      <p:sp>
        <p:nvSpPr>
          <p:cNvPr id="5" name="Notes Placeholder 4"/>
          <p:cNvSpPr>
            <a:spLocks noGrp="1"/>
          </p:cNvSpPr>
          <p:nvPr>
            <p:ph type="body" sz="quarter" idx="3"/>
          </p:nvPr>
        </p:nvSpPr>
        <p:spPr>
          <a:xfrm>
            <a:off x="695325" y="4421188"/>
            <a:ext cx="5564188" cy="4189412"/>
          </a:xfrm>
          <a:prstGeom prst="rect">
            <a:avLst/>
          </a:prstGeom>
        </p:spPr>
        <p:txBody>
          <a:bodyPr vert="horz" lIns="92930" tIns="46465" rIns="92930" bIns="4646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2375"/>
            <a:ext cx="3013075" cy="465138"/>
          </a:xfrm>
          <a:prstGeom prst="rect">
            <a:avLst/>
          </a:prstGeom>
        </p:spPr>
        <p:txBody>
          <a:bodyPr vert="horz" lIns="92930" tIns="46465" rIns="92930" bIns="46465"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40175" y="8842375"/>
            <a:ext cx="3013075" cy="465138"/>
          </a:xfrm>
          <a:prstGeom prst="rect">
            <a:avLst/>
          </a:prstGeom>
        </p:spPr>
        <p:txBody>
          <a:bodyPr vert="horz" lIns="92930" tIns="46465" rIns="92930" bIns="46465" rtlCol="0" anchor="b"/>
          <a:lstStyle>
            <a:lvl1pPr algn="r" fontAlgn="auto">
              <a:spcBef>
                <a:spcPts val="0"/>
              </a:spcBef>
              <a:spcAft>
                <a:spcPts val="0"/>
              </a:spcAft>
              <a:defRPr sz="1200">
                <a:latin typeface="+mn-lt"/>
                <a:cs typeface="+mn-cs"/>
              </a:defRPr>
            </a:lvl1pPr>
          </a:lstStyle>
          <a:p>
            <a:pPr>
              <a:defRPr/>
            </a:pPr>
            <a:fld id="{A0521432-6AA5-4D80-A4A8-7498F17D460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A388F578-4A1F-44E9-A02F-6F46B6BD2B6A}" type="datetime1">
              <a:rPr lang="en-US"/>
              <a:pPr>
                <a:defRPr/>
              </a:pPr>
              <a:t>9/15/2015</a:t>
            </a:fld>
            <a:endParaRPr lang="en-US"/>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r>
              <a:rPr lang="en-US" dirty="0" smtClean="0"/>
              <a:t>Saxena &amp; Saxena Law Chambers</a:t>
            </a:r>
            <a:endParaRPr lang="en-US" dirty="0"/>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A0DACD1B-C0B2-4DEA-8ACE-5AC27391D13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9435EED-1F7F-4C5A-A104-E5ABDA54AFF0}" type="datetime1">
              <a:rPr lang="en-US"/>
              <a:pPr>
                <a:defRPr/>
              </a:pPr>
              <a:t>9/15/2015</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dirty="0" smtClean="0"/>
              <a:t>Saxena &amp; Saxena Law Chambers</a:t>
            </a: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916E5AB1-2ECE-4084-83D0-EFEEB541EA1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E5ED7084-810D-4D54-B075-34FEE5C60D7A}" type="datetime1">
              <a:rPr lang="en-US"/>
              <a:pPr>
                <a:defRPr/>
              </a:pPr>
              <a:t>9/15/2015</a:t>
            </a:fld>
            <a:endParaRPr lang="en-US"/>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r>
              <a:rPr lang="en-US" dirty="0" smtClean="0"/>
              <a:t>Saxena &amp; Saxena Law Chambers</a:t>
            </a:r>
            <a:endParaRPr lang="en-US" dirty="0"/>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F13140D7-412F-421F-954C-24C1F6DAE97E}"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0FFADB17-C2B1-46C5-8069-E15EFFB111DF}" type="datetime1">
              <a:rPr lang="en-US"/>
              <a:pPr>
                <a:defRPr/>
              </a:pPr>
              <a:t>9/15/2015</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dirty="0" smtClean="0"/>
              <a:t>Saxena &amp; Saxena Law Chambers</a:t>
            </a: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7900115F-3D79-466E-9D6C-2D7CC127695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fld id="{4F1505C2-8A28-4A17-8888-B3ACC7A7604A}" type="datetime1">
              <a:rPr lang="en-US"/>
              <a:pPr>
                <a:defRPr/>
              </a:pPr>
              <a:t>9/15/2015</a:t>
            </a:fld>
            <a:endParaRPr lang="en-US"/>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51138504-B1C7-4D0C-A730-D936D00036B3}" type="slidenum">
              <a:rPr lang="en-US"/>
              <a:pPr>
                <a:defRPr/>
              </a:pPr>
              <a:t>‹#›</a:t>
            </a:fld>
            <a:endParaRPr lang="en-US"/>
          </a:p>
        </p:txBody>
      </p:sp>
      <p:sp>
        <p:nvSpPr>
          <p:cNvPr id="9" name="Footer Placeholder 13"/>
          <p:cNvSpPr>
            <a:spLocks noGrp="1"/>
          </p:cNvSpPr>
          <p:nvPr>
            <p:ph type="ftr" sz="quarter" idx="12"/>
          </p:nvPr>
        </p:nvSpPr>
        <p:spPr/>
        <p:txBody>
          <a:bodyPr/>
          <a:lstStyle>
            <a:lvl1pPr>
              <a:defRPr/>
            </a:lvl1pPr>
          </a:lstStyle>
          <a:p>
            <a:pPr>
              <a:defRPr/>
            </a:pPr>
            <a:r>
              <a:rPr lang="en-US" dirty="0" smtClean="0"/>
              <a:t>Saxena &amp; Saxena Law Chambers</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C67CBDEF-803D-4406-B359-E5319BE8E7C1}" type="datetime1">
              <a:rPr lang="en-US"/>
              <a:pPr>
                <a:defRPr/>
              </a:pPr>
              <a:t>9/15/2015</a:t>
            </a:fld>
            <a:endParaRPr lang="en-US"/>
          </a:p>
        </p:txBody>
      </p:sp>
      <p:sp>
        <p:nvSpPr>
          <p:cNvPr id="6" name="Slide Number Placeholder 9"/>
          <p:cNvSpPr>
            <a:spLocks noGrp="1"/>
          </p:cNvSpPr>
          <p:nvPr>
            <p:ph type="sldNum" sz="quarter" idx="11"/>
          </p:nvPr>
        </p:nvSpPr>
        <p:spPr/>
        <p:txBody>
          <a:bodyPr rtlCol="0"/>
          <a:lstStyle>
            <a:lvl1pPr>
              <a:defRPr/>
            </a:lvl1pPr>
          </a:lstStyle>
          <a:p>
            <a:pPr>
              <a:defRPr/>
            </a:pPr>
            <a:fld id="{62B31248-F7B4-49F3-A2C5-534236993555}" type="slidenum">
              <a:rPr lang="en-US"/>
              <a:pPr>
                <a:defRPr/>
              </a:pPr>
              <a:t>‹#›</a:t>
            </a:fld>
            <a:endParaRPr lang="en-US"/>
          </a:p>
        </p:txBody>
      </p:sp>
      <p:sp>
        <p:nvSpPr>
          <p:cNvPr id="7" name="Footer Placeholder 11"/>
          <p:cNvSpPr>
            <a:spLocks noGrp="1"/>
          </p:cNvSpPr>
          <p:nvPr>
            <p:ph type="ftr" sz="quarter" idx="12"/>
          </p:nvPr>
        </p:nvSpPr>
        <p:spPr/>
        <p:txBody>
          <a:bodyPr rtlCol="0"/>
          <a:lstStyle>
            <a:lvl1pPr>
              <a:defRPr/>
            </a:lvl1pPr>
          </a:lstStyle>
          <a:p>
            <a:pPr>
              <a:defRPr/>
            </a:pPr>
            <a:r>
              <a:rPr lang="en-US" dirty="0" smtClean="0"/>
              <a:t>Saxena &amp; Saxena Law Chambers</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23351402-E766-47A5-91EE-91ACE287D25C}" type="datetime1">
              <a:rPr lang="en-US"/>
              <a:pPr>
                <a:defRPr/>
              </a:pPr>
              <a:t>9/15/2015</a:t>
            </a:fld>
            <a:endParaRPr lang="en-US"/>
          </a:p>
        </p:txBody>
      </p:sp>
      <p:sp>
        <p:nvSpPr>
          <p:cNvPr id="8" name="Slide Number Placeholder 11"/>
          <p:cNvSpPr>
            <a:spLocks noGrp="1"/>
          </p:cNvSpPr>
          <p:nvPr>
            <p:ph type="sldNum" sz="quarter" idx="11"/>
          </p:nvPr>
        </p:nvSpPr>
        <p:spPr/>
        <p:txBody>
          <a:bodyPr rtlCol="0"/>
          <a:lstStyle>
            <a:lvl1pPr>
              <a:defRPr/>
            </a:lvl1pPr>
          </a:lstStyle>
          <a:p>
            <a:pPr>
              <a:defRPr/>
            </a:pPr>
            <a:fld id="{D3799E3B-BEB3-4E25-9324-F489F22F71F0}" type="slidenum">
              <a:rPr lang="en-US"/>
              <a:pPr>
                <a:defRPr/>
              </a:pPr>
              <a:t>‹#›</a:t>
            </a:fld>
            <a:endParaRPr lang="en-US"/>
          </a:p>
        </p:txBody>
      </p:sp>
      <p:sp>
        <p:nvSpPr>
          <p:cNvPr id="9" name="Footer Placeholder 13"/>
          <p:cNvSpPr>
            <a:spLocks noGrp="1"/>
          </p:cNvSpPr>
          <p:nvPr>
            <p:ph type="ftr" sz="quarter" idx="12"/>
          </p:nvPr>
        </p:nvSpPr>
        <p:spPr/>
        <p:txBody>
          <a:bodyPr rtlCol="0"/>
          <a:lstStyle>
            <a:lvl1pPr>
              <a:defRPr/>
            </a:lvl1pPr>
          </a:lstStyle>
          <a:p>
            <a:pPr>
              <a:defRPr/>
            </a:pPr>
            <a:r>
              <a:rPr lang="en-US" dirty="0" smtClean="0"/>
              <a:t>Saxena &amp; Saxena Law Chambers</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E32071BE-3CFC-4814-A43E-93B4C80948B3}" type="datetime1">
              <a:rPr lang="en-US"/>
              <a:pPr>
                <a:defRPr/>
              </a:pPr>
              <a:t>9/15/2015</a:t>
            </a:fld>
            <a:endParaRPr lang="en-US"/>
          </a:p>
        </p:txBody>
      </p:sp>
      <p:sp>
        <p:nvSpPr>
          <p:cNvPr id="4" name="Footer Placeholder 2"/>
          <p:cNvSpPr>
            <a:spLocks noGrp="1"/>
          </p:cNvSpPr>
          <p:nvPr>
            <p:ph type="ftr" sz="quarter" idx="11"/>
          </p:nvPr>
        </p:nvSpPr>
        <p:spPr/>
        <p:txBody>
          <a:bodyPr/>
          <a:lstStyle>
            <a:lvl1pPr>
              <a:defRPr/>
            </a:lvl1pPr>
          </a:lstStyle>
          <a:p>
            <a:pPr>
              <a:defRPr/>
            </a:pPr>
            <a:r>
              <a:rPr lang="en-US" dirty="0" smtClean="0"/>
              <a:t>Saxena &amp; Saxena Law Chambers</a:t>
            </a:r>
            <a:endParaRPr lang="en-US" dirty="0"/>
          </a:p>
        </p:txBody>
      </p:sp>
      <p:sp>
        <p:nvSpPr>
          <p:cNvPr id="5" name="Slide Number Placeholder 22"/>
          <p:cNvSpPr>
            <a:spLocks noGrp="1"/>
          </p:cNvSpPr>
          <p:nvPr>
            <p:ph type="sldNum" sz="quarter" idx="12"/>
          </p:nvPr>
        </p:nvSpPr>
        <p:spPr/>
        <p:txBody>
          <a:bodyPr/>
          <a:lstStyle>
            <a:lvl1pPr>
              <a:defRPr/>
            </a:lvl1pPr>
          </a:lstStyle>
          <a:p>
            <a:pPr>
              <a:defRPr/>
            </a:pPr>
            <a:fld id="{E4DEFCA9-468D-41A9-8B96-27DB2C7D437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1F2F2F5C-1F84-4CC4-BDB9-AA4F62867C66}" type="datetime1">
              <a:rPr lang="en-US"/>
              <a:pPr>
                <a:defRPr/>
              </a:pPr>
              <a:t>9/15/2015</a:t>
            </a:fld>
            <a:endParaRPr lang="en-US"/>
          </a:p>
        </p:txBody>
      </p:sp>
      <p:sp>
        <p:nvSpPr>
          <p:cNvPr id="3" name="Footer Placeholder 2"/>
          <p:cNvSpPr>
            <a:spLocks noGrp="1"/>
          </p:cNvSpPr>
          <p:nvPr>
            <p:ph type="ftr" sz="quarter" idx="11"/>
          </p:nvPr>
        </p:nvSpPr>
        <p:spPr/>
        <p:txBody>
          <a:bodyPr/>
          <a:lstStyle>
            <a:lvl1pPr>
              <a:defRPr/>
            </a:lvl1pPr>
          </a:lstStyle>
          <a:p>
            <a:pPr>
              <a:defRPr/>
            </a:pPr>
            <a:r>
              <a:rPr lang="en-US" dirty="0" smtClean="0"/>
              <a:t>Saxena &amp; Saxena Law Chambers</a:t>
            </a:r>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06683A0A-D0A5-4742-83C7-CAE603735F3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00A32A6E-1B21-4CB0-91ED-987B3E258AA9}" type="datetime1">
              <a:rPr lang="en-US"/>
              <a:pPr>
                <a:defRPr/>
              </a:pPr>
              <a:t>9/15/2015</a:t>
            </a:fld>
            <a:endParaRPr lang="en-US"/>
          </a:p>
        </p:txBody>
      </p:sp>
      <p:sp>
        <p:nvSpPr>
          <p:cNvPr id="6" name="Footer Placeholder 2"/>
          <p:cNvSpPr>
            <a:spLocks noGrp="1"/>
          </p:cNvSpPr>
          <p:nvPr>
            <p:ph type="ftr" sz="quarter" idx="11"/>
          </p:nvPr>
        </p:nvSpPr>
        <p:spPr/>
        <p:txBody>
          <a:bodyPr/>
          <a:lstStyle>
            <a:lvl1pPr>
              <a:defRPr/>
            </a:lvl1pPr>
          </a:lstStyle>
          <a:p>
            <a:pPr>
              <a:defRPr/>
            </a:pPr>
            <a:r>
              <a:rPr lang="en-US" dirty="0" smtClean="0"/>
              <a:t>Saxena &amp; Saxena Law Chambers</a:t>
            </a:r>
            <a:endParaRPr lang="en-US" dirty="0"/>
          </a:p>
        </p:txBody>
      </p:sp>
      <p:sp>
        <p:nvSpPr>
          <p:cNvPr id="7" name="Slide Number Placeholder 22"/>
          <p:cNvSpPr>
            <a:spLocks noGrp="1"/>
          </p:cNvSpPr>
          <p:nvPr>
            <p:ph type="sldNum" sz="quarter" idx="12"/>
          </p:nvPr>
        </p:nvSpPr>
        <p:spPr/>
        <p:txBody>
          <a:bodyPr/>
          <a:lstStyle>
            <a:lvl1pPr>
              <a:defRPr/>
            </a:lvl1pPr>
          </a:lstStyle>
          <a:p>
            <a:pPr>
              <a:defRPr/>
            </a:pPr>
            <a:fld id="{21B2DA61-7A28-4B6A-8844-2E83AAEE1ED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C28D1704-B68A-4D4D-B607-685D2764B0A7}" type="datetime1">
              <a:rPr lang="en-US"/>
              <a:pPr>
                <a:defRPr/>
              </a:pPr>
              <a:t>9/15/2015</a:t>
            </a:fld>
            <a:endParaRPr lang="en-US"/>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65392FA5-DFD0-4F7E-AD6E-4A6BADDDA87D}" type="slidenum">
              <a:rPr lang="en-US"/>
              <a:pPr>
                <a:defRPr/>
              </a:pPr>
              <a:t>‹#›</a:t>
            </a:fld>
            <a:endParaRPr lang="en-US"/>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r>
              <a:rPr lang="en-US" dirty="0" smtClean="0"/>
              <a:t>Saxena &amp; Saxena Law Chambers</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25B8DA6B-278A-4053-B9C3-9FDB42A73C64}" type="datetime1">
              <a:rPr lang="en-US"/>
              <a:pPr>
                <a:defRPr/>
              </a:pPr>
              <a:t>9/15/2015</a:t>
            </a:fld>
            <a:endParaRPr lang="en-US"/>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r>
              <a:rPr lang="en-US" dirty="0" smtClean="0"/>
              <a:t>Saxena &amp; Saxena Law Chambers</a:t>
            </a:r>
            <a:endParaRPr lang="en-US" dirty="0"/>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9F8FCB24-EBD6-403B-A791-B40B91A1D9E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09" r:id="rId1"/>
    <p:sldLayoutId id="2147483805" r:id="rId2"/>
    <p:sldLayoutId id="2147483810" r:id="rId3"/>
    <p:sldLayoutId id="2147483811" r:id="rId4"/>
    <p:sldLayoutId id="2147483812" r:id="rId5"/>
    <p:sldLayoutId id="2147483806" r:id="rId6"/>
    <p:sldLayoutId id="2147483813" r:id="rId7"/>
    <p:sldLayoutId id="2147483807" r:id="rId8"/>
    <p:sldLayoutId id="2147483814" r:id="rId9"/>
    <p:sldLayoutId id="2147483808" r:id="rId10"/>
    <p:sldLayoutId id="2147483815" r:id="rId11"/>
  </p:sldLayoutIdLst>
  <p:hf hdr="0" dt="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9BBB59"/>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8064A2"/>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
            <a:ext cx="8229600" cy="2743200"/>
          </a:xfrm>
        </p:spPr>
        <p:txBody>
          <a:bodyPr>
            <a:normAutofit fontScale="90000"/>
          </a:bodyPr>
          <a:lstStyle/>
          <a:p>
            <a:pPr algn="ctr" eaLnBrk="1" hangingPunct="1"/>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OVERVIEW OF</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C</a:t>
            </a:r>
            <a:r>
              <a:rPr lang="en-US" b="1" cap="none" dirty="0" smtClean="0">
                <a:solidFill>
                  <a:schemeClr val="bg1"/>
                </a:solidFill>
                <a:latin typeface="Arial Unicode MS" pitchFamily="34" charset="-128"/>
                <a:ea typeface="Arial Unicode MS" pitchFamily="34" charset="-128"/>
                <a:cs typeface="Arial Unicode MS" pitchFamily="34" charset="-128"/>
              </a:rPr>
              <a:t>OMPANIES ACT,2013</a:t>
            </a: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endParaRPr lang="en-US" sz="3600" u="sng" cap="none" dirty="0" smtClean="0">
              <a:solidFill>
                <a:srgbClr val="17375E"/>
              </a:solidFill>
              <a:latin typeface="Arial Unicode MS" pitchFamily="34" charset="-128"/>
              <a:ea typeface="Arial Unicode MS" pitchFamily="34" charset="-128"/>
              <a:cs typeface="Arial Unicode MS" pitchFamily="34" charset="-128"/>
            </a:endParaRPr>
          </a:p>
        </p:txBody>
      </p:sp>
      <p:sp>
        <p:nvSpPr>
          <p:cNvPr id="3" name="Subtitle 2"/>
          <p:cNvSpPr>
            <a:spLocks noGrp="1"/>
          </p:cNvSpPr>
          <p:nvPr>
            <p:ph type="subTitle" idx="1"/>
          </p:nvPr>
        </p:nvSpPr>
        <p:spPr>
          <a:xfrm>
            <a:off x="1371600" y="3733800"/>
            <a:ext cx="7772400" cy="3124200"/>
          </a:xfrm>
        </p:spPr>
        <p:txBody>
          <a:bodyPr>
            <a:noAutofit/>
          </a:bodyPr>
          <a:lstStyle/>
          <a:p>
            <a:pPr marL="2281238" indent="-3175" eaLnBrk="1" fontAlgn="auto" hangingPunct="1">
              <a:spcAft>
                <a:spcPts val="0"/>
              </a:spcAft>
              <a:buFont typeface="Wingdings"/>
              <a:buNone/>
              <a:defRPr/>
            </a:pPr>
            <a:r>
              <a:rPr lang="en-US" sz="2400" b="1" dirty="0" smtClean="0">
                <a:solidFill>
                  <a:schemeClr val="bg1"/>
                </a:solidFill>
                <a:latin typeface="Arial Unicode MS" pitchFamily="34" charset="-128"/>
                <a:ea typeface="Arial Unicode MS" pitchFamily="34" charset="-128"/>
                <a:cs typeface="Arial Unicode MS" pitchFamily="34" charset="-128"/>
              </a:rPr>
              <a:t>Adv. </a:t>
            </a:r>
            <a:r>
              <a:rPr lang="en-US" sz="2400" b="1" dirty="0" err="1" smtClean="0">
                <a:solidFill>
                  <a:schemeClr val="bg1"/>
                </a:solidFill>
                <a:latin typeface="Arial Unicode MS" pitchFamily="34" charset="-128"/>
                <a:ea typeface="Arial Unicode MS" pitchFamily="34" charset="-128"/>
                <a:cs typeface="Arial Unicode MS" pitchFamily="34" charset="-128"/>
              </a:rPr>
              <a:t>Arun</a:t>
            </a:r>
            <a:r>
              <a:rPr lang="en-US" sz="2400" b="1" dirty="0" smtClean="0">
                <a:solidFill>
                  <a:schemeClr val="bg1"/>
                </a:solidFill>
                <a:latin typeface="Arial Unicode MS" pitchFamily="34" charset="-128"/>
                <a:ea typeface="Arial Unicode MS" pitchFamily="34" charset="-128"/>
                <a:cs typeface="Arial Unicode MS" pitchFamily="34" charset="-128"/>
              </a:rPr>
              <a:t> </a:t>
            </a:r>
            <a:r>
              <a:rPr lang="en-US" sz="2400" b="1" dirty="0" err="1" smtClean="0">
                <a:solidFill>
                  <a:schemeClr val="bg1"/>
                </a:solidFill>
                <a:latin typeface="Arial Unicode MS" pitchFamily="34" charset="-128"/>
                <a:ea typeface="Arial Unicode MS" pitchFamily="34" charset="-128"/>
                <a:cs typeface="Arial Unicode MS" pitchFamily="34" charset="-128"/>
              </a:rPr>
              <a:t>Saxena</a:t>
            </a:r>
            <a:endParaRPr lang="en-US" sz="2400" b="1" dirty="0" smtClean="0">
              <a:solidFill>
                <a:schemeClr val="bg1"/>
              </a:solidFill>
              <a:latin typeface="Arial Unicode MS" pitchFamily="34" charset="-128"/>
              <a:ea typeface="Arial Unicode MS" pitchFamily="34" charset="-128"/>
              <a:cs typeface="Arial Unicode MS" pitchFamily="34" charset="-128"/>
            </a:endParaRPr>
          </a:p>
          <a:p>
            <a:pPr marL="2281238" indent="-3175" eaLnBrk="1" fontAlgn="auto" hangingPunct="1">
              <a:spcAft>
                <a:spcPts val="0"/>
              </a:spcAft>
              <a:buFont typeface="Wingdings"/>
              <a:buNone/>
              <a:defRPr/>
            </a:pPr>
            <a:r>
              <a:rPr lang="en-US" sz="2400" b="1" dirty="0" smtClean="0">
                <a:solidFill>
                  <a:schemeClr val="bg1"/>
                </a:solidFill>
                <a:latin typeface="Arial Unicode MS" pitchFamily="34" charset="-128"/>
                <a:ea typeface="Arial Unicode MS" pitchFamily="34" charset="-128"/>
                <a:cs typeface="Arial Unicode MS" pitchFamily="34" charset="-128"/>
              </a:rPr>
              <a:t>Saxena &amp; Saxena Law Chambers</a:t>
            </a:r>
            <a:endParaRPr lang="en-US" sz="2400" b="1" dirty="0" smtClean="0">
              <a:solidFill>
                <a:schemeClr val="bg1"/>
              </a:solidFill>
              <a:latin typeface="Arial Unicode MS" pitchFamily="34" charset="-128"/>
              <a:ea typeface="Arial Unicode MS" pitchFamily="34" charset="-128"/>
              <a:cs typeface="Arial Unicode MS" pitchFamily="34" charset="-128"/>
            </a:endParaRPr>
          </a:p>
          <a:p>
            <a:pPr marL="2281238" indent="-3175" eaLnBrk="1" fontAlgn="auto" hangingPunct="1">
              <a:spcAft>
                <a:spcPts val="0"/>
              </a:spcAft>
              <a:buFont typeface="Wingdings"/>
              <a:buNone/>
              <a:defRPr/>
            </a:pPr>
            <a:r>
              <a:rPr lang="en-US" sz="2000" b="1" dirty="0" smtClean="0">
                <a:solidFill>
                  <a:schemeClr val="bg1"/>
                </a:solidFill>
                <a:latin typeface="Arial Unicode MS" pitchFamily="34" charset="-128"/>
                <a:ea typeface="Arial Unicode MS" pitchFamily="34" charset="-128"/>
                <a:cs typeface="Arial Unicode MS" pitchFamily="34" charset="-128"/>
              </a:rPr>
              <a:t>Chartered Accountants</a:t>
            </a:r>
          </a:p>
          <a:p>
            <a:pPr marL="2281238" indent="-3175" eaLnBrk="1" fontAlgn="auto" hangingPunct="1">
              <a:spcAft>
                <a:spcPts val="0"/>
              </a:spcAft>
              <a:defRPr/>
            </a:pPr>
            <a:r>
              <a:rPr lang="en-US" sz="2000" b="1" dirty="0" smtClean="0">
                <a:solidFill>
                  <a:schemeClr val="bg1"/>
                </a:solidFill>
                <a:latin typeface="Arial Unicode MS" pitchFamily="34" charset="-128"/>
                <a:ea typeface="Arial Unicode MS" pitchFamily="34" charset="-128"/>
                <a:cs typeface="Arial Unicode MS" pitchFamily="34" charset="-128"/>
              </a:rPr>
              <a:t>603-604, New Delhi House</a:t>
            </a:r>
          </a:p>
          <a:p>
            <a:pPr marL="2281238" indent="-3175" eaLnBrk="1" fontAlgn="auto" hangingPunct="1">
              <a:spcAft>
                <a:spcPts val="0"/>
              </a:spcAft>
              <a:defRPr/>
            </a:pPr>
            <a:r>
              <a:rPr lang="en-US" sz="2000" b="1" dirty="0" smtClean="0">
                <a:solidFill>
                  <a:schemeClr val="bg1"/>
                </a:solidFill>
                <a:latin typeface="Arial Unicode MS" pitchFamily="34" charset="-128"/>
                <a:ea typeface="Arial Unicode MS" pitchFamily="34" charset="-128"/>
                <a:cs typeface="Arial Unicode MS" pitchFamily="34" charset="-128"/>
              </a:rPr>
              <a:t>27, </a:t>
            </a:r>
            <a:r>
              <a:rPr lang="en-US" sz="2000" b="1" dirty="0" err="1" smtClean="0">
                <a:solidFill>
                  <a:schemeClr val="bg1"/>
                </a:solidFill>
                <a:latin typeface="Arial Unicode MS" pitchFamily="34" charset="-128"/>
                <a:ea typeface="Arial Unicode MS" pitchFamily="34" charset="-128"/>
                <a:cs typeface="Arial Unicode MS" pitchFamily="34" charset="-128"/>
              </a:rPr>
              <a:t>Barakhamba</a:t>
            </a:r>
            <a:r>
              <a:rPr lang="en-US" sz="2000" b="1" dirty="0" smtClean="0">
                <a:solidFill>
                  <a:schemeClr val="bg1"/>
                </a:solidFill>
                <a:latin typeface="Arial Unicode MS" pitchFamily="34" charset="-128"/>
                <a:ea typeface="Arial Unicode MS" pitchFamily="34" charset="-128"/>
                <a:cs typeface="Arial Unicode MS" pitchFamily="34" charset="-128"/>
              </a:rPr>
              <a:t> Road,</a:t>
            </a:r>
          </a:p>
          <a:p>
            <a:pPr marL="2281238" indent="-3175" eaLnBrk="1" fontAlgn="auto" hangingPunct="1">
              <a:spcAft>
                <a:spcPts val="0"/>
              </a:spcAft>
              <a:buFont typeface="Wingdings"/>
              <a:buNone/>
              <a:defRPr/>
            </a:pPr>
            <a:r>
              <a:rPr lang="en-US" sz="2000" b="1" dirty="0" smtClean="0">
                <a:solidFill>
                  <a:schemeClr val="bg1"/>
                </a:solidFill>
                <a:latin typeface="Arial Unicode MS" pitchFamily="34" charset="-128"/>
                <a:ea typeface="Arial Unicode MS" pitchFamily="34" charset="-128"/>
                <a:cs typeface="Arial Unicode MS" pitchFamily="34" charset="-128"/>
              </a:rPr>
              <a:t>New Delhi – 110 001.</a:t>
            </a:r>
          </a:p>
          <a:p>
            <a:pPr marL="2281238" indent="-3175" eaLnBrk="1" fontAlgn="auto" hangingPunct="1">
              <a:spcAft>
                <a:spcPts val="0"/>
              </a:spcAft>
              <a:buFont typeface="Wingdings"/>
              <a:buNone/>
              <a:defRPr/>
            </a:pPr>
            <a:r>
              <a:rPr lang="en-US" sz="2000" b="1" dirty="0" smtClean="0">
                <a:solidFill>
                  <a:schemeClr val="bg1"/>
                </a:solidFill>
                <a:latin typeface="Arial Unicode MS" pitchFamily="34" charset="-128"/>
                <a:ea typeface="Arial Unicode MS" pitchFamily="34" charset="-128"/>
                <a:cs typeface="Arial Unicode MS" pitchFamily="34" charset="-128"/>
              </a:rPr>
              <a:t>Mob.: 9810037364</a:t>
            </a:r>
          </a:p>
          <a:p>
            <a:pPr marL="2281238" indent="-3175" eaLnBrk="1" fontAlgn="auto" hangingPunct="1">
              <a:spcAft>
                <a:spcPts val="0"/>
              </a:spcAft>
              <a:buFont typeface="Wingdings"/>
              <a:buNone/>
              <a:defRPr/>
            </a:pPr>
            <a:r>
              <a:rPr lang="en-US" sz="1800" b="1" dirty="0" smtClean="0">
                <a:solidFill>
                  <a:schemeClr val="bg1"/>
                </a:solidFill>
                <a:latin typeface="Arial Unicode MS" pitchFamily="34" charset="-128"/>
                <a:ea typeface="Arial Unicode MS" pitchFamily="34" charset="-128"/>
                <a:cs typeface="Arial Unicode MS" pitchFamily="34" charset="-128"/>
              </a:rPr>
              <a:t>E-mail : </a:t>
            </a:r>
            <a:r>
              <a:rPr lang="en-US" sz="1800" b="1" dirty="0" smtClean="0">
                <a:solidFill>
                  <a:schemeClr val="bg1"/>
                </a:solidFill>
                <a:latin typeface="Arial Unicode MS" pitchFamily="34" charset="-128"/>
                <a:ea typeface="Arial Unicode MS" pitchFamily="34" charset="-128"/>
                <a:cs typeface="Arial Unicode MS" pitchFamily="34" charset="-128"/>
              </a:rPr>
              <a:t>advisor@sslclegal.in</a:t>
            </a:r>
            <a:endParaRPr lang="en-US" sz="1800"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600" b="1" dirty="0" smtClean="0"/>
              <a:t>Conditions for Related Party Transaction (Rule 15)</a:t>
            </a:r>
          </a:p>
        </p:txBody>
      </p:sp>
      <p:sp>
        <p:nvSpPr>
          <p:cNvPr id="11267" name="Content Placeholder 2"/>
          <p:cNvSpPr>
            <a:spLocks noGrp="1"/>
          </p:cNvSpPr>
          <p:nvPr>
            <p:ph sz="quarter" idx="1"/>
          </p:nvPr>
        </p:nvSpPr>
        <p:spPr>
          <a:xfrm>
            <a:off x="457200" y="1676400"/>
            <a:ext cx="8382000" cy="4953000"/>
          </a:xfrm>
        </p:spPr>
        <p:txBody>
          <a:bodyPr/>
          <a:lstStyle/>
          <a:p>
            <a:pPr marL="0" indent="0" algn="just" eaLnBrk="1" hangingPunct="1">
              <a:buNone/>
            </a:pPr>
            <a:r>
              <a:rPr lang="en-US" sz="2200" dirty="0" smtClean="0">
                <a:latin typeface="Arial Unicode MS" pitchFamily="34" charset="-128"/>
                <a:ea typeface="Arial Unicode MS" pitchFamily="34" charset="-128"/>
                <a:cs typeface="Arial Unicode MS" pitchFamily="34" charset="-128"/>
              </a:rPr>
              <a:t>1)  Agenda shall disclose:</a:t>
            </a:r>
          </a:p>
          <a:p>
            <a:pPr marL="739775" indent="-276225" algn="just" eaLnBrk="1" hangingPunct="1">
              <a:buFont typeface="+mj-lt"/>
              <a:buAutoNum type="alphaLcParenR"/>
            </a:pPr>
            <a:r>
              <a:rPr lang="en-US" sz="2200" dirty="0" smtClean="0">
                <a:latin typeface="Arial Unicode MS" pitchFamily="34" charset="-128"/>
                <a:ea typeface="Arial Unicode MS" pitchFamily="34" charset="-128"/>
                <a:cs typeface="Arial Unicode MS" pitchFamily="34" charset="-128"/>
              </a:rPr>
              <a:t>Name and relationship.</a:t>
            </a:r>
          </a:p>
          <a:p>
            <a:pPr marL="739775" indent="-276225" algn="just" eaLnBrk="1" hangingPunct="1">
              <a:buFont typeface="+mj-lt"/>
              <a:buAutoNum type="alphaLcParenR"/>
            </a:pPr>
            <a:r>
              <a:rPr lang="en-US" sz="2200" dirty="0" smtClean="0">
                <a:latin typeface="Arial Unicode MS" pitchFamily="34" charset="-128"/>
                <a:ea typeface="Arial Unicode MS" pitchFamily="34" charset="-128"/>
                <a:cs typeface="Arial Unicode MS" pitchFamily="34" charset="-128"/>
              </a:rPr>
              <a:t>Nature, duration and particulars of contract</a:t>
            </a:r>
          </a:p>
          <a:p>
            <a:pPr marL="739775" indent="-276225" algn="just" eaLnBrk="1" hangingPunct="1">
              <a:buFont typeface="+mj-lt"/>
              <a:buAutoNum type="alphaLcParenR"/>
            </a:pPr>
            <a:r>
              <a:rPr lang="en-US" sz="2200" dirty="0" smtClean="0">
                <a:latin typeface="Arial Unicode MS" pitchFamily="34" charset="-128"/>
                <a:ea typeface="Arial Unicode MS" pitchFamily="34" charset="-128"/>
                <a:cs typeface="Arial Unicode MS" pitchFamily="34" charset="-128"/>
              </a:rPr>
              <a:t>Terms and conditions of RPT</a:t>
            </a:r>
          </a:p>
          <a:p>
            <a:pPr marL="739775" indent="-276225" algn="just" eaLnBrk="1" hangingPunct="1">
              <a:buFont typeface="+mj-lt"/>
              <a:buAutoNum type="alphaLcParenR"/>
            </a:pPr>
            <a:r>
              <a:rPr lang="en-US" sz="2200" dirty="0" smtClean="0">
                <a:latin typeface="Arial Unicode MS" pitchFamily="34" charset="-128"/>
                <a:ea typeface="Arial Unicode MS" pitchFamily="34" charset="-128"/>
                <a:cs typeface="Arial Unicode MS" pitchFamily="34" charset="-128"/>
              </a:rPr>
              <a:t>Any advance paid / received </a:t>
            </a:r>
          </a:p>
          <a:p>
            <a:pPr marL="739775" indent="-276225" algn="just" eaLnBrk="1" hangingPunct="1">
              <a:buFont typeface="+mj-lt"/>
              <a:buAutoNum type="alphaLcParenR"/>
            </a:pPr>
            <a:r>
              <a:rPr lang="en-US" sz="2200" dirty="0" smtClean="0">
                <a:latin typeface="Arial Unicode MS" pitchFamily="34" charset="-128"/>
                <a:ea typeface="Arial Unicode MS" pitchFamily="34" charset="-128"/>
                <a:cs typeface="Arial Unicode MS" pitchFamily="34" charset="-128"/>
              </a:rPr>
              <a:t>Manner of determining the pricing</a:t>
            </a:r>
          </a:p>
          <a:p>
            <a:pPr marL="739775" indent="-276225" algn="just" eaLnBrk="1" hangingPunct="1">
              <a:buFont typeface="+mj-lt"/>
              <a:buAutoNum type="alphaLcParenR"/>
            </a:pPr>
            <a:r>
              <a:rPr lang="en-US" sz="2200" dirty="0" smtClean="0">
                <a:latin typeface="Arial Unicode MS" pitchFamily="34" charset="-128"/>
                <a:ea typeface="Arial Unicode MS" pitchFamily="34" charset="-128"/>
                <a:cs typeface="Arial Unicode MS" pitchFamily="34" charset="-128"/>
              </a:rPr>
              <a:t>Any other information.</a:t>
            </a:r>
          </a:p>
          <a:p>
            <a:pPr marL="0" indent="0" algn="just" eaLnBrk="1" hangingPunct="1">
              <a:buNone/>
            </a:pPr>
            <a:endParaRPr lang="en-US" sz="2200" dirty="0" smtClean="0">
              <a:latin typeface="Arial Unicode MS" pitchFamily="34" charset="-128"/>
              <a:ea typeface="Arial Unicode MS" pitchFamily="34" charset="-128"/>
              <a:cs typeface="Arial Unicode MS" pitchFamily="34" charset="-128"/>
            </a:endParaRPr>
          </a:p>
          <a:p>
            <a:pPr marL="0" indent="0" algn="just" eaLnBrk="1" hangingPunct="1">
              <a:buNone/>
            </a:pPr>
            <a:r>
              <a:rPr lang="en-US" sz="2200" dirty="0" smtClean="0">
                <a:latin typeface="Arial Unicode MS" pitchFamily="34" charset="-128"/>
                <a:ea typeface="Arial Unicode MS" pitchFamily="34" charset="-128"/>
                <a:cs typeface="Arial Unicode MS" pitchFamily="34" charset="-128"/>
              </a:rPr>
              <a:t>2)  Director interested shall not participate in discussion.</a:t>
            </a:r>
          </a:p>
          <a:p>
            <a:pPr algn="just" eaLnBrk="1" hangingPunct="1">
              <a:buNone/>
            </a:pPr>
            <a:endParaRPr lang="en-US" sz="22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endParaRPr lang="en-US" sz="22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10</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600" b="1" dirty="0" smtClean="0"/>
              <a:t>Conditions for Related Party Transaction (Rule 15)</a:t>
            </a:r>
          </a:p>
        </p:txBody>
      </p:sp>
      <p:sp>
        <p:nvSpPr>
          <p:cNvPr id="11267" name="Content Placeholder 2"/>
          <p:cNvSpPr>
            <a:spLocks noGrp="1"/>
          </p:cNvSpPr>
          <p:nvPr>
            <p:ph sz="quarter" idx="1"/>
          </p:nvPr>
        </p:nvSpPr>
        <p:spPr>
          <a:xfrm>
            <a:off x="457200" y="1676400"/>
            <a:ext cx="8382000" cy="4953000"/>
          </a:xfrm>
        </p:spPr>
        <p:txBody>
          <a:bodyPr/>
          <a:lstStyle/>
          <a:p>
            <a:pPr marL="0" indent="0" algn="just" eaLnBrk="1" hangingPunct="1">
              <a:buNone/>
            </a:pPr>
            <a:r>
              <a:rPr lang="en-US" sz="2200" dirty="0" smtClean="0">
                <a:latin typeface="Arial Unicode MS" pitchFamily="34" charset="-128"/>
                <a:ea typeface="Arial Unicode MS" pitchFamily="34" charset="-128"/>
                <a:cs typeface="Arial Unicode MS" pitchFamily="34" charset="-128"/>
              </a:rPr>
              <a:t>3)  </a:t>
            </a:r>
            <a:r>
              <a:rPr lang="en-US" sz="2200" b="1" u="sng" dirty="0" smtClean="0">
                <a:latin typeface="Arial Unicode MS" pitchFamily="34" charset="-128"/>
                <a:ea typeface="Arial Unicode MS" pitchFamily="34" charset="-128"/>
                <a:cs typeface="Arial Unicode MS" pitchFamily="34" charset="-128"/>
              </a:rPr>
              <a:t>S/R is required if:</a:t>
            </a:r>
          </a:p>
          <a:p>
            <a:pPr marL="739775" indent="-276225" algn="just" eaLnBrk="1" hangingPunct="1">
              <a:buFont typeface="+mj-lt"/>
              <a:buAutoNum type="alphaLcParenR"/>
            </a:pPr>
            <a:r>
              <a:rPr lang="en-US" sz="2200" dirty="0" smtClean="0">
                <a:latin typeface="Arial Unicode MS" pitchFamily="34" charset="-128"/>
                <a:ea typeface="Arial Unicode MS" pitchFamily="34" charset="-128"/>
                <a:cs typeface="Arial Unicode MS" pitchFamily="34" charset="-128"/>
              </a:rPr>
              <a:t>Paid up capital Rs.10.00 </a:t>
            </a:r>
            <a:r>
              <a:rPr lang="en-US" sz="2200" dirty="0" err="1" smtClean="0">
                <a:latin typeface="Arial Unicode MS" pitchFamily="34" charset="-128"/>
                <a:ea typeface="Arial Unicode MS" pitchFamily="34" charset="-128"/>
                <a:cs typeface="Arial Unicode MS" pitchFamily="34" charset="-128"/>
              </a:rPr>
              <a:t>crores</a:t>
            </a:r>
            <a:r>
              <a:rPr lang="en-US" sz="2200" dirty="0" smtClean="0">
                <a:latin typeface="Arial Unicode MS" pitchFamily="34" charset="-128"/>
                <a:ea typeface="Arial Unicode MS" pitchFamily="34" charset="-128"/>
                <a:cs typeface="Arial Unicode MS" pitchFamily="34" charset="-128"/>
              </a:rPr>
              <a:t> or more.</a:t>
            </a:r>
          </a:p>
          <a:p>
            <a:pPr marL="739775" indent="-276225" algn="just" eaLnBrk="1" hangingPunct="1">
              <a:buFont typeface="+mj-lt"/>
              <a:buAutoNum type="alphaLcParenR"/>
            </a:pPr>
            <a:r>
              <a:rPr lang="en-US" sz="2200" dirty="0" smtClean="0">
                <a:latin typeface="Arial Unicode MS" pitchFamily="34" charset="-128"/>
                <a:ea typeface="Arial Unicode MS" pitchFamily="34" charset="-128"/>
                <a:cs typeface="Arial Unicode MS" pitchFamily="34" charset="-128"/>
              </a:rPr>
              <a:t>Sale / purchase / supply exceeds Rs.25% of Annual turnover.</a:t>
            </a:r>
          </a:p>
          <a:p>
            <a:pPr marL="739775" indent="-276225" algn="just" eaLnBrk="1" hangingPunct="1">
              <a:buFont typeface="+mj-lt"/>
              <a:buAutoNum type="alphaLcParenR"/>
            </a:pPr>
            <a:r>
              <a:rPr lang="en-US" sz="2200" dirty="0" smtClean="0">
                <a:latin typeface="Arial Unicode MS" pitchFamily="34" charset="-128"/>
                <a:ea typeface="Arial Unicode MS" pitchFamily="34" charset="-128"/>
                <a:cs typeface="Arial Unicode MS" pitchFamily="34" charset="-128"/>
              </a:rPr>
              <a:t>Sales of property &gt; 10% of </a:t>
            </a:r>
            <a:r>
              <a:rPr lang="en-US" sz="2200" dirty="0" err="1" smtClean="0">
                <a:latin typeface="Arial Unicode MS" pitchFamily="34" charset="-128"/>
                <a:ea typeface="Arial Unicode MS" pitchFamily="34" charset="-128"/>
                <a:cs typeface="Arial Unicode MS" pitchFamily="34" charset="-128"/>
              </a:rPr>
              <a:t>networth</a:t>
            </a:r>
            <a:r>
              <a:rPr lang="en-US" sz="2200" dirty="0" smtClean="0">
                <a:latin typeface="Arial Unicode MS" pitchFamily="34" charset="-128"/>
                <a:ea typeface="Arial Unicode MS" pitchFamily="34" charset="-128"/>
                <a:cs typeface="Arial Unicode MS" pitchFamily="34" charset="-128"/>
              </a:rPr>
              <a:t>.</a:t>
            </a:r>
          </a:p>
          <a:p>
            <a:pPr marL="739775" indent="-276225" algn="just" eaLnBrk="1" hangingPunct="1">
              <a:buFont typeface="+mj-lt"/>
              <a:buAutoNum type="alphaLcParenR"/>
            </a:pPr>
            <a:r>
              <a:rPr lang="en-US" sz="2200" dirty="0" smtClean="0">
                <a:latin typeface="Arial Unicode MS" pitchFamily="34" charset="-128"/>
                <a:ea typeface="Arial Unicode MS" pitchFamily="34" charset="-128"/>
                <a:cs typeface="Arial Unicode MS" pitchFamily="34" charset="-128"/>
              </a:rPr>
              <a:t>Leasing of property &gt; 10% of </a:t>
            </a:r>
            <a:r>
              <a:rPr lang="en-US" sz="2200" dirty="0" err="1" smtClean="0">
                <a:latin typeface="Arial Unicode MS" pitchFamily="34" charset="-128"/>
                <a:ea typeface="Arial Unicode MS" pitchFamily="34" charset="-128"/>
                <a:cs typeface="Arial Unicode MS" pitchFamily="34" charset="-128"/>
              </a:rPr>
              <a:t>networth</a:t>
            </a:r>
            <a:r>
              <a:rPr lang="en-US" sz="2200" dirty="0" smtClean="0">
                <a:latin typeface="Arial Unicode MS" pitchFamily="34" charset="-128"/>
                <a:ea typeface="Arial Unicode MS" pitchFamily="34" charset="-128"/>
                <a:cs typeface="Arial Unicode MS" pitchFamily="34" charset="-128"/>
              </a:rPr>
              <a:t> or 10% of Turnover.</a:t>
            </a:r>
          </a:p>
          <a:p>
            <a:pPr marL="739775" indent="-276225" algn="just" eaLnBrk="1" hangingPunct="1">
              <a:buFont typeface="+mj-lt"/>
              <a:buAutoNum type="alphaLcParenR"/>
            </a:pPr>
            <a:r>
              <a:rPr lang="en-US" sz="2200" dirty="0" smtClean="0">
                <a:latin typeface="Arial Unicode MS" pitchFamily="34" charset="-128"/>
                <a:ea typeface="Arial Unicode MS" pitchFamily="34" charset="-128"/>
                <a:cs typeface="Arial Unicode MS" pitchFamily="34" charset="-128"/>
              </a:rPr>
              <a:t>Availing services &gt; 10% of </a:t>
            </a:r>
            <a:r>
              <a:rPr lang="en-US" sz="2200" dirty="0" err="1" smtClean="0">
                <a:latin typeface="Arial Unicode MS" pitchFamily="34" charset="-128"/>
                <a:ea typeface="Arial Unicode MS" pitchFamily="34" charset="-128"/>
                <a:cs typeface="Arial Unicode MS" pitchFamily="34" charset="-128"/>
              </a:rPr>
              <a:t>networth</a:t>
            </a:r>
            <a:endParaRPr lang="en-US" sz="2200" dirty="0" smtClean="0">
              <a:latin typeface="Arial Unicode MS" pitchFamily="34" charset="-128"/>
              <a:ea typeface="Arial Unicode MS" pitchFamily="34" charset="-128"/>
              <a:cs typeface="Arial Unicode MS" pitchFamily="34" charset="-128"/>
            </a:endParaRPr>
          </a:p>
          <a:p>
            <a:pPr marL="739775" indent="-276225" algn="just" eaLnBrk="1" hangingPunct="1">
              <a:buFont typeface="+mj-lt"/>
              <a:buAutoNum type="alphaLcParenR"/>
            </a:pPr>
            <a:r>
              <a:rPr lang="en-US" sz="2200" dirty="0" smtClean="0">
                <a:latin typeface="Arial Unicode MS" pitchFamily="34" charset="-128"/>
                <a:ea typeface="Arial Unicode MS" pitchFamily="34" charset="-128"/>
                <a:cs typeface="Arial Unicode MS" pitchFamily="34" charset="-128"/>
              </a:rPr>
              <a:t>Appointment to any office or place of office &gt; Rs.2.50 </a:t>
            </a:r>
            <a:r>
              <a:rPr lang="en-US" sz="2200" dirty="0" err="1" smtClean="0">
                <a:latin typeface="Arial Unicode MS" pitchFamily="34" charset="-128"/>
                <a:ea typeface="Arial Unicode MS" pitchFamily="34" charset="-128"/>
                <a:cs typeface="Arial Unicode MS" pitchFamily="34" charset="-128"/>
              </a:rPr>
              <a:t>lacs</a:t>
            </a:r>
            <a:r>
              <a:rPr lang="en-US" sz="2200" dirty="0" smtClean="0">
                <a:latin typeface="Arial Unicode MS" pitchFamily="34" charset="-128"/>
                <a:ea typeface="Arial Unicode MS" pitchFamily="34" charset="-128"/>
                <a:cs typeface="Arial Unicode MS" pitchFamily="34" charset="-128"/>
              </a:rPr>
              <a:t> per month.</a:t>
            </a:r>
          </a:p>
          <a:p>
            <a:pPr marL="739775" indent="-276225" algn="just" eaLnBrk="1" hangingPunct="1">
              <a:buFont typeface="+mj-lt"/>
              <a:buAutoNum type="alphaLcParenR"/>
            </a:pPr>
            <a:r>
              <a:rPr lang="en-US" sz="2200" dirty="0" smtClean="0">
                <a:latin typeface="Arial Unicode MS" pitchFamily="34" charset="-128"/>
                <a:ea typeface="Arial Unicode MS" pitchFamily="34" charset="-128"/>
                <a:cs typeface="Arial Unicode MS" pitchFamily="34" charset="-128"/>
              </a:rPr>
              <a:t>Remuneration for underwriting exceeds 1% of </a:t>
            </a:r>
            <a:r>
              <a:rPr lang="en-US" sz="2200" dirty="0" err="1" smtClean="0">
                <a:latin typeface="Arial Unicode MS" pitchFamily="34" charset="-128"/>
                <a:ea typeface="Arial Unicode MS" pitchFamily="34" charset="-128"/>
                <a:cs typeface="Arial Unicode MS" pitchFamily="34" charset="-128"/>
              </a:rPr>
              <a:t>networth</a:t>
            </a:r>
            <a:r>
              <a:rPr lang="en-US" sz="2200" dirty="0" smtClean="0">
                <a:latin typeface="Arial Unicode MS" pitchFamily="34" charset="-128"/>
                <a:ea typeface="Arial Unicode MS" pitchFamily="34" charset="-128"/>
                <a:cs typeface="Arial Unicode MS" pitchFamily="34" charset="-128"/>
              </a:rPr>
              <a:t>.</a:t>
            </a:r>
          </a:p>
          <a:p>
            <a:pPr marL="0" indent="0" algn="just" eaLnBrk="1" hangingPunct="1">
              <a:buNone/>
            </a:pPr>
            <a:endParaRPr lang="en-US" sz="2200" dirty="0" smtClean="0">
              <a:latin typeface="Arial Unicode MS" pitchFamily="34" charset="-128"/>
              <a:ea typeface="Arial Unicode MS" pitchFamily="34" charset="-128"/>
              <a:cs typeface="Arial Unicode MS" pitchFamily="34" charset="-128"/>
            </a:endParaRPr>
          </a:p>
          <a:p>
            <a:pPr marL="0" indent="0" algn="just" eaLnBrk="1" hangingPunct="1">
              <a:buNone/>
            </a:pPr>
            <a:endParaRPr lang="en-US" sz="2200" dirty="0" smtClean="0">
              <a:latin typeface="Arial Unicode MS" pitchFamily="34" charset="-128"/>
              <a:ea typeface="Arial Unicode MS" pitchFamily="34" charset="-128"/>
              <a:cs typeface="Arial Unicode MS" pitchFamily="34" charset="-128"/>
            </a:endParaRPr>
          </a:p>
          <a:p>
            <a:pPr algn="just" eaLnBrk="1" hangingPunct="1">
              <a:buNone/>
            </a:pPr>
            <a:endParaRPr lang="en-US" sz="22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endParaRPr lang="en-US" sz="22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11</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600" b="1" dirty="0" smtClean="0"/>
              <a:t>Related Party Transaction (Section 188)</a:t>
            </a:r>
          </a:p>
        </p:txBody>
      </p:sp>
      <p:sp>
        <p:nvSpPr>
          <p:cNvPr id="11267" name="Content Placeholder 2"/>
          <p:cNvSpPr>
            <a:spLocks noGrp="1"/>
          </p:cNvSpPr>
          <p:nvPr>
            <p:ph sz="quarter" idx="1"/>
          </p:nvPr>
        </p:nvSpPr>
        <p:spPr>
          <a:xfrm>
            <a:off x="457200" y="1600200"/>
            <a:ext cx="8382000" cy="5029200"/>
          </a:xfrm>
        </p:spPr>
        <p:txBody>
          <a:bodyPr/>
          <a:lstStyle/>
          <a:p>
            <a:pPr marL="914400" indent="-914400" algn="just" eaLnBrk="1" hangingPunct="1">
              <a:buNone/>
            </a:pPr>
            <a:r>
              <a:rPr lang="en-US" sz="2200" dirty="0" smtClean="0">
                <a:latin typeface="Arial Unicode MS" pitchFamily="34" charset="-128"/>
                <a:ea typeface="Arial Unicode MS" pitchFamily="34" charset="-128"/>
                <a:cs typeface="Arial Unicode MS" pitchFamily="34" charset="-128"/>
              </a:rPr>
              <a:t>Note: </a:t>
            </a:r>
          </a:p>
          <a:p>
            <a:pPr marL="457200" indent="-457200" algn="just" eaLnBrk="1" hangingPunct="1">
              <a:buFont typeface="+mj-lt"/>
              <a:buAutoNum type="arabicPeriod"/>
            </a:pPr>
            <a:r>
              <a:rPr lang="en-US" sz="2200" dirty="0" smtClean="0">
                <a:latin typeface="Arial Unicode MS" pitchFamily="34" charset="-128"/>
                <a:ea typeface="Arial Unicode MS" pitchFamily="34" charset="-128"/>
                <a:cs typeface="Arial Unicode MS" pitchFamily="34" charset="-128"/>
              </a:rPr>
              <a:t>The provisions of section 188 will not be applicable to the transaction entered into by the company in its ordinary course of business other than the transaction which are not on Arm’s Length Basis (the expression ‘Arm’s Length’ means the transaction between two related parties i.e. contacting as if they were unrelated so that there is no conflict of interest).</a:t>
            </a:r>
          </a:p>
          <a:p>
            <a:pPr marL="457200" indent="-457200" algn="just" eaLnBrk="1" hangingPunct="1">
              <a:buFont typeface="+mj-lt"/>
              <a:buAutoNum type="arabicPeriod"/>
            </a:pPr>
            <a:endParaRPr lang="en-US" sz="2200" dirty="0" smtClean="0">
              <a:latin typeface="Arial Unicode MS" pitchFamily="34" charset="-128"/>
              <a:ea typeface="Arial Unicode MS" pitchFamily="34" charset="-128"/>
              <a:cs typeface="Arial Unicode MS" pitchFamily="34" charset="-128"/>
            </a:endParaRPr>
          </a:p>
          <a:p>
            <a:pPr marL="457200" indent="-457200" algn="just" eaLnBrk="1" hangingPunct="1">
              <a:buFont typeface="+mj-lt"/>
              <a:buAutoNum type="arabicPeriod"/>
            </a:pPr>
            <a:r>
              <a:rPr lang="en-US" sz="2200" dirty="0" smtClean="0">
                <a:latin typeface="Arial Unicode MS" pitchFamily="34" charset="-128"/>
                <a:ea typeface="Arial Unicode MS" pitchFamily="34" charset="-128"/>
                <a:cs typeface="Arial Unicode MS" pitchFamily="34" charset="-128"/>
              </a:rPr>
              <a:t>In case the related party transaction outstanding as on commencement of this section i.e. 14 of 2014, the company shall ratify the same in the meeting of the Board of Directors or the shareholders as the case may be within 3 months from the commencement of this act.  </a:t>
            </a:r>
            <a:endParaRPr lang="en-IN" sz="2200" dirty="0" smtClean="0">
              <a:latin typeface="Arial Unicode MS" pitchFamily="34" charset="-128"/>
              <a:ea typeface="Arial Unicode MS" pitchFamily="34" charset="-128"/>
              <a:cs typeface="Arial Unicode MS" pitchFamily="34" charset="-128"/>
            </a:endParaRPr>
          </a:p>
          <a:p>
            <a:pPr marL="347663" indent="-347663" algn="just" eaLnBrk="1" hangingPunct="1"/>
            <a:endParaRPr lang="en-US" sz="2200" dirty="0" smtClean="0">
              <a:latin typeface="Arial Unicode MS" pitchFamily="34" charset="-128"/>
              <a:ea typeface="Arial Unicode MS" pitchFamily="34" charset="-128"/>
              <a:cs typeface="Arial Unicode MS" pitchFamily="34" charset="-128"/>
            </a:endParaRPr>
          </a:p>
          <a:p>
            <a:pPr algn="just" eaLnBrk="1" hangingPunct="1">
              <a:buNone/>
            </a:pPr>
            <a:endParaRPr lang="en-US" sz="22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endParaRPr lang="en-US" sz="22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12</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4" name="Content Placeholder 2"/>
          <p:cNvSpPr>
            <a:spLocks noGrp="1"/>
          </p:cNvSpPr>
          <p:nvPr>
            <p:ph idx="4294967295"/>
          </p:nvPr>
        </p:nvSpPr>
        <p:spPr>
          <a:xfrm>
            <a:off x="0" y="2133600"/>
            <a:ext cx="8229600" cy="3992563"/>
          </a:xfrm>
        </p:spPr>
        <p:txBody>
          <a:bodyPr/>
          <a:lstStyle/>
          <a:p>
            <a:pPr algn="ctr" eaLnBrk="1" hangingPunct="1">
              <a:buFont typeface="Wingdings" pitchFamily="2" charset="2"/>
              <a:buNone/>
            </a:pPr>
            <a:endParaRPr lang="en-US" smtClean="0"/>
          </a:p>
          <a:p>
            <a:pPr algn="ctr" eaLnBrk="1" hangingPunct="1">
              <a:buFont typeface="Wingdings" pitchFamily="2" charset="2"/>
              <a:buNone/>
            </a:pPr>
            <a:r>
              <a:rPr lang="en-US" sz="6600" smtClean="0">
                <a:latin typeface="Arial Unicode MS" pitchFamily="34" charset="-128"/>
                <a:ea typeface="Arial Unicode MS" pitchFamily="34" charset="-128"/>
                <a:cs typeface="Arial Unicode MS" pitchFamily="34" charset="-128"/>
              </a:rPr>
              <a:t>THANK YOU</a:t>
            </a:r>
          </a:p>
        </p:txBody>
      </p:sp>
      <p:sp>
        <p:nvSpPr>
          <p:cNvPr id="84995" name="Slide Number Placeholder 3"/>
          <p:cNvSpPr>
            <a:spLocks noGrp="1"/>
          </p:cNvSpPr>
          <p:nvPr>
            <p:ph type="sldNum" sz="quarter" idx="12"/>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fld id="{628B70B9-3859-447F-9751-AB87C19267DD}" type="slidenum">
              <a:rPr lang="en-US" smtClean="0"/>
              <a:pPr fontAlgn="base">
                <a:spcBef>
                  <a:spcPct val="0"/>
                </a:spcBef>
                <a:spcAft>
                  <a:spcPct val="0"/>
                </a:spcAft>
                <a:defRPr/>
              </a:pPr>
              <a:t>13</a:t>
            </a:fld>
            <a:endParaRPr lang="en-US" smtClean="0"/>
          </a:p>
        </p:txBody>
      </p:sp>
      <p:sp>
        <p:nvSpPr>
          <p:cNvPr id="84996" name="Footer Placeholder 4"/>
          <p:cNvSpPr>
            <a:spLocks noGrp="1"/>
          </p:cNvSpPr>
          <p:nvPr>
            <p:ph type="ftr" sz="quarter" idx="11"/>
          </p:nvPr>
        </p:nvSpPr>
        <p:spPr bwMode="auto">
          <a:xfrm>
            <a:off x="609600" y="6248400"/>
            <a:ext cx="80772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696200" cy="2133600"/>
          </a:xfrm>
        </p:spPr>
        <p:txBody>
          <a:bodyPr>
            <a:normAutofit fontScale="90000"/>
          </a:bodyPr>
          <a:lstStyle/>
          <a:p>
            <a:pPr algn="ctr" eaLnBrk="1" hangingPunct="1"/>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RELATED</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PARTY</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TRANSACTION</a:t>
            </a:r>
            <a:endParaRPr lang="en-US" sz="3600" u="sng" cap="none" dirty="0" smtClean="0">
              <a:solidFill>
                <a:srgbClr val="17375E"/>
              </a:solidFill>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chemeClr val="tx1"/>
                </a:solidFill>
                <a:latin typeface="Arial Unicode MS" pitchFamily="34" charset="-128"/>
                <a:ea typeface="Arial Unicode MS" pitchFamily="34" charset="-128"/>
                <a:cs typeface="Arial Unicode MS" pitchFamily="34" charset="-128"/>
              </a:rPr>
              <a:t>Relative</a:t>
            </a:r>
            <a:endParaRPr lang="en-IN" dirty="0">
              <a:solidFill>
                <a:schemeClr val="tx1"/>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p:txBody>
          <a:bodyPr/>
          <a:lstStyle/>
          <a:p>
            <a:pPr algn="just"/>
            <a:r>
              <a:rPr lang="en-US" dirty="0" smtClean="0">
                <a:latin typeface="Arial Unicode MS" pitchFamily="34" charset="-128"/>
                <a:ea typeface="Arial Unicode MS" pitchFamily="34" charset="-128"/>
                <a:cs typeface="Arial Unicode MS" pitchFamily="34" charset="-128"/>
              </a:rPr>
              <a:t>Section 2 (77</a:t>
            </a:r>
            <a:r>
              <a:rPr lang="en-US" dirty="0">
                <a:latin typeface="Arial Unicode MS" pitchFamily="34" charset="-128"/>
                <a:ea typeface="Arial Unicode MS" pitchFamily="34" charset="-128"/>
                <a:cs typeface="Arial Unicode MS" pitchFamily="34" charset="-128"/>
              </a:rPr>
              <a:t>) ‘‘relative’’, with reference to any person, means anyone who is related </a:t>
            </a:r>
            <a:r>
              <a:rPr lang="en-US" dirty="0" smtClean="0">
                <a:latin typeface="Arial Unicode MS" pitchFamily="34" charset="-128"/>
                <a:ea typeface="Arial Unicode MS" pitchFamily="34" charset="-128"/>
                <a:cs typeface="Arial Unicode MS" pitchFamily="34" charset="-128"/>
              </a:rPr>
              <a:t>to another</a:t>
            </a:r>
            <a:r>
              <a:rPr lang="en-US" dirty="0">
                <a:latin typeface="Arial Unicode MS" pitchFamily="34" charset="-128"/>
                <a:ea typeface="Arial Unicode MS" pitchFamily="34" charset="-128"/>
                <a:cs typeface="Arial Unicode MS" pitchFamily="34" charset="-128"/>
              </a:rPr>
              <a:t>, if</a:t>
            </a:r>
            <a:r>
              <a:rPr lang="en-US" dirty="0" smtClean="0">
                <a:latin typeface="Arial Unicode MS" pitchFamily="34" charset="-128"/>
                <a:ea typeface="Arial Unicode MS" pitchFamily="34" charset="-128"/>
                <a:cs typeface="Arial Unicode MS" pitchFamily="34" charset="-128"/>
              </a:rPr>
              <a:t>—</a:t>
            </a:r>
          </a:p>
          <a:p>
            <a:endParaRPr lang="en-IN" dirty="0">
              <a:latin typeface="Arial Unicode MS" pitchFamily="34" charset="-128"/>
              <a:ea typeface="Arial Unicode MS" pitchFamily="34" charset="-128"/>
              <a:cs typeface="Arial Unicode MS" pitchFamily="34" charset="-128"/>
            </a:endParaRPr>
          </a:p>
          <a:p>
            <a:pPr marL="914400" lvl="1" indent="-547688">
              <a:buNone/>
            </a:pPr>
            <a:r>
              <a:rPr lang="en-US" dirty="0">
                <a:latin typeface="Arial Unicode MS" pitchFamily="34" charset="-128"/>
                <a:ea typeface="Arial Unicode MS" pitchFamily="34" charset="-128"/>
                <a:cs typeface="Arial Unicode MS" pitchFamily="34" charset="-128"/>
              </a:rPr>
              <a:t>(</a:t>
            </a:r>
            <a:r>
              <a:rPr lang="en-US" i="1" dirty="0" err="1">
                <a:latin typeface="Arial Unicode MS" pitchFamily="34" charset="-128"/>
                <a:ea typeface="Arial Unicode MS" pitchFamily="34" charset="-128"/>
                <a:cs typeface="Arial Unicode MS" pitchFamily="34" charset="-128"/>
              </a:rPr>
              <a:t>i</a:t>
            </a:r>
            <a:r>
              <a:rPr lang="en-US" dirty="0">
                <a:latin typeface="Arial Unicode MS" pitchFamily="34" charset="-128"/>
                <a:ea typeface="Arial Unicode MS" pitchFamily="34" charset="-128"/>
                <a:cs typeface="Arial Unicode MS" pitchFamily="34" charset="-128"/>
              </a:rPr>
              <a:t>) </a:t>
            </a:r>
            <a:r>
              <a:rPr lang="en-US" dirty="0" smtClean="0">
                <a:latin typeface="Arial Unicode MS" pitchFamily="34" charset="-128"/>
                <a:ea typeface="Arial Unicode MS" pitchFamily="34" charset="-128"/>
                <a:cs typeface="Arial Unicode MS" pitchFamily="34" charset="-128"/>
              </a:rPr>
              <a:t> they </a:t>
            </a:r>
            <a:r>
              <a:rPr lang="en-US" dirty="0">
                <a:latin typeface="Arial Unicode MS" pitchFamily="34" charset="-128"/>
                <a:ea typeface="Arial Unicode MS" pitchFamily="34" charset="-128"/>
                <a:cs typeface="Arial Unicode MS" pitchFamily="34" charset="-128"/>
              </a:rPr>
              <a:t>are members of a Hindu Undivided Family;</a:t>
            </a:r>
            <a:endParaRPr lang="en-IN" dirty="0">
              <a:latin typeface="Arial Unicode MS" pitchFamily="34" charset="-128"/>
              <a:ea typeface="Arial Unicode MS" pitchFamily="34" charset="-128"/>
              <a:cs typeface="Arial Unicode MS" pitchFamily="34" charset="-128"/>
            </a:endParaRPr>
          </a:p>
          <a:p>
            <a:pPr marL="914400" lvl="1" indent="-547688">
              <a:buNone/>
            </a:pPr>
            <a:r>
              <a:rPr lang="en-US" dirty="0">
                <a:latin typeface="Arial Unicode MS" pitchFamily="34" charset="-128"/>
                <a:ea typeface="Arial Unicode MS" pitchFamily="34" charset="-128"/>
                <a:cs typeface="Arial Unicode MS" pitchFamily="34" charset="-128"/>
              </a:rPr>
              <a:t>(</a:t>
            </a:r>
            <a:r>
              <a:rPr lang="en-US" i="1" dirty="0">
                <a:latin typeface="Arial Unicode MS" pitchFamily="34" charset="-128"/>
                <a:ea typeface="Arial Unicode MS" pitchFamily="34" charset="-128"/>
                <a:cs typeface="Arial Unicode MS" pitchFamily="34" charset="-128"/>
              </a:rPr>
              <a:t>ii</a:t>
            </a:r>
            <a:r>
              <a:rPr lang="en-US" dirty="0">
                <a:latin typeface="Arial Unicode MS" pitchFamily="34" charset="-128"/>
                <a:ea typeface="Arial Unicode MS" pitchFamily="34" charset="-128"/>
                <a:cs typeface="Arial Unicode MS" pitchFamily="34" charset="-128"/>
              </a:rPr>
              <a:t>) </a:t>
            </a:r>
            <a:r>
              <a:rPr lang="en-US" dirty="0" smtClean="0">
                <a:latin typeface="Arial Unicode MS" pitchFamily="34" charset="-128"/>
                <a:ea typeface="Arial Unicode MS" pitchFamily="34" charset="-128"/>
                <a:cs typeface="Arial Unicode MS" pitchFamily="34" charset="-128"/>
              </a:rPr>
              <a:t> they </a:t>
            </a:r>
            <a:r>
              <a:rPr lang="en-US" dirty="0">
                <a:latin typeface="Arial Unicode MS" pitchFamily="34" charset="-128"/>
                <a:ea typeface="Arial Unicode MS" pitchFamily="34" charset="-128"/>
                <a:cs typeface="Arial Unicode MS" pitchFamily="34" charset="-128"/>
              </a:rPr>
              <a:t>are husband and wife; or</a:t>
            </a:r>
            <a:endParaRPr lang="en-IN" dirty="0">
              <a:latin typeface="Arial Unicode MS" pitchFamily="34" charset="-128"/>
              <a:ea typeface="Arial Unicode MS" pitchFamily="34" charset="-128"/>
              <a:cs typeface="Arial Unicode MS" pitchFamily="34" charset="-128"/>
            </a:endParaRPr>
          </a:p>
          <a:p>
            <a:pPr marL="914400" lvl="1" indent="-547688">
              <a:buNone/>
            </a:pPr>
            <a:r>
              <a:rPr lang="en-US" dirty="0">
                <a:latin typeface="Arial Unicode MS" pitchFamily="34" charset="-128"/>
                <a:ea typeface="Arial Unicode MS" pitchFamily="34" charset="-128"/>
                <a:cs typeface="Arial Unicode MS" pitchFamily="34" charset="-128"/>
              </a:rPr>
              <a:t>(</a:t>
            </a:r>
            <a:r>
              <a:rPr lang="en-US" i="1" dirty="0">
                <a:latin typeface="Arial Unicode MS" pitchFamily="34" charset="-128"/>
                <a:ea typeface="Arial Unicode MS" pitchFamily="34" charset="-128"/>
                <a:cs typeface="Arial Unicode MS" pitchFamily="34" charset="-128"/>
              </a:rPr>
              <a:t>iii</a:t>
            </a:r>
            <a:r>
              <a:rPr lang="en-US" dirty="0">
                <a:latin typeface="Arial Unicode MS" pitchFamily="34" charset="-128"/>
                <a:ea typeface="Arial Unicode MS" pitchFamily="34" charset="-128"/>
                <a:cs typeface="Arial Unicode MS" pitchFamily="34" charset="-128"/>
              </a:rPr>
              <a:t>) one person is related to the other in such manner as may be prescribed;</a:t>
            </a:r>
            <a:endParaRPr lang="en-IN" dirty="0">
              <a:latin typeface="Arial Unicode MS" pitchFamily="34" charset="-128"/>
              <a:ea typeface="Arial Unicode MS" pitchFamily="34" charset="-128"/>
              <a:cs typeface="Arial Unicode MS" pitchFamily="34" charset="-128"/>
            </a:endParaRPr>
          </a:p>
          <a:p>
            <a:endParaRPr lang="en-IN" dirty="0">
              <a:latin typeface="Arial Unicode MS" pitchFamily="34" charset="-128"/>
              <a:ea typeface="Arial Unicode MS" pitchFamily="34" charset="-128"/>
              <a:cs typeface="Arial Unicode MS" pitchFamily="34" charset="-128"/>
            </a:endParaRPr>
          </a:p>
        </p:txBody>
      </p:sp>
      <p:sp>
        <p:nvSpPr>
          <p:cNvPr id="4"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extLst>
      <p:ext uri="{BB962C8B-B14F-4D97-AF65-F5344CB8AC3E}">
        <p14:creationId xmlns:p14="http://schemas.microsoft.com/office/powerpoint/2010/main" xmlns="" val="1982280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a:bodyPr>
          <a:lstStyle/>
          <a:p>
            <a:pPr eaLnBrk="1" fontAlgn="auto" hangingPunct="1">
              <a:spcAft>
                <a:spcPts val="0"/>
              </a:spcAft>
              <a:defRPr/>
            </a:pPr>
            <a:r>
              <a:rPr lang="en-US" dirty="0" smtClean="0">
                <a:latin typeface="Arial Unicode MS" pitchFamily="34" charset="-128"/>
                <a:ea typeface="Arial Unicode MS" pitchFamily="34" charset="-128"/>
                <a:cs typeface="Arial Unicode MS" pitchFamily="34" charset="-128"/>
              </a:rPr>
              <a:t>Rule 4</a:t>
            </a:r>
            <a:endParaRPr lang="en-US"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524000"/>
            <a:ext cx="8382000" cy="4495800"/>
          </a:xfrm>
        </p:spPr>
        <p:txBody>
          <a:bodyPr>
            <a:noAutofit/>
          </a:bodyPr>
          <a:lstStyle/>
          <a:p>
            <a:pPr marL="514350" indent="-514350" algn="just" eaLnBrk="1" fontAlgn="auto" hangingPunct="1">
              <a:spcAft>
                <a:spcPts val="0"/>
              </a:spcAft>
              <a:buNone/>
              <a:defRPr/>
            </a:pPr>
            <a:endParaRPr lang="en-US" sz="1800" b="1" u="sng" dirty="0" smtClean="0">
              <a:latin typeface="Arial" pitchFamily="34" charset="0"/>
              <a:ea typeface="Arial Unicode MS" pitchFamily="34" charset="-128"/>
              <a:cs typeface="Arial" pitchFamily="34" charset="0"/>
            </a:endParaRPr>
          </a:p>
          <a:p>
            <a:pPr marL="514350" indent="-514350" algn="just" eaLnBrk="1" fontAlgn="auto" hangingPunct="1">
              <a:spcAft>
                <a:spcPts val="0"/>
              </a:spcAft>
              <a:buNone/>
              <a:defRPr/>
            </a:pPr>
            <a:endParaRPr lang="en-US" sz="1800" dirty="0" smtClean="0">
              <a:latin typeface="Arial" pitchFamily="34" charset="0"/>
              <a:ea typeface="Arial Unicode MS" pitchFamily="34" charset="-128"/>
              <a:cs typeface="Arial" pitchFamily="34" charset="0"/>
            </a:endParaRPr>
          </a:p>
          <a:p>
            <a:pPr marL="514350" indent="-514350" algn="just" eaLnBrk="1" fontAlgn="auto" hangingPunct="1">
              <a:spcAft>
                <a:spcPts val="0"/>
              </a:spcAft>
              <a:buNone/>
              <a:defRPr/>
            </a:pPr>
            <a:endParaRPr lang="en-US" sz="1800" dirty="0" smtClean="0">
              <a:latin typeface="Arial" pitchFamily="34" charset="0"/>
              <a:ea typeface="Arial Unicode MS" pitchFamily="34" charset="-128"/>
              <a:cs typeface="Arial" pitchFamily="34" charset="0"/>
            </a:endParaRPr>
          </a:p>
          <a:p>
            <a:pPr marL="514350" indent="-514350" algn="just" eaLnBrk="1" fontAlgn="auto" hangingPunct="1">
              <a:spcAft>
                <a:spcPts val="0"/>
              </a:spcAft>
              <a:buNone/>
              <a:defRPr/>
            </a:pPr>
            <a:endParaRPr lang="en-US" sz="1800" dirty="0" smtClean="0">
              <a:latin typeface="Arial" pitchFamily="34" charset="0"/>
              <a:ea typeface="Arial Unicode MS" pitchFamily="34" charset="-128"/>
              <a:cs typeface="Arial" pitchFamily="34" charset="0"/>
            </a:endParaRPr>
          </a:p>
          <a:p>
            <a:pPr marL="320040" indent="-320040" algn="just" eaLnBrk="1" fontAlgn="auto" hangingPunct="1">
              <a:spcAft>
                <a:spcPts val="0"/>
              </a:spcAft>
              <a:buFont typeface="Wingdings"/>
              <a:buNone/>
              <a:defRPr/>
            </a:pPr>
            <a:endParaRPr lang="en-US" sz="1800" dirty="0" smtClean="0">
              <a:latin typeface="Arial" pitchFamily="34" charset="0"/>
              <a:ea typeface="Arial Unicode MS" pitchFamily="34" charset="-128"/>
              <a:cs typeface="Arial" pitchFamily="34" charset="0"/>
            </a:endParaRPr>
          </a:p>
          <a:p>
            <a:pPr marL="320040" indent="-320040" algn="just" eaLnBrk="1" fontAlgn="auto" hangingPunct="1">
              <a:spcAft>
                <a:spcPts val="0"/>
              </a:spcAft>
              <a:buFont typeface="Wingdings"/>
              <a:buNone/>
              <a:defRPr/>
            </a:pPr>
            <a:r>
              <a:rPr lang="en-US" sz="1800" dirty="0" smtClean="0">
                <a:latin typeface="Arial" pitchFamily="34" charset="0"/>
                <a:ea typeface="Arial Unicode MS" pitchFamily="34" charset="-128"/>
                <a:cs typeface="Arial" pitchFamily="34" charset="0"/>
              </a:rPr>
              <a:t>	</a:t>
            </a:r>
          </a:p>
          <a:p>
            <a:pPr marL="320040" indent="-320040" algn="just" eaLnBrk="1" fontAlgn="auto" hangingPunct="1">
              <a:spcAft>
                <a:spcPts val="0"/>
              </a:spcAft>
              <a:buFont typeface="Wingdings"/>
              <a:buNone/>
              <a:defRPr/>
            </a:pPr>
            <a:endParaRPr lang="en-US" sz="1800" dirty="0">
              <a:latin typeface="Arial" pitchFamily="34" charset="0"/>
              <a:ea typeface="Arial Unicode MS" pitchFamily="34" charset="-128"/>
              <a:cs typeface="Arial" pitchFamily="34" charset="0"/>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4</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graphicFrame>
        <p:nvGraphicFramePr>
          <p:cNvPr id="6" name="Table 5"/>
          <p:cNvGraphicFramePr>
            <a:graphicFrameLocks noGrp="1"/>
          </p:cNvGraphicFramePr>
          <p:nvPr/>
        </p:nvGraphicFramePr>
        <p:xfrm>
          <a:off x="228600" y="1676400"/>
          <a:ext cx="8458200" cy="4023360"/>
        </p:xfrm>
        <a:graphic>
          <a:graphicData uri="http://schemas.openxmlformats.org/drawingml/2006/table">
            <a:tbl>
              <a:tblPr firstRow="1" bandRow="1">
                <a:tableStyleId>{2D5ABB26-0587-4C30-8999-92F81FD0307C}</a:tableStyleId>
              </a:tblPr>
              <a:tblGrid>
                <a:gridCol w="533400"/>
                <a:gridCol w="3733800"/>
                <a:gridCol w="533400"/>
                <a:gridCol w="3657600"/>
              </a:tblGrid>
              <a:tr h="585204">
                <a:tc>
                  <a:txBody>
                    <a:bodyPr/>
                    <a:lstStyle/>
                    <a:p>
                      <a:r>
                        <a:rPr lang="en-US" sz="2400" dirty="0" smtClean="0">
                          <a:latin typeface="Arial Unicode MS" pitchFamily="34" charset="-128"/>
                          <a:ea typeface="Arial Unicode MS" pitchFamily="34" charset="-128"/>
                          <a:cs typeface="Arial Unicode MS" pitchFamily="34" charset="-128"/>
                        </a:rPr>
                        <a:t>1</a:t>
                      </a:r>
                      <a:endParaRPr lang="en-US" sz="2400" dirty="0">
                        <a:latin typeface="Arial Unicode MS" pitchFamily="34" charset="-128"/>
                        <a:ea typeface="Arial Unicode MS" pitchFamily="34" charset="-128"/>
                        <a:cs typeface="Arial Unicode MS" pitchFamily="34"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Arial Unicode MS" pitchFamily="34" charset="-128"/>
                          <a:ea typeface="Arial Unicode MS" pitchFamily="34" charset="-128"/>
                          <a:cs typeface="Arial Unicode MS" pitchFamily="34" charset="-128"/>
                        </a:rPr>
                        <a:t>Father (including step father)</a:t>
                      </a:r>
                    </a:p>
                    <a:p>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2</a:t>
                      </a:r>
                      <a:endParaRPr lang="en-US" sz="2400" dirty="0">
                        <a:latin typeface="Arial Unicode MS" pitchFamily="34" charset="-128"/>
                        <a:ea typeface="Arial Unicode MS" pitchFamily="34" charset="-128"/>
                        <a:cs typeface="Arial Unicode MS" pitchFamily="34"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Arial Unicode MS" pitchFamily="34" charset="-128"/>
                          <a:ea typeface="Arial Unicode MS" pitchFamily="34" charset="-128"/>
                          <a:cs typeface="Arial Unicode MS" pitchFamily="34" charset="-128"/>
                        </a:rPr>
                        <a:t>Mother (including step mother)</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400" dirty="0">
                        <a:latin typeface="Arial Unicode MS" pitchFamily="34" charset="-128"/>
                        <a:ea typeface="Arial Unicode MS" pitchFamily="34" charset="-128"/>
                        <a:cs typeface="Arial Unicode MS" pitchFamily="34" charset="-128"/>
                      </a:endParaRPr>
                    </a:p>
                  </a:txBody>
                  <a:tcPr/>
                </a:tc>
              </a:tr>
              <a:tr h="585204">
                <a:tc>
                  <a:txBody>
                    <a:bodyPr/>
                    <a:lstStyle/>
                    <a:p>
                      <a:r>
                        <a:rPr lang="en-US" sz="2400" dirty="0" smtClean="0">
                          <a:latin typeface="Arial Unicode MS" pitchFamily="34" charset="-128"/>
                          <a:ea typeface="Arial Unicode MS" pitchFamily="34" charset="-128"/>
                          <a:cs typeface="Arial Unicode MS" pitchFamily="34" charset="-128"/>
                        </a:rPr>
                        <a:t>3</a:t>
                      </a:r>
                      <a:endParaRPr lang="en-US" sz="2400" dirty="0">
                        <a:latin typeface="Arial Unicode MS" pitchFamily="34" charset="-128"/>
                        <a:ea typeface="Arial Unicode MS" pitchFamily="34" charset="-128"/>
                        <a:cs typeface="Arial Unicode MS" pitchFamily="34"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Arial Unicode MS" pitchFamily="34" charset="-128"/>
                          <a:ea typeface="Arial Unicode MS" pitchFamily="34" charset="-128"/>
                          <a:cs typeface="Arial Unicode MS" pitchFamily="34" charset="-128"/>
                        </a:rPr>
                        <a:t>Son (including</a:t>
                      </a:r>
                      <a:r>
                        <a:rPr lang="en-US" sz="2400" baseline="0" dirty="0" smtClean="0">
                          <a:latin typeface="Arial Unicode MS" pitchFamily="34" charset="-128"/>
                          <a:ea typeface="Arial Unicode MS" pitchFamily="34" charset="-128"/>
                          <a:cs typeface="Arial Unicode MS" pitchFamily="34" charset="-128"/>
                        </a:rPr>
                        <a:t> step son)</a:t>
                      </a:r>
                      <a:endParaRPr lang="en-US" sz="2400" dirty="0" smtClean="0">
                        <a:latin typeface="Arial Unicode MS" pitchFamily="34" charset="-128"/>
                        <a:ea typeface="Arial Unicode MS" pitchFamily="34" charset="-128"/>
                        <a:cs typeface="Arial Unicode MS" pitchFamily="34" charset="-128"/>
                      </a:endParaRPr>
                    </a:p>
                    <a:p>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4</a:t>
                      </a:r>
                      <a:endParaRPr lang="en-US" sz="2400" dirty="0">
                        <a:latin typeface="Arial Unicode MS" pitchFamily="34" charset="-128"/>
                        <a:ea typeface="Arial Unicode MS" pitchFamily="34" charset="-128"/>
                        <a:cs typeface="Arial Unicode MS" pitchFamily="34"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Arial Unicode MS" pitchFamily="34" charset="-128"/>
                          <a:ea typeface="Arial Unicode MS" pitchFamily="34" charset="-128"/>
                          <a:cs typeface="Arial Unicode MS" pitchFamily="34" charset="-128"/>
                        </a:rPr>
                        <a:t>Son’s wife</a:t>
                      </a:r>
                    </a:p>
                    <a:p>
                      <a:endParaRPr lang="en-US" sz="2400" dirty="0">
                        <a:latin typeface="Arial Unicode MS" pitchFamily="34" charset="-128"/>
                        <a:ea typeface="Arial Unicode MS" pitchFamily="34" charset="-128"/>
                        <a:cs typeface="Arial Unicode MS" pitchFamily="34" charset="-128"/>
                      </a:endParaRPr>
                    </a:p>
                  </a:txBody>
                  <a:tcPr/>
                </a:tc>
              </a:tr>
              <a:tr h="756517">
                <a:tc>
                  <a:txBody>
                    <a:bodyPr/>
                    <a:lstStyle/>
                    <a:p>
                      <a:r>
                        <a:rPr lang="en-US" sz="2400" dirty="0" smtClean="0">
                          <a:latin typeface="Arial Unicode MS" pitchFamily="34" charset="-128"/>
                          <a:ea typeface="Arial Unicode MS" pitchFamily="34" charset="-128"/>
                          <a:cs typeface="Arial Unicode MS" pitchFamily="34" charset="-128"/>
                        </a:rPr>
                        <a:t>5</a:t>
                      </a:r>
                      <a:endParaRPr lang="en-US" sz="2400" dirty="0">
                        <a:latin typeface="Arial Unicode MS" pitchFamily="34" charset="-128"/>
                        <a:ea typeface="Arial Unicode MS" pitchFamily="34" charset="-128"/>
                        <a:cs typeface="Arial Unicode MS" pitchFamily="34"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Arial Unicode MS" pitchFamily="34" charset="-128"/>
                          <a:ea typeface="Arial Unicode MS" pitchFamily="34" charset="-128"/>
                          <a:cs typeface="Arial Unicode MS" pitchFamily="34" charset="-128"/>
                        </a:rPr>
                        <a:t>Daughter</a:t>
                      </a:r>
                    </a:p>
                    <a:p>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6</a:t>
                      </a:r>
                      <a:endParaRPr lang="en-US" sz="2400" dirty="0">
                        <a:latin typeface="Arial Unicode MS" pitchFamily="34" charset="-128"/>
                        <a:ea typeface="Arial Unicode MS" pitchFamily="34" charset="-128"/>
                        <a:cs typeface="Arial Unicode MS" pitchFamily="34"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Arial Unicode MS" pitchFamily="34" charset="-128"/>
                          <a:ea typeface="Arial Unicode MS" pitchFamily="34" charset="-128"/>
                          <a:cs typeface="Arial Unicode MS" pitchFamily="34" charset="-128"/>
                        </a:rPr>
                        <a:t>Daughter’s husband</a:t>
                      </a:r>
                    </a:p>
                    <a:p>
                      <a:endParaRPr lang="en-US" sz="2400" dirty="0">
                        <a:latin typeface="Arial Unicode MS" pitchFamily="34" charset="-128"/>
                        <a:ea typeface="Arial Unicode MS" pitchFamily="34" charset="-128"/>
                        <a:cs typeface="Arial Unicode MS" pitchFamily="34" charset="-128"/>
                      </a:endParaRPr>
                    </a:p>
                  </a:txBody>
                  <a:tcPr/>
                </a:tc>
              </a:tr>
              <a:tr h="585204">
                <a:tc>
                  <a:txBody>
                    <a:bodyPr/>
                    <a:lstStyle/>
                    <a:p>
                      <a:r>
                        <a:rPr lang="en-US" sz="2400" dirty="0" smtClean="0">
                          <a:latin typeface="Arial Unicode MS" pitchFamily="34" charset="-128"/>
                          <a:ea typeface="Arial Unicode MS" pitchFamily="34" charset="-128"/>
                          <a:cs typeface="Arial Unicode MS" pitchFamily="34" charset="-128"/>
                        </a:rPr>
                        <a:t>7</a:t>
                      </a:r>
                      <a:endParaRPr lang="en-US" sz="2400" dirty="0">
                        <a:latin typeface="Arial Unicode MS" pitchFamily="34" charset="-128"/>
                        <a:ea typeface="Arial Unicode MS" pitchFamily="34" charset="-128"/>
                        <a:cs typeface="Arial Unicode MS" pitchFamily="34"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Arial Unicode MS" pitchFamily="34" charset="-128"/>
                          <a:ea typeface="Arial Unicode MS" pitchFamily="34" charset="-128"/>
                          <a:cs typeface="Arial Unicode MS" pitchFamily="34" charset="-128"/>
                        </a:rPr>
                        <a:t>Brother</a:t>
                      </a:r>
                      <a:r>
                        <a:rPr lang="en-US" sz="2400" baseline="0" dirty="0" smtClean="0">
                          <a:latin typeface="Arial Unicode MS" pitchFamily="34" charset="-128"/>
                          <a:ea typeface="Arial Unicode MS" pitchFamily="34" charset="-128"/>
                          <a:cs typeface="Arial Unicode MS" pitchFamily="34" charset="-128"/>
                        </a:rPr>
                        <a:t> (including step brother)</a:t>
                      </a:r>
                      <a:endParaRPr lang="en-US" sz="2400" dirty="0" smtClean="0">
                        <a:latin typeface="Arial Unicode MS" pitchFamily="34" charset="-128"/>
                        <a:ea typeface="Arial Unicode MS" pitchFamily="34" charset="-128"/>
                        <a:cs typeface="Arial Unicode MS" pitchFamily="34" charset="-128"/>
                      </a:endParaRPr>
                    </a:p>
                    <a:p>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8</a:t>
                      </a:r>
                      <a:endParaRPr lang="en-US" sz="2400" dirty="0">
                        <a:latin typeface="Arial Unicode MS" pitchFamily="34" charset="-128"/>
                        <a:ea typeface="Arial Unicode MS" pitchFamily="34" charset="-128"/>
                        <a:cs typeface="Arial Unicode MS" pitchFamily="34"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Arial Unicode MS" pitchFamily="34" charset="-128"/>
                          <a:ea typeface="Arial Unicode MS" pitchFamily="34" charset="-128"/>
                          <a:cs typeface="Arial Unicode MS" pitchFamily="34" charset="-128"/>
                        </a:rPr>
                        <a:t>Sister (including</a:t>
                      </a:r>
                      <a:r>
                        <a:rPr lang="en-US" sz="2400" baseline="0" dirty="0" smtClean="0">
                          <a:latin typeface="Arial Unicode MS" pitchFamily="34" charset="-128"/>
                          <a:ea typeface="Arial Unicode MS" pitchFamily="34" charset="-128"/>
                          <a:cs typeface="Arial Unicode MS" pitchFamily="34" charset="-128"/>
                        </a:rPr>
                        <a:t> step sister)</a:t>
                      </a:r>
                      <a:endParaRPr lang="en-US" sz="2400" dirty="0" smtClean="0">
                        <a:latin typeface="Arial Unicode MS" pitchFamily="34" charset="-128"/>
                        <a:ea typeface="Arial Unicode MS" pitchFamily="34" charset="-128"/>
                        <a:cs typeface="Arial Unicode MS" pitchFamily="34" charset="-128"/>
                      </a:endParaRPr>
                    </a:p>
                    <a:p>
                      <a:endParaRPr lang="en-US" sz="2400" dirty="0"/>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IN" dirty="0" smtClean="0">
                <a:solidFill>
                  <a:schemeClr val="tx1"/>
                </a:solidFill>
                <a:latin typeface="Arial Unicode MS" pitchFamily="34" charset="-128"/>
                <a:ea typeface="Arial Unicode MS" pitchFamily="34" charset="-128"/>
                <a:cs typeface="Arial Unicode MS" pitchFamily="34" charset="-128"/>
              </a:rPr>
              <a:t>Related Party</a:t>
            </a:r>
            <a:endParaRPr lang="en-IN" dirty="0">
              <a:solidFill>
                <a:schemeClr val="tx1"/>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a:xfrm>
            <a:off x="457200" y="1600200"/>
            <a:ext cx="8229600" cy="4853136"/>
          </a:xfrm>
        </p:spPr>
        <p:txBody>
          <a:bodyPr>
            <a:noAutofit/>
          </a:bodyPr>
          <a:lstStyle/>
          <a:p>
            <a:pPr>
              <a:buNone/>
            </a:pPr>
            <a:r>
              <a:rPr lang="en-US" sz="2400" dirty="0" smtClean="0">
                <a:latin typeface="Arial Unicode MS" pitchFamily="34" charset="-128"/>
                <a:ea typeface="Arial Unicode MS" pitchFamily="34" charset="-128"/>
                <a:cs typeface="Arial Unicode MS" pitchFamily="34" charset="-128"/>
              </a:rPr>
              <a:t>Sec 2 (76</a:t>
            </a:r>
            <a:r>
              <a:rPr lang="en-US" sz="2400" dirty="0">
                <a:latin typeface="Arial Unicode MS" pitchFamily="34" charset="-128"/>
                <a:ea typeface="Arial Unicode MS" pitchFamily="34" charset="-128"/>
                <a:cs typeface="Arial Unicode MS" pitchFamily="34" charset="-128"/>
              </a:rPr>
              <a:t>) “related party”, with reference to a company, means—</a:t>
            </a:r>
            <a:endParaRPr lang="en-IN" sz="2400" dirty="0">
              <a:latin typeface="Arial Unicode MS" pitchFamily="34" charset="-128"/>
              <a:ea typeface="Arial Unicode MS" pitchFamily="34" charset="-128"/>
              <a:cs typeface="Arial Unicode MS" pitchFamily="34" charset="-128"/>
            </a:endParaRPr>
          </a:p>
          <a:p>
            <a:pPr marL="465138" indent="-465138">
              <a:buNone/>
            </a:pPr>
            <a:r>
              <a:rPr lang="en-US" sz="2400" dirty="0">
                <a:latin typeface="Arial Unicode MS" pitchFamily="34" charset="-128"/>
                <a:ea typeface="Arial Unicode MS" pitchFamily="34" charset="-128"/>
                <a:cs typeface="Arial Unicode MS" pitchFamily="34" charset="-128"/>
              </a:rPr>
              <a:t>(</a:t>
            </a:r>
            <a:r>
              <a:rPr lang="en-US" sz="2400" i="1" dirty="0" err="1">
                <a:latin typeface="Arial Unicode MS" pitchFamily="34" charset="-128"/>
                <a:ea typeface="Arial Unicode MS" pitchFamily="34" charset="-128"/>
                <a:cs typeface="Arial Unicode MS" pitchFamily="34" charset="-128"/>
              </a:rPr>
              <a:t>i</a:t>
            </a:r>
            <a:r>
              <a:rPr lang="en-US" sz="2400" dirty="0">
                <a:latin typeface="Arial Unicode MS" pitchFamily="34" charset="-128"/>
                <a:ea typeface="Arial Unicode MS" pitchFamily="34" charset="-128"/>
                <a:cs typeface="Arial Unicode MS" pitchFamily="34" charset="-128"/>
              </a:rPr>
              <a:t>) </a:t>
            </a:r>
            <a:r>
              <a:rPr lang="en-US" sz="2400" dirty="0" smtClean="0">
                <a:latin typeface="Arial Unicode MS" pitchFamily="34" charset="-128"/>
                <a:ea typeface="Arial Unicode MS" pitchFamily="34" charset="-128"/>
                <a:cs typeface="Arial Unicode MS" pitchFamily="34" charset="-128"/>
              </a:rPr>
              <a:t>	a </a:t>
            </a:r>
            <a:r>
              <a:rPr lang="en-US" sz="2400" dirty="0">
                <a:latin typeface="Arial Unicode MS" pitchFamily="34" charset="-128"/>
                <a:ea typeface="Arial Unicode MS" pitchFamily="34" charset="-128"/>
                <a:cs typeface="Arial Unicode MS" pitchFamily="34" charset="-128"/>
              </a:rPr>
              <a:t>director or his relative;</a:t>
            </a:r>
            <a:endParaRPr lang="en-IN" sz="2400" dirty="0">
              <a:latin typeface="Arial Unicode MS" pitchFamily="34" charset="-128"/>
              <a:ea typeface="Arial Unicode MS" pitchFamily="34" charset="-128"/>
              <a:cs typeface="Arial Unicode MS" pitchFamily="34" charset="-128"/>
            </a:endParaRPr>
          </a:p>
          <a:p>
            <a:pPr marL="465138" indent="-465138">
              <a:buNone/>
            </a:pPr>
            <a:r>
              <a:rPr lang="en-US" sz="2400" dirty="0">
                <a:latin typeface="Arial Unicode MS" pitchFamily="34" charset="-128"/>
                <a:ea typeface="Arial Unicode MS" pitchFamily="34" charset="-128"/>
                <a:cs typeface="Arial Unicode MS" pitchFamily="34" charset="-128"/>
              </a:rPr>
              <a:t>(</a:t>
            </a:r>
            <a:r>
              <a:rPr lang="en-US" sz="2400" i="1" dirty="0">
                <a:latin typeface="Arial Unicode MS" pitchFamily="34" charset="-128"/>
                <a:ea typeface="Arial Unicode MS" pitchFamily="34" charset="-128"/>
                <a:cs typeface="Arial Unicode MS" pitchFamily="34" charset="-128"/>
              </a:rPr>
              <a:t>ii</a:t>
            </a:r>
            <a:r>
              <a:rPr lang="en-US" sz="2400" dirty="0">
                <a:latin typeface="Arial Unicode MS" pitchFamily="34" charset="-128"/>
                <a:ea typeface="Arial Unicode MS" pitchFamily="34" charset="-128"/>
                <a:cs typeface="Arial Unicode MS" pitchFamily="34" charset="-128"/>
              </a:rPr>
              <a:t>) </a:t>
            </a:r>
            <a:r>
              <a:rPr lang="en-US" sz="2400" dirty="0" smtClean="0">
                <a:latin typeface="Arial Unicode MS" pitchFamily="34" charset="-128"/>
                <a:ea typeface="Arial Unicode MS" pitchFamily="34" charset="-128"/>
                <a:cs typeface="Arial Unicode MS" pitchFamily="34" charset="-128"/>
              </a:rPr>
              <a:t>	a </a:t>
            </a:r>
            <a:r>
              <a:rPr lang="en-US" sz="2400" dirty="0">
                <a:latin typeface="Arial Unicode MS" pitchFamily="34" charset="-128"/>
                <a:ea typeface="Arial Unicode MS" pitchFamily="34" charset="-128"/>
                <a:cs typeface="Arial Unicode MS" pitchFamily="34" charset="-128"/>
              </a:rPr>
              <a:t>key managerial personnel or his relative;</a:t>
            </a:r>
            <a:endParaRPr lang="en-IN" sz="2400" dirty="0">
              <a:latin typeface="Arial Unicode MS" pitchFamily="34" charset="-128"/>
              <a:ea typeface="Arial Unicode MS" pitchFamily="34" charset="-128"/>
              <a:cs typeface="Arial Unicode MS" pitchFamily="34" charset="-128"/>
            </a:endParaRPr>
          </a:p>
          <a:p>
            <a:pPr marL="465138" indent="-465138">
              <a:buNone/>
            </a:pPr>
            <a:r>
              <a:rPr lang="en-US" sz="2400" dirty="0">
                <a:latin typeface="Arial Unicode MS" pitchFamily="34" charset="-128"/>
                <a:ea typeface="Arial Unicode MS" pitchFamily="34" charset="-128"/>
                <a:cs typeface="Arial Unicode MS" pitchFamily="34" charset="-128"/>
              </a:rPr>
              <a:t>(</a:t>
            </a:r>
            <a:r>
              <a:rPr lang="en-US" sz="2400" i="1" dirty="0">
                <a:latin typeface="Arial Unicode MS" pitchFamily="34" charset="-128"/>
                <a:ea typeface="Arial Unicode MS" pitchFamily="34" charset="-128"/>
                <a:cs typeface="Arial Unicode MS" pitchFamily="34" charset="-128"/>
              </a:rPr>
              <a:t>iii</a:t>
            </a:r>
            <a:r>
              <a:rPr lang="en-US" sz="2400" dirty="0">
                <a:latin typeface="Arial Unicode MS" pitchFamily="34" charset="-128"/>
                <a:ea typeface="Arial Unicode MS" pitchFamily="34" charset="-128"/>
                <a:cs typeface="Arial Unicode MS" pitchFamily="34" charset="-128"/>
              </a:rPr>
              <a:t>) </a:t>
            </a:r>
            <a:r>
              <a:rPr lang="en-US" sz="2400" dirty="0" smtClean="0">
                <a:latin typeface="Arial Unicode MS" pitchFamily="34" charset="-128"/>
                <a:ea typeface="Arial Unicode MS" pitchFamily="34" charset="-128"/>
                <a:cs typeface="Arial Unicode MS" pitchFamily="34" charset="-128"/>
              </a:rPr>
              <a:t>a </a:t>
            </a:r>
            <a:r>
              <a:rPr lang="en-US" sz="2400" dirty="0">
                <a:latin typeface="Arial Unicode MS" pitchFamily="34" charset="-128"/>
                <a:ea typeface="Arial Unicode MS" pitchFamily="34" charset="-128"/>
                <a:cs typeface="Arial Unicode MS" pitchFamily="34" charset="-128"/>
              </a:rPr>
              <a:t>firm, in which a director, manager or his relative is a partner;</a:t>
            </a:r>
            <a:endParaRPr lang="en-IN" sz="2400" dirty="0">
              <a:latin typeface="Arial Unicode MS" pitchFamily="34" charset="-128"/>
              <a:ea typeface="Arial Unicode MS" pitchFamily="34" charset="-128"/>
              <a:cs typeface="Arial Unicode MS" pitchFamily="34" charset="-128"/>
            </a:endParaRPr>
          </a:p>
          <a:p>
            <a:pPr marL="465138" indent="-465138">
              <a:buNone/>
            </a:pPr>
            <a:r>
              <a:rPr lang="en-US" sz="2400" dirty="0">
                <a:latin typeface="Arial Unicode MS" pitchFamily="34" charset="-128"/>
                <a:ea typeface="Arial Unicode MS" pitchFamily="34" charset="-128"/>
                <a:cs typeface="Arial Unicode MS" pitchFamily="34" charset="-128"/>
              </a:rPr>
              <a:t>(</a:t>
            </a:r>
            <a:r>
              <a:rPr lang="en-US" sz="2400" i="1" dirty="0">
                <a:latin typeface="Arial Unicode MS" pitchFamily="34" charset="-128"/>
                <a:ea typeface="Arial Unicode MS" pitchFamily="34" charset="-128"/>
                <a:cs typeface="Arial Unicode MS" pitchFamily="34" charset="-128"/>
              </a:rPr>
              <a:t>iv</a:t>
            </a:r>
            <a:r>
              <a:rPr lang="en-US" sz="2400" dirty="0">
                <a:latin typeface="Arial Unicode MS" pitchFamily="34" charset="-128"/>
                <a:ea typeface="Arial Unicode MS" pitchFamily="34" charset="-128"/>
                <a:cs typeface="Arial Unicode MS" pitchFamily="34" charset="-128"/>
              </a:rPr>
              <a:t>) </a:t>
            </a:r>
            <a:r>
              <a:rPr lang="en-US" sz="2400" dirty="0" smtClean="0">
                <a:latin typeface="Arial Unicode MS" pitchFamily="34" charset="-128"/>
                <a:ea typeface="Arial Unicode MS" pitchFamily="34" charset="-128"/>
                <a:cs typeface="Arial Unicode MS" pitchFamily="34" charset="-128"/>
              </a:rPr>
              <a:t>a </a:t>
            </a:r>
            <a:r>
              <a:rPr lang="en-US" sz="2400" dirty="0">
                <a:latin typeface="Arial Unicode MS" pitchFamily="34" charset="-128"/>
                <a:ea typeface="Arial Unicode MS" pitchFamily="34" charset="-128"/>
                <a:cs typeface="Arial Unicode MS" pitchFamily="34" charset="-128"/>
              </a:rPr>
              <a:t>private company in which a director or manager is a member </a:t>
            </a:r>
            <a:r>
              <a:rPr lang="en-US" sz="2400" dirty="0" smtClean="0">
                <a:latin typeface="Arial Unicode MS" pitchFamily="34" charset="-128"/>
                <a:ea typeface="Arial Unicode MS" pitchFamily="34" charset="-128"/>
                <a:cs typeface="Arial Unicode MS" pitchFamily="34" charset="-128"/>
              </a:rPr>
              <a:t>or director</a:t>
            </a:r>
            <a:r>
              <a:rPr lang="en-US" sz="2400" dirty="0">
                <a:latin typeface="Arial Unicode MS" pitchFamily="34" charset="-128"/>
                <a:ea typeface="Arial Unicode MS" pitchFamily="34" charset="-128"/>
                <a:cs typeface="Arial Unicode MS" pitchFamily="34" charset="-128"/>
              </a:rPr>
              <a:t>;</a:t>
            </a:r>
            <a:endParaRPr lang="en-IN" sz="2400" dirty="0">
              <a:latin typeface="Arial Unicode MS" pitchFamily="34" charset="-128"/>
              <a:ea typeface="Arial Unicode MS" pitchFamily="34" charset="-128"/>
              <a:cs typeface="Arial Unicode MS" pitchFamily="34" charset="-128"/>
            </a:endParaRPr>
          </a:p>
          <a:p>
            <a:pPr marL="465138" indent="-465138">
              <a:buNone/>
            </a:pPr>
            <a:r>
              <a:rPr lang="en-US" sz="2400" dirty="0">
                <a:latin typeface="Arial Unicode MS" pitchFamily="34" charset="-128"/>
                <a:ea typeface="Arial Unicode MS" pitchFamily="34" charset="-128"/>
                <a:cs typeface="Arial Unicode MS" pitchFamily="34" charset="-128"/>
              </a:rPr>
              <a:t>(</a:t>
            </a:r>
            <a:r>
              <a:rPr lang="en-US" sz="2400" i="1" dirty="0">
                <a:latin typeface="Arial Unicode MS" pitchFamily="34" charset="-128"/>
                <a:ea typeface="Arial Unicode MS" pitchFamily="34" charset="-128"/>
                <a:cs typeface="Arial Unicode MS" pitchFamily="34" charset="-128"/>
              </a:rPr>
              <a:t>v</a:t>
            </a:r>
            <a:r>
              <a:rPr lang="en-US" sz="2400" dirty="0">
                <a:latin typeface="Arial Unicode MS" pitchFamily="34" charset="-128"/>
                <a:ea typeface="Arial Unicode MS" pitchFamily="34" charset="-128"/>
                <a:cs typeface="Arial Unicode MS" pitchFamily="34" charset="-128"/>
              </a:rPr>
              <a:t>) </a:t>
            </a:r>
            <a:r>
              <a:rPr lang="en-US" sz="2400" dirty="0" smtClean="0">
                <a:latin typeface="Arial Unicode MS" pitchFamily="34" charset="-128"/>
                <a:ea typeface="Arial Unicode MS" pitchFamily="34" charset="-128"/>
                <a:cs typeface="Arial Unicode MS" pitchFamily="34" charset="-128"/>
              </a:rPr>
              <a:t>	a </a:t>
            </a:r>
            <a:r>
              <a:rPr lang="en-US" sz="2400" dirty="0">
                <a:latin typeface="Arial Unicode MS" pitchFamily="34" charset="-128"/>
                <a:ea typeface="Arial Unicode MS" pitchFamily="34" charset="-128"/>
                <a:cs typeface="Arial Unicode MS" pitchFamily="34" charset="-128"/>
              </a:rPr>
              <a:t>public company in which a director or manager is a director or </a:t>
            </a:r>
            <a:r>
              <a:rPr lang="en-US" sz="2400" dirty="0" smtClean="0">
                <a:latin typeface="Arial Unicode MS" pitchFamily="34" charset="-128"/>
                <a:ea typeface="Arial Unicode MS" pitchFamily="34" charset="-128"/>
                <a:cs typeface="Arial Unicode MS" pitchFamily="34" charset="-128"/>
              </a:rPr>
              <a:t>holds  along </a:t>
            </a:r>
            <a:r>
              <a:rPr lang="en-US" sz="2400" dirty="0">
                <a:latin typeface="Arial Unicode MS" pitchFamily="34" charset="-128"/>
                <a:ea typeface="Arial Unicode MS" pitchFamily="34" charset="-128"/>
                <a:cs typeface="Arial Unicode MS" pitchFamily="34" charset="-128"/>
              </a:rPr>
              <a:t>with his relatives, more than two per cent. of its paid-up share capital;</a:t>
            </a:r>
            <a:endParaRPr lang="en-IN" sz="2400" dirty="0">
              <a:latin typeface="Arial Unicode MS" pitchFamily="34" charset="-128"/>
              <a:ea typeface="Arial Unicode MS" pitchFamily="34" charset="-128"/>
              <a:cs typeface="Arial Unicode MS" pitchFamily="34" charset="-128"/>
            </a:endParaRPr>
          </a:p>
          <a:p>
            <a:pPr marL="465138" indent="-465138">
              <a:buNone/>
            </a:pPr>
            <a:endParaRPr lang="en-IN" sz="2400" dirty="0">
              <a:latin typeface="Arial Unicode MS" pitchFamily="34" charset="-128"/>
              <a:ea typeface="Arial Unicode MS" pitchFamily="34" charset="-128"/>
              <a:cs typeface="Arial Unicode MS" pitchFamily="34" charset="-128"/>
            </a:endParaRPr>
          </a:p>
        </p:txBody>
      </p:sp>
      <p:sp>
        <p:nvSpPr>
          <p:cNvPr id="4"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extLst>
      <p:ext uri="{BB962C8B-B14F-4D97-AF65-F5344CB8AC3E}">
        <p14:creationId xmlns:p14="http://schemas.microsoft.com/office/powerpoint/2010/main" xmlns="" val="1131720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IN" dirty="0" smtClean="0">
                <a:solidFill>
                  <a:schemeClr val="tx1"/>
                </a:solidFill>
                <a:latin typeface="Arial Unicode MS" pitchFamily="34" charset="-128"/>
                <a:ea typeface="Arial Unicode MS" pitchFamily="34" charset="-128"/>
                <a:cs typeface="Arial Unicode MS" pitchFamily="34" charset="-128"/>
              </a:rPr>
              <a:t>Related Party</a:t>
            </a:r>
            <a:endParaRPr lang="en-IN" dirty="0">
              <a:solidFill>
                <a:schemeClr val="tx1"/>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a:xfrm>
            <a:off x="457200" y="1600200"/>
            <a:ext cx="8229600" cy="4853136"/>
          </a:xfrm>
        </p:spPr>
        <p:txBody>
          <a:bodyPr>
            <a:noAutofit/>
          </a:bodyPr>
          <a:lstStyle/>
          <a:p>
            <a:pPr marL="566738" indent="-566738">
              <a:buNone/>
            </a:pPr>
            <a:r>
              <a:rPr lang="en-US" sz="2400" dirty="0" smtClean="0">
                <a:latin typeface="Arial Unicode MS" pitchFamily="34" charset="-128"/>
                <a:ea typeface="Arial Unicode MS" pitchFamily="34" charset="-128"/>
                <a:cs typeface="Arial Unicode MS" pitchFamily="34" charset="-128"/>
              </a:rPr>
              <a:t>(</a:t>
            </a:r>
            <a:r>
              <a:rPr lang="en-US" sz="2400" i="1" dirty="0" smtClean="0">
                <a:latin typeface="Arial Unicode MS" pitchFamily="34" charset="-128"/>
                <a:ea typeface="Arial Unicode MS" pitchFamily="34" charset="-128"/>
                <a:cs typeface="Arial Unicode MS" pitchFamily="34" charset="-128"/>
              </a:rPr>
              <a:t>vi</a:t>
            </a:r>
            <a:r>
              <a:rPr lang="en-US" sz="2400" dirty="0" smtClean="0">
                <a:latin typeface="Arial Unicode MS" pitchFamily="34" charset="-128"/>
                <a:ea typeface="Arial Unicode MS" pitchFamily="34" charset="-128"/>
                <a:cs typeface="Arial Unicode MS" pitchFamily="34" charset="-128"/>
              </a:rPr>
              <a:t>)	any </a:t>
            </a:r>
            <a:r>
              <a:rPr lang="en-US" sz="2400" dirty="0">
                <a:latin typeface="Arial Unicode MS" pitchFamily="34" charset="-128"/>
                <a:ea typeface="Arial Unicode MS" pitchFamily="34" charset="-128"/>
                <a:cs typeface="Arial Unicode MS" pitchFamily="34" charset="-128"/>
              </a:rPr>
              <a:t>body corporate whose Board of Directors, managing director </a:t>
            </a:r>
            <a:r>
              <a:rPr lang="en-US" sz="2400" dirty="0" smtClean="0">
                <a:latin typeface="Arial Unicode MS" pitchFamily="34" charset="-128"/>
                <a:ea typeface="Arial Unicode MS" pitchFamily="34" charset="-128"/>
                <a:cs typeface="Arial Unicode MS" pitchFamily="34" charset="-128"/>
              </a:rPr>
              <a:t>or manager </a:t>
            </a:r>
            <a:r>
              <a:rPr lang="en-US" sz="2400" dirty="0">
                <a:latin typeface="Arial Unicode MS" pitchFamily="34" charset="-128"/>
                <a:ea typeface="Arial Unicode MS" pitchFamily="34" charset="-128"/>
                <a:cs typeface="Arial Unicode MS" pitchFamily="34" charset="-128"/>
              </a:rPr>
              <a:t>is accustomed to act in accordance with the advice, directions </a:t>
            </a:r>
            <a:r>
              <a:rPr lang="en-US" sz="2400" dirty="0" smtClean="0">
                <a:latin typeface="Arial Unicode MS" pitchFamily="34" charset="-128"/>
                <a:ea typeface="Arial Unicode MS" pitchFamily="34" charset="-128"/>
                <a:cs typeface="Arial Unicode MS" pitchFamily="34" charset="-128"/>
              </a:rPr>
              <a:t>or instructions </a:t>
            </a:r>
            <a:r>
              <a:rPr lang="en-US" sz="2400" dirty="0">
                <a:latin typeface="Arial Unicode MS" pitchFamily="34" charset="-128"/>
                <a:ea typeface="Arial Unicode MS" pitchFamily="34" charset="-128"/>
                <a:cs typeface="Arial Unicode MS" pitchFamily="34" charset="-128"/>
              </a:rPr>
              <a:t>of a director or manager</a:t>
            </a:r>
            <a:r>
              <a:rPr lang="en-US" sz="2400" dirty="0" smtClean="0">
                <a:latin typeface="Arial Unicode MS" pitchFamily="34" charset="-128"/>
                <a:ea typeface="Arial Unicode MS" pitchFamily="34" charset="-128"/>
                <a:cs typeface="Arial Unicode MS" pitchFamily="34" charset="-128"/>
              </a:rPr>
              <a:t>;</a:t>
            </a:r>
          </a:p>
          <a:p>
            <a:pPr marL="566738" indent="-566738">
              <a:buNone/>
            </a:pPr>
            <a:endParaRPr lang="en-IN" sz="2400" dirty="0">
              <a:latin typeface="Arial Unicode MS" pitchFamily="34" charset="-128"/>
              <a:ea typeface="Arial Unicode MS" pitchFamily="34" charset="-128"/>
              <a:cs typeface="Arial Unicode MS" pitchFamily="34" charset="-128"/>
            </a:endParaRPr>
          </a:p>
          <a:p>
            <a:pPr marL="566738" indent="-566738">
              <a:buNone/>
            </a:pPr>
            <a:r>
              <a:rPr lang="en-US" sz="2400" dirty="0">
                <a:latin typeface="Arial Unicode MS" pitchFamily="34" charset="-128"/>
                <a:ea typeface="Arial Unicode MS" pitchFamily="34" charset="-128"/>
                <a:cs typeface="Arial Unicode MS" pitchFamily="34" charset="-128"/>
              </a:rPr>
              <a:t>(</a:t>
            </a:r>
            <a:r>
              <a:rPr lang="en-US" sz="2400" i="1" dirty="0">
                <a:latin typeface="Arial Unicode MS" pitchFamily="34" charset="-128"/>
                <a:ea typeface="Arial Unicode MS" pitchFamily="34" charset="-128"/>
                <a:cs typeface="Arial Unicode MS" pitchFamily="34" charset="-128"/>
              </a:rPr>
              <a:t>vii</a:t>
            </a:r>
            <a:r>
              <a:rPr lang="en-US" sz="2400" dirty="0">
                <a:latin typeface="Arial Unicode MS" pitchFamily="34" charset="-128"/>
                <a:ea typeface="Arial Unicode MS" pitchFamily="34" charset="-128"/>
                <a:cs typeface="Arial Unicode MS" pitchFamily="34" charset="-128"/>
              </a:rPr>
              <a:t>) </a:t>
            </a:r>
            <a:r>
              <a:rPr lang="en-US" sz="2400" dirty="0" smtClean="0">
                <a:latin typeface="Arial Unicode MS" pitchFamily="34" charset="-128"/>
                <a:ea typeface="Arial Unicode MS" pitchFamily="34" charset="-128"/>
                <a:cs typeface="Arial Unicode MS" pitchFamily="34" charset="-128"/>
              </a:rPr>
              <a:t>any </a:t>
            </a:r>
            <a:r>
              <a:rPr lang="en-US" sz="2400" dirty="0">
                <a:latin typeface="Arial Unicode MS" pitchFamily="34" charset="-128"/>
                <a:ea typeface="Arial Unicode MS" pitchFamily="34" charset="-128"/>
                <a:cs typeface="Arial Unicode MS" pitchFamily="34" charset="-128"/>
              </a:rPr>
              <a:t>person on whose advice, directions or instructions a director or manager is accustomed to act:</a:t>
            </a:r>
            <a:endParaRPr lang="en-IN" sz="2400" dirty="0">
              <a:latin typeface="Arial Unicode MS" pitchFamily="34" charset="-128"/>
              <a:ea typeface="Arial Unicode MS" pitchFamily="34" charset="-128"/>
              <a:cs typeface="Arial Unicode MS" pitchFamily="34" charset="-128"/>
            </a:endParaRPr>
          </a:p>
          <a:p>
            <a:endParaRPr lang="en-US" sz="2400" dirty="0" smtClean="0">
              <a:latin typeface="Arial Unicode MS" pitchFamily="34" charset="-128"/>
              <a:ea typeface="Arial Unicode MS" pitchFamily="34" charset="-128"/>
              <a:cs typeface="Arial Unicode MS" pitchFamily="34" charset="-128"/>
            </a:endParaRPr>
          </a:p>
          <a:p>
            <a:r>
              <a:rPr lang="en-US" sz="2400" dirty="0" smtClean="0">
                <a:latin typeface="Arial Unicode MS" pitchFamily="34" charset="-128"/>
                <a:ea typeface="Arial Unicode MS" pitchFamily="34" charset="-128"/>
                <a:cs typeface="Arial Unicode MS" pitchFamily="34" charset="-128"/>
              </a:rPr>
              <a:t>Provided that nothing in sub-clauses (</a:t>
            </a:r>
            <a:r>
              <a:rPr lang="en-US" sz="2400" i="1" dirty="0" smtClean="0">
                <a:latin typeface="Arial Unicode MS" pitchFamily="34" charset="-128"/>
                <a:ea typeface="Arial Unicode MS" pitchFamily="34" charset="-128"/>
                <a:cs typeface="Arial Unicode MS" pitchFamily="34" charset="-128"/>
              </a:rPr>
              <a:t>vi</a:t>
            </a:r>
            <a:r>
              <a:rPr lang="en-US" sz="2400" dirty="0" smtClean="0">
                <a:latin typeface="Arial Unicode MS" pitchFamily="34" charset="-128"/>
                <a:ea typeface="Arial Unicode MS" pitchFamily="34" charset="-128"/>
                <a:cs typeface="Arial Unicode MS" pitchFamily="34" charset="-128"/>
              </a:rPr>
              <a:t>) and (</a:t>
            </a:r>
            <a:r>
              <a:rPr lang="en-US" sz="2400" i="1" dirty="0" smtClean="0">
                <a:latin typeface="Arial Unicode MS" pitchFamily="34" charset="-128"/>
                <a:ea typeface="Arial Unicode MS" pitchFamily="34" charset="-128"/>
                <a:cs typeface="Arial Unicode MS" pitchFamily="34" charset="-128"/>
              </a:rPr>
              <a:t>vii</a:t>
            </a:r>
            <a:r>
              <a:rPr lang="en-US" sz="2400" dirty="0" smtClean="0">
                <a:latin typeface="Arial Unicode MS" pitchFamily="34" charset="-128"/>
                <a:ea typeface="Arial Unicode MS" pitchFamily="34" charset="-128"/>
                <a:cs typeface="Arial Unicode MS" pitchFamily="34" charset="-128"/>
              </a:rPr>
              <a:t>) shall apply to the advice, directions or instructions given in a professional capacity;</a:t>
            </a:r>
          </a:p>
          <a:p>
            <a:endParaRPr lang="en-IN" sz="2400" dirty="0">
              <a:latin typeface="Arial Unicode MS" pitchFamily="34" charset="-128"/>
              <a:ea typeface="Arial Unicode MS" pitchFamily="34" charset="-128"/>
              <a:cs typeface="Arial Unicode MS" pitchFamily="34" charset="-128"/>
            </a:endParaRPr>
          </a:p>
        </p:txBody>
      </p:sp>
      <p:sp>
        <p:nvSpPr>
          <p:cNvPr id="4"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extLst>
      <p:ext uri="{BB962C8B-B14F-4D97-AF65-F5344CB8AC3E}">
        <p14:creationId xmlns:p14="http://schemas.microsoft.com/office/powerpoint/2010/main" xmlns="" val="1131720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IN" dirty="0" smtClean="0">
                <a:solidFill>
                  <a:schemeClr val="tx1"/>
                </a:solidFill>
                <a:latin typeface="Arial Unicode MS" pitchFamily="34" charset="-128"/>
                <a:ea typeface="Arial Unicode MS" pitchFamily="34" charset="-128"/>
                <a:cs typeface="Arial Unicode MS" pitchFamily="34" charset="-128"/>
              </a:rPr>
              <a:t>Related Party</a:t>
            </a:r>
            <a:endParaRPr lang="en-IN" dirty="0">
              <a:solidFill>
                <a:schemeClr val="tx1"/>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a:xfrm>
            <a:off x="533400" y="1524000"/>
            <a:ext cx="8229600" cy="4700736"/>
          </a:xfrm>
        </p:spPr>
        <p:txBody>
          <a:bodyPr>
            <a:noAutofit/>
          </a:bodyPr>
          <a:lstStyle/>
          <a:p>
            <a:pPr>
              <a:buNone/>
            </a:pPr>
            <a:r>
              <a:rPr lang="en-US" sz="2100" dirty="0" smtClean="0">
                <a:latin typeface="Arial Unicode MS" pitchFamily="34" charset="-128"/>
                <a:ea typeface="Arial Unicode MS" pitchFamily="34" charset="-128"/>
                <a:cs typeface="Arial Unicode MS" pitchFamily="34" charset="-128"/>
              </a:rPr>
              <a:t>(</a:t>
            </a:r>
            <a:r>
              <a:rPr lang="en-US" sz="2100" i="1" dirty="0">
                <a:latin typeface="Arial Unicode MS" pitchFamily="34" charset="-128"/>
                <a:ea typeface="Arial Unicode MS" pitchFamily="34" charset="-128"/>
                <a:cs typeface="Arial Unicode MS" pitchFamily="34" charset="-128"/>
              </a:rPr>
              <a:t>viii</a:t>
            </a:r>
            <a:r>
              <a:rPr lang="en-US" sz="2100" dirty="0">
                <a:latin typeface="Arial Unicode MS" pitchFamily="34" charset="-128"/>
                <a:ea typeface="Arial Unicode MS" pitchFamily="34" charset="-128"/>
                <a:cs typeface="Arial Unicode MS" pitchFamily="34" charset="-128"/>
              </a:rPr>
              <a:t>) any company which is—</a:t>
            </a:r>
            <a:endParaRPr lang="en-IN" sz="2100" dirty="0">
              <a:latin typeface="Arial Unicode MS" pitchFamily="34" charset="-128"/>
              <a:ea typeface="Arial Unicode MS" pitchFamily="34" charset="-128"/>
              <a:cs typeface="Arial Unicode MS" pitchFamily="34" charset="-128"/>
            </a:endParaRPr>
          </a:p>
          <a:p>
            <a:pPr marL="914400" lvl="1" indent="-547688">
              <a:buNone/>
            </a:pPr>
            <a:r>
              <a:rPr lang="en-US" sz="2100" dirty="0">
                <a:latin typeface="Arial Unicode MS" pitchFamily="34" charset="-128"/>
                <a:ea typeface="Arial Unicode MS" pitchFamily="34" charset="-128"/>
                <a:cs typeface="Arial Unicode MS" pitchFamily="34" charset="-128"/>
              </a:rPr>
              <a:t>(</a:t>
            </a:r>
            <a:r>
              <a:rPr lang="en-US" sz="2100" i="1" dirty="0">
                <a:latin typeface="Arial Unicode MS" pitchFamily="34" charset="-128"/>
                <a:ea typeface="Arial Unicode MS" pitchFamily="34" charset="-128"/>
                <a:cs typeface="Arial Unicode MS" pitchFamily="34" charset="-128"/>
              </a:rPr>
              <a:t>A</a:t>
            </a:r>
            <a:r>
              <a:rPr lang="en-US" sz="2100" dirty="0">
                <a:latin typeface="Arial Unicode MS" pitchFamily="34" charset="-128"/>
                <a:ea typeface="Arial Unicode MS" pitchFamily="34" charset="-128"/>
                <a:cs typeface="Arial Unicode MS" pitchFamily="34" charset="-128"/>
              </a:rPr>
              <a:t>) a holding, subsidiary or an associate company of such company; or</a:t>
            </a:r>
            <a:endParaRPr lang="en-IN" sz="2100" dirty="0">
              <a:latin typeface="Arial Unicode MS" pitchFamily="34" charset="-128"/>
              <a:ea typeface="Arial Unicode MS" pitchFamily="34" charset="-128"/>
              <a:cs typeface="Arial Unicode MS" pitchFamily="34" charset="-128"/>
            </a:endParaRPr>
          </a:p>
          <a:p>
            <a:pPr marL="914400" lvl="1" indent="-547688">
              <a:buNone/>
            </a:pPr>
            <a:r>
              <a:rPr lang="en-US" sz="2100" dirty="0">
                <a:latin typeface="Arial Unicode MS" pitchFamily="34" charset="-128"/>
                <a:ea typeface="Arial Unicode MS" pitchFamily="34" charset="-128"/>
                <a:cs typeface="Arial Unicode MS" pitchFamily="34" charset="-128"/>
              </a:rPr>
              <a:t>(</a:t>
            </a:r>
            <a:r>
              <a:rPr lang="en-US" sz="2100" i="1" dirty="0">
                <a:latin typeface="Arial Unicode MS" pitchFamily="34" charset="-128"/>
                <a:ea typeface="Arial Unicode MS" pitchFamily="34" charset="-128"/>
                <a:cs typeface="Arial Unicode MS" pitchFamily="34" charset="-128"/>
              </a:rPr>
              <a:t>B</a:t>
            </a:r>
            <a:r>
              <a:rPr lang="en-US" sz="2100" dirty="0">
                <a:latin typeface="Arial Unicode MS" pitchFamily="34" charset="-128"/>
                <a:ea typeface="Arial Unicode MS" pitchFamily="34" charset="-128"/>
                <a:cs typeface="Arial Unicode MS" pitchFamily="34" charset="-128"/>
              </a:rPr>
              <a:t>) a subsidiary of a holding company to which it is also a subsidiary;</a:t>
            </a:r>
            <a:endParaRPr lang="en-IN" sz="2100" dirty="0">
              <a:latin typeface="Arial Unicode MS" pitchFamily="34" charset="-128"/>
              <a:ea typeface="Arial Unicode MS" pitchFamily="34" charset="-128"/>
              <a:cs typeface="Arial Unicode MS" pitchFamily="34" charset="-128"/>
            </a:endParaRPr>
          </a:p>
          <a:p>
            <a:pPr>
              <a:buNone/>
            </a:pPr>
            <a:r>
              <a:rPr lang="en-US" sz="2100" dirty="0">
                <a:latin typeface="Arial Unicode MS" pitchFamily="34" charset="-128"/>
                <a:ea typeface="Arial Unicode MS" pitchFamily="34" charset="-128"/>
                <a:cs typeface="Arial Unicode MS" pitchFamily="34" charset="-128"/>
              </a:rPr>
              <a:t>(</a:t>
            </a:r>
            <a:r>
              <a:rPr lang="en-US" sz="2100" i="1" dirty="0">
                <a:latin typeface="Arial Unicode MS" pitchFamily="34" charset="-128"/>
                <a:ea typeface="Arial Unicode MS" pitchFamily="34" charset="-128"/>
                <a:cs typeface="Arial Unicode MS" pitchFamily="34" charset="-128"/>
              </a:rPr>
              <a:t>ix</a:t>
            </a:r>
            <a:r>
              <a:rPr lang="en-US" sz="2100" dirty="0">
                <a:latin typeface="Arial Unicode MS" pitchFamily="34" charset="-128"/>
                <a:ea typeface="Arial Unicode MS" pitchFamily="34" charset="-128"/>
                <a:cs typeface="Arial Unicode MS" pitchFamily="34" charset="-128"/>
              </a:rPr>
              <a:t>) such other person as may be prescribed</a:t>
            </a:r>
            <a:r>
              <a:rPr lang="en-US" sz="2100" dirty="0" smtClean="0">
                <a:latin typeface="Arial Unicode MS" pitchFamily="34" charset="-128"/>
                <a:ea typeface="Arial Unicode MS" pitchFamily="34" charset="-128"/>
                <a:cs typeface="Arial Unicode MS" pitchFamily="34" charset="-128"/>
              </a:rPr>
              <a:t>;</a:t>
            </a:r>
          </a:p>
          <a:p>
            <a:pPr>
              <a:buNone/>
            </a:pPr>
            <a:endParaRPr lang="en-US" sz="2100" dirty="0" smtClean="0">
              <a:latin typeface="Arial Unicode MS" pitchFamily="34" charset="-128"/>
              <a:ea typeface="Arial Unicode MS" pitchFamily="34" charset="-128"/>
              <a:cs typeface="Arial Unicode MS" pitchFamily="34" charset="-128"/>
            </a:endParaRPr>
          </a:p>
          <a:p>
            <a:endParaRPr lang="en-IN" sz="2100" dirty="0">
              <a:latin typeface="Arial Unicode MS" pitchFamily="34" charset="-128"/>
              <a:ea typeface="Arial Unicode MS" pitchFamily="34" charset="-128"/>
              <a:cs typeface="Arial Unicode MS" pitchFamily="34" charset="-128"/>
            </a:endParaRPr>
          </a:p>
        </p:txBody>
      </p:sp>
      <p:sp>
        <p:nvSpPr>
          <p:cNvPr id="4"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extLst>
      <p:ext uri="{BB962C8B-B14F-4D97-AF65-F5344CB8AC3E}">
        <p14:creationId xmlns:p14="http://schemas.microsoft.com/office/powerpoint/2010/main" xmlns="" val="1131720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600" b="1" dirty="0" smtClean="0"/>
              <a:t>Related Party Transaction (Section 188)</a:t>
            </a:r>
          </a:p>
        </p:txBody>
      </p:sp>
      <p:sp>
        <p:nvSpPr>
          <p:cNvPr id="11267" name="Content Placeholder 2"/>
          <p:cNvSpPr>
            <a:spLocks noGrp="1"/>
          </p:cNvSpPr>
          <p:nvPr>
            <p:ph sz="quarter" idx="1"/>
          </p:nvPr>
        </p:nvSpPr>
        <p:spPr>
          <a:xfrm>
            <a:off x="457200" y="1600200"/>
            <a:ext cx="8382000" cy="5029200"/>
          </a:xfrm>
        </p:spPr>
        <p:txBody>
          <a:bodyPr/>
          <a:lstStyle/>
          <a:p>
            <a:pPr marL="0" indent="0" algn="just" eaLnBrk="1" hangingPunct="1">
              <a:buNone/>
            </a:pPr>
            <a:r>
              <a:rPr lang="en-US" sz="2400" dirty="0" smtClean="0">
                <a:latin typeface="Arial Unicode MS" pitchFamily="34" charset="-128"/>
                <a:ea typeface="Arial Unicode MS" pitchFamily="34" charset="-128"/>
                <a:cs typeface="Arial Unicode MS" pitchFamily="34" charset="-128"/>
              </a:rPr>
              <a:t>Except with approval of Board of Directors, a company shall not enter into any contract or arrangement and the related party with respect to:</a:t>
            </a:r>
          </a:p>
          <a:p>
            <a:pPr marL="0" indent="0" algn="just" eaLnBrk="1" hangingPunct="1">
              <a:buNone/>
            </a:pPr>
            <a:endParaRPr lang="en-US" sz="800" dirty="0" smtClean="0">
              <a:latin typeface="Arial Unicode MS" pitchFamily="34" charset="-128"/>
              <a:ea typeface="Arial Unicode MS" pitchFamily="34" charset="-128"/>
              <a:cs typeface="Arial Unicode MS" pitchFamily="34" charset="-128"/>
            </a:endParaRPr>
          </a:p>
          <a:p>
            <a:pPr marL="347663" indent="-347663" algn="just" eaLnBrk="1" hangingPunct="1"/>
            <a:r>
              <a:rPr lang="en-US" sz="2400" dirty="0" smtClean="0">
                <a:latin typeface="Arial Unicode MS" pitchFamily="34" charset="-128"/>
                <a:ea typeface="Arial Unicode MS" pitchFamily="34" charset="-128"/>
                <a:cs typeface="Arial Unicode MS" pitchFamily="34" charset="-128"/>
              </a:rPr>
              <a:t>Sale, Purchase or supply of goods or material and services.</a:t>
            </a:r>
          </a:p>
          <a:p>
            <a:pPr marL="0" indent="0" algn="just" eaLnBrk="1" hangingPunct="1"/>
            <a:endParaRPr lang="en-US" sz="800" dirty="0" smtClean="0">
              <a:latin typeface="Arial Unicode MS" pitchFamily="34" charset="-128"/>
              <a:ea typeface="Arial Unicode MS" pitchFamily="34" charset="-128"/>
              <a:cs typeface="Arial Unicode MS" pitchFamily="34" charset="-128"/>
            </a:endParaRPr>
          </a:p>
          <a:p>
            <a:pPr marL="0" indent="0" algn="just" eaLnBrk="1" hangingPunct="1"/>
            <a:r>
              <a:rPr lang="en-US" sz="2400" dirty="0" smtClean="0">
                <a:latin typeface="Arial Unicode MS" pitchFamily="34" charset="-128"/>
                <a:ea typeface="Arial Unicode MS" pitchFamily="34" charset="-128"/>
                <a:cs typeface="Arial Unicode MS" pitchFamily="34" charset="-128"/>
              </a:rPr>
              <a:t>  Selling or  disposing off or buying of property</a:t>
            </a:r>
          </a:p>
          <a:p>
            <a:pPr marL="0" indent="0" algn="just" eaLnBrk="1" hangingPunct="1"/>
            <a:endParaRPr lang="en-US" sz="800" dirty="0" smtClean="0">
              <a:latin typeface="Arial Unicode MS" pitchFamily="34" charset="-128"/>
              <a:ea typeface="Arial Unicode MS" pitchFamily="34" charset="-128"/>
              <a:cs typeface="Arial Unicode MS" pitchFamily="34" charset="-128"/>
            </a:endParaRPr>
          </a:p>
          <a:p>
            <a:pPr marL="0" indent="0" algn="just" eaLnBrk="1" hangingPunct="1"/>
            <a:r>
              <a:rPr lang="en-US" sz="2400" dirty="0" smtClean="0">
                <a:latin typeface="Arial Unicode MS" pitchFamily="34" charset="-128"/>
                <a:ea typeface="Arial Unicode MS" pitchFamily="34" charset="-128"/>
                <a:cs typeface="Arial Unicode MS" pitchFamily="34" charset="-128"/>
              </a:rPr>
              <a:t>  Lease of property</a:t>
            </a:r>
          </a:p>
          <a:p>
            <a:pPr marL="0" indent="0" algn="just" eaLnBrk="1" hangingPunct="1"/>
            <a:endParaRPr lang="en-US" sz="800" dirty="0" smtClean="0">
              <a:latin typeface="Arial Unicode MS" pitchFamily="34" charset="-128"/>
              <a:ea typeface="Arial Unicode MS" pitchFamily="34" charset="-128"/>
              <a:cs typeface="Arial Unicode MS" pitchFamily="34" charset="-128"/>
            </a:endParaRPr>
          </a:p>
          <a:p>
            <a:pPr marL="347663" indent="-347663" algn="just" eaLnBrk="1" hangingPunct="1"/>
            <a:r>
              <a:rPr lang="en-US" sz="2400" dirty="0" smtClean="0">
                <a:latin typeface="Arial Unicode MS" pitchFamily="34" charset="-128"/>
                <a:ea typeface="Arial Unicode MS" pitchFamily="34" charset="-128"/>
                <a:cs typeface="Arial Unicode MS" pitchFamily="34" charset="-128"/>
              </a:rPr>
              <a:t>Appointment of any agent for sale, purchase of goods, services or property.</a:t>
            </a:r>
          </a:p>
          <a:p>
            <a:pPr marL="347663" indent="-347663" algn="just" eaLnBrk="1" hangingPunct="1"/>
            <a:endParaRPr lang="en-US" sz="2400" dirty="0" smtClean="0">
              <a:latin typeface="Arial Unicode MS" pitchFamily="34" charset="-128"/>
              <a:ea typeface="Arial Unicode MS" pitchFamily="34" charset="-128"/>
              <a:cs typeface="Arial Unicode MS" pitchFamily="34" charset="-128"/>
            </a:endParaRPr>
          </a:p>
          <a:p>
            <a:pPr algn="just" eaLnBrk="1" hangingPunct="1">
              <a:buNone/>
            </a:pPr>
            <a:endParaRPr lang="en-US" sz="24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endParaRPr lang="en-US" sz="24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8</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228600"/>
            <a:ext cx="8153400" cy="990600"/>
          </a:xfrm>
        </p:spPr>
        <p:txBody>
          <a:bodyPr/>
          <a:lstStyle/>
          <a:p>
            <a:pPr eaLnBrk="1" hangingPunct="1"/>
            <a:r>
              <a:rPr lang="en-US" sz="3600" b="1" dirty="0" smtClean="0"/>
              <a:t>Related Party Transaction (Section 188)</a:t>
            </a:r>
          </a:p>
        </p:txBody>
      </p:sp>
      <p:sp>
        <p:nvSpPr>
          <p:cNvPr id="11267" name="Content Placeholder 2"/>
          <p:cNvSpPr>
            <a:spLocks noGrp="1"/>
          </p:cNvSpPr>
          <p:nvPr>
            <p:ph sz="quarter" idx="1"/>
          </p:nvPr>
        </p:nvSpPr>
        <p:spPr>
          <a:xfrm>
            <a:off x="457200" y="1752600"/>
            <a:ext cx="7924800" cy="4876800"/>
          </a:xfrm>
        </p:spPr>
        <p:txBody>
          <a:bodyPr/>
          <a:lstStyle/>
          <a:p>
            <a:pPr marL="347663" indent="-347663" algn="just" eaLnBrk="1" hangingPunct="1"/>
            <a:r>
              <a:rPr lang="en-US" sz="2800" dirty="0" smtClean="0">
                <a:latin typeface="Arial Unicode MS" pitchFamily="34" charset="-128"/>
                <a:ea typeface="Arial Unicode MS" pitchFamily="34" charset="-128"/>
                <a:cs typeface="Arial Unicode MS" pitchFamily="34" charset="-128"/>
              </a:rPr>
              <a:t>Appointment of any related party to any office or place of office of the company or its subsidiary or associate company.</a:t>
            </a:r>
          </a:p>
          <a:p>
            <a:pPr marL="347663" indent="-347663" algn="just" eaLnBrk="1" hangingPunct="1"/>
            <a:endParaRPr lang="en-US" sz="2800" dirty="0" smtClean="0">
              <a:latin typeface="Arial Unicode MS" pitchFamily="34" charset="-128"/>
              <a:ea typeface="Arial Unicode MS" pitchFamily="34" charset="-128"/>
              <a:cs typeface="Arial Unicode MS" pitchFamily="34" charset="-128"/>
            </a:endParaRPr>
          </a:p>
          <a:p>
            <a:pPr marL="347663" indent="-347663" algn="just" eaLnBrk="1" hangingPunct="1"/>
            <a:r>
              <a:rPr lang="en-US" sz="2800" dirty="0" smtClean="0">
                <a:latin typeface="Arial Unicode MS" pitchFamily="34" charset="-128"/>
                <a:ea typeface="Arial Unicode MS" pitchFamily="34" charset="-128"/>
                <a:cs typeface="Arial Unicode MS" pitchFamily="34" charset="-128"/>
              </a:rPr>
              <a:t>Contract for underwriting.</a:t>
            </a:r>
          </a:p>
          <a:p>
            <a:pPr marL="347663" indent="-347663" algn="just" eaLnBrk="1" hangingPunct="1"/>
            <a:endParaRPr lang="en-US" sz="2800" dirty="0" smtClean="0">
              <a:latin typeface="Arial Unicode MS" pitchFamily="34" charset="-128"/>
              <a:ea typeface="Arial Unicode MS" pitchFamily="34" charset="-128"/>
              <a:cs typeface="Arial Unicode MS" pitchFamily="34" charset="-128"/>
            </a:endParaRPr>
          </a:p>
          <a:p>
            <a:pPr marL="347663" indent="-347663" algn="just" eaLnBrk="1" hangingPunct="1"/>
            <a:endParaRPr lang="en-US" sz="2800" dirty="0" smtClean="0">
              <a:latin typeface="Arial Unicode MS" pitchFamily="34" charset="-128"/>
              <a:ea typeface="Arial Unicode MS" pitchFamily="34" charset="-128"/>
              <a:cs typeface="Arial Unicode MS" pitchFamily="34" charset="-128"/>
            </a:endParaRPr>
          </a:p>
          <a:p>
            <a:pPr algn="just" eaLnBrk="1" hangingPunct="1">
              <a:buNone/>
            </a:pPr>
            <a:endParaRPr lang="en-US" sz="2800" dirty="0" smtClean="0">
              <a:latin typeface="Arial Unicode MS" pitchFamily="34" charset="-128"/>
              <a:ea typeface="Arial Unicode MS" pitchFamily="34" charset="-128"/>
              <a:cs typeface="Arial Unicode MS" pitchFamily="34" charset="-128"/>
            </a:endParaRPr>
          </a:p>
          <a:p>
            <a:pPr algn="just" eaLnBrk="1" hangingPunct="1">
              <a:buFont typeface="Wingdings" pitchFamily="2" charset="2"/>
              <a:buChar char="v"/>
            </a:pPr>
            <a:endParaRPr lang="en-US" sz="2800" dirty="0" smtClean="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BEF13B31-CB1B-4E5A-83C5-508559770EAE}" type="slidenum">
              <a:rPr lang="en-US"/>
              <a:pPr>
                <a:defRPr/>
              </a:pPr>
              <a:t>9</a:t>
            </a:fld>
            <a:endParaRPr lang="en-US"/>
          </a:p>
        </p:txBody>
      </p:sp>
      <p:sp>
        <p:nvSpPr>
          <p:cNvPr id="11269" name="Footer Placeholder 4"/>
          <p:cNvSpPr>
            <a:spLocks noGrp="1"/>
          </p:cNvSpPr>
          <p:nvPr>
            <p:ph type="ftr" sz="quarter" idx="11"/>
          </p:nvPr>
        </p:nvSpPr>
        <p:spPr bwMode="auto">
          <a:xfrm>
            <a:off x="609600" y="6248400"/>
            <a:ext cx="82296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endParaRPr 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4360</TotalTime>
  <Words>663</Words>
  <Application>Microsoft Office PowerPoint</Application>
  <PresentationFormat>On-screen Show (4:3)</PresentationFormat>
  <Paragraphs>121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Median</vt:lpstr>
      <vt:lpstr>             OVERVIEW OF  COMPANIES ACT,2013 </vt:lpstr>
      <vt:lpstr>            RELATED PARTY TRANSACTION</vt:lpstr>
      <vt:lpstr>Relative</vt:lpstr>
      <vt:lpstr>Rule 4</vt:lpstr>
      <vt:lpstr>Related Party</vt:lpstr>
      <vt:lpstr>Related Party</vt:lpstr>
      <vt:lpstr>Related Party</vt:lpstr>
      <vt:lpstr>Related Party Transaction (Section 188)</vt:lpstr>
      <vt:lpstr>Related Party Transaction (Section 188)</vt:lpstr>
      <vt:lpstr>Conditions for Related Party Transaction (Rule 15)</vt:lpstr>
      <vt:lpstr>Conditions for Related Party Transaction (Rule 15)</vt:lpstr>
      <vt:lpstr>Related Party Transaction (Section 188)</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CRUCIAL ISSUES RELATING TO NEW COMPANY BILL 2011</dc:title>
  <dc:creator>CS SUPREET</dc:creator>
  <cp:lastModifiedBy>radhika</cp:lastModifiedBy>
  <cp:revision>577</cp:revision>
  <dcterms:created xsi:type="dcterms:W3CDTF">2006-08-16T00:00:00Z</dcterms:created>
  <dcterms:modified xsi:type="dcterms:W3CDTF">2015-09-15T06:14:06Z</dcterms:modified>
</cp:coreProperties>
</file>