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68" r:id="rId1"/>
  </p:sldMasterIdLst>
  <p:notesMasterIdLst>
    <p:notesMasterId r:id="rId20"/>
  </p:notesMasterIdLst>
  <p:handoutMasterIdLst>
    <p:handoutMasterId r:id="rId21"/>
  </p:handoutMasterIdLst>
  <p:sldIdLst>
    <p:sldId id="256" r:id="rId2"/>
    <p:sldId id="504" r:id="rId3"/>
    <p:sldId id="503" r:id="rId4"/>
    <p:sldId id="610" r:id="rId5"/>
    <p:sldId id="518" r:id="rId6"/>
    <p:sldId id="611" r:id="rId7"/>
    <p:sldId id="606" r:id="rId8"/>
    <p:sldId id="519" r:id="rId9"/>
    <p:sldId id="612" r:id="rId10"/>
    <p:sldId id="521" r:id="rId11"/>
    <p:sldId id="524" r:id="rId12"/>
    <p:sldId id="525" r:id="rId13"/>
    <p:sldId id="522" r:id="rId14"/>
    <p:sldId id="608" r:id="rId15"/>
    <p:sldId id="523" r:id="rId16"/>
    <p:sldId id="614" r:id="rId17"/>
    <p:sldId id="615" r:id="rId18"/>
    <p:sldId id="294" r:id="rId19"/>
  </p:sldIdLst>
  <p:sldSz cx="9144000" cy="6858000" type="screen4x3"/>
  <p:notesSz cx="7053263" cy="93091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24558" autoAdjust="0"/>
    <p:restoredTop sz="94709" autoAdjust="0"/>
  </p:normalViewPr>
  <p:slideViewPr>
    <p:cSldViewPr>
      <p:cViewPr varScale="1">
        <p:scale>
          <a:sx n="66" d="100"/>
          <a:sy n="66" d="100"/>
        </p:scale>
        <p:origin x="-282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36048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55716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95937" y="0"/>
            <a:ext cx="3055716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580A35-6BD8-4846-A990-9965F37B8F5C}" type="datetimeFigureOut">
              <a:rPr lang="en-US" smtClean="0"/>
              <a:pPr/>
              <a:t>6/1/2015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42375"/>
            <a:ext cx="3055716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95937" y="8842375"/>
            <a:ext cx="3055716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78E5B4-335D-44DB-9D38-DE6C1DD5654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55716" cy="465138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95937" y="0"/>
            <a:ext cx="3055716" cy="465138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ADF3852-5CEE-4B7F-8778-B75C3A6198BF}" type="datetimeFigureOut">
              <a:rPr lang="en-US"/>
              <a:pPr>
                <a:defRPr/>
              </a:pPr>
              <a:t>6/1/2015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698500"/>
            <a:ext cx="4656137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30" tIns="46465" rIns="92930" bIns="46465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5166" y="4421188"/>
            <a:ext cx="5642932" cy="4189412"/>
          </a:xfrm>
          <a:prstGeom prst="rect">
            <a:avLst/>
          </a:prstGeom>
        </p:spPr>
        <p:txBody>
          <a:bodyPr vert="horz" lIns="92930" tIns="46465" rIns="92930" bIns="46465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42375"/>
            <a:ext cx="3055716" cy="465138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95937" y="8842375"/>
            <a:ext cx="3055716" cy="465138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0521432-6AA5-4D80-A4A8-7498F17D46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A388F578-4A1F-44E9-A02F-6F46B6BD2B6A}" type="datetime1">
              <a:rPr lang="en-US"/>
              <a:pPr>
                <a:defRPr/>
              </a:pPr>
              <a:t>6/1/2015</a:t>
            </a:fld>
            <a:endParaRPr lang="en-US"/>
          </a:p>
        </p:txBody>
      </p:sp>
      <p:sp>
        <p:nvSpPr>
          <p:cNvPr id="10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Saxena &amp; Saxena Law Chambers</a:t>
            </a:r>
            <a:endParaRPr lang="en-US" dirty="0"/>
          </a:p>
        </p:txBody>
      </p:sp>
      <p:sp>
        <p:nvSpPr>
          <p:cNvPr id="11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A0DACD1B-C0B2-4DEA-8ACE-5AC27391D1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435EED-1F7F-4C5A-A104-E5ABDA54AFF0}" type="datetime1">
              <a:rPr lang="en-US"/>
              <a:pPr>
                <a:defRPr/>
              </a:pPr>
              <a:t>6/1/2015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Saxena &amp; Saxena Law Chambers</a:t>
            </a:r>
            <a:endParaRPr lang="en-US" dirty="0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6E5AB1-2ECE-4084-83D0-EFEEB541EA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D7084-810D-4D54-B075-34FEE5C60D7A}" type="datetime1">
              <a:rPr lang="en-US"/>
              <a:pPr>
                <a:defRPr/>
              </a:pPr>
              <a:t>6/1/2015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Saxena &amp; Saxena Law Chambers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3140D7-412F-421F-954C-24C1F6DAE9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FADB17-C2B1-46C5-8069-E15EFFB111DF}" type="datetime1">
              <a:rPr lang="en-US"/>
              <a:pPr>
                <a:defRPr/>
              </a:pPr>
              <a:t>6/1/2015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Saxena &amp; Saxena Law Chambers</a:t>
            </a:r>
            <a:endParaRPr lang="en-US" dirty="0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00115F-3D79-466E-9D6C-2D7CC12769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1505C2-8A28-4A17-8888-B3ACC7A7604A}" type="datetime1">
              <a:rPr lang="en-US"/>
              <a:pPr>
                <a:defRPr/>
              </a:pPr>
              <a:t>6/1/2015</a:t>
            </a:fld>
            <a:endParaRPr lang="en-US"/>
          </a:p>
        </p:txBody>
      </p:sp>
      <p:sp>
        <p:nvSpPr>
          <p:cNvPr id="8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51138504-B1C7-4D0C-A730-D936D00036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Saxena &amp; Saxena Law Chambers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C67CBDEF-803D-4406-B359-E5319BE8E7C1}" type="datetime1">
              <a:rPr lang="en-US"/>
              <a:pPr>
                <a:defRPr/>
              </a:pPr>
              <a:t>6/1/2015</a:t>
            </a:fld>
            <a:endParaRPr lang="en-US"/>
          </a:p>
        </p:txBody>
      </p:sp>
      <p:sp>
        <p:nvSpPr>
          <p:cNvPr id="6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62B31248-F7B4-49F3-A2C5-5342369935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Saxena &amp; Saxena Law Chambers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23351402-E766-47A5-91EE-91ACE287D25C}" type="datetime1">
              <a:rPr lang="en-US"/>
              <a:pPr>
                <a:defRPr/>
              </a:pPr>
              <a:t>6/1/2015</a:t>
            </a:fld>
            <a:endParaRPr lang="en-US"/>
          </a:p>
        </p:txBody>
      </p:sp>
      <p:sp>
        <p:nvSpPr>
          <p:cNvPr id="8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D3799E3B-BEB3-4E25-9324-F489F22F71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Saxena &amp; Saxena Law Chambers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2071BE-3CFC-4814-A43E-93B4C80948B3}" type="datetime1">
              <a:rPr lang="en-US"/>
              <a:pPr>
                <a:defRPr/>
              </a:pPr>
              <a:t>6/1/2015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Saxena &amp; Saxena Law Chambers</a:t>
            </a:r>
            <a:endParaRPr lang="en-US" dirty="0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DEFCA9-468D-41A9-8B96-27DB2C7D43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2F2F5C-1F84-4CC4-BDB9-AA4F62867C66}" type="datetime1">
              <a:rPr lang="en-US"/>
              <a:pPr>
                <a:defRPr/>
              </a:pPr>
              <a:t>6/1/2015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Saxena &amp; Saxena Law Chambers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06683A0A-D0A5-4742-83C7-CAE603735F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A32A6E-1B21-4CB0-91ED-987B3E258AA9}" type="datetime1">
              <a:rPr lang="en-US"/>
              <a:pPr>
                <a:defRPr/>
              </a:pPr>
              <a:t>6/1/2015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Saxena &amp; Saxena Law Chambers</a:t>
            </a:r>
            <a:endParaRPr lang="en-US" dirty="0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B2DA61-7A28-4B6A-8844-2E83AAEE1E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C28D1704-B68A-4D4D-B607-685D2764B0A7}" type="datetime1">
              <a:rPr lang="en-US"/>
              <a:pPr>
                <a:defRPr/>
              </a:pPr>
              <a:t>6/1/2015</a:t>
            </a:fld>
            <a:endParaRPr lang="en-US"/>
          </a:p>
        </p:txBody>
      </p:sp>
      <p:sp>
        <p:nvSpPr>
          <p:cNvPr id="10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 rtlCol="0"/>
          <a:lstStyle>
            <a:lvl1pPr>
              <a:defRPr sz="2800"/>
            </a:lvl1pPr>
          </a:lstStyle>
          <a:p>
            <a:pPr>
              <a:defRPr/>
            </a:pPr>
            <a:fld id="{65392FA5-DFD0-4F7E-AD6E-4A6BADDDA8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Saxena &amp; Saxena Law Chambers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5B8DA6B-278A-4053-B9C3-9FDB42A73C64}" type="datetime1">
              <a:rPr lang="en-US"/>
              <a:pPr>
                <a:defRPr/>
              </a:pPr>
              <a:t>6/1/2015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Saxena &amp; Saxena Law Chambers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1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F8FCB24-EBD6-403B-A791-B40B91A1D9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9" r:id="rId1"/>
    <p:sldLayoutId id="2147483805" r:id="rId2"/>
    <p:sldLayoutId id="2147483810" r:id="rId3"/>
    <p:sldLayoutId id="2147483811" r:id="rId4"/>
    <p:sldLayoutId id="2147483812" r:id="rId5"/>
    <p:sldLayoutId id="2147483806" r:id="rId6"/>
    <p:sldLayoutId id="2147483813" r:id="rId7"/>
    <p:sldLayoutId id="2147483807" r:id="rId8"/>
    <p:sldLayoutId id="2147483814" r:id="rId9"/>
    <p:sldLayoutId id="2147483808" r:id="rId10"/>
    <p:sldLayoutId id="2147483815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9pPr>
    </p:titleStyle>
    <p:bodyStyle>
      <a:lvl1pPr marL="319088" indent="-319088" algn="l" rtl="0" eaLnBrk="0" fontAlgn="base" hangingPunct="0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0" fontAlgn="base" hangingPunct="0">
        <a:spcBef>
          <a:spcPts val="400"/>
        </a:spcBef>
        <a:spcAft>
          <a:spcPct val="0"/>
        </a:spcAft>
        <a:buClr>
          <a:srgbClr val="9BBB59"/>
        </a:buClr>
        <a:buSzPct val="7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0" fontAlgn="base" hangingPunct="0">
        <a:spcBef>
          <a:spcPts val="400"/>
        </a:spcBef>
        <a:spcAft>
          <a:spcPct val="0"/>
        </a:spcAft>
        <a:buClr>
          <a:srgbClr val="8064A2"/>
        </a:buClr>
        <a:buSzPct val="6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28600"/>
            <a:ext cx="8229600" cy="27432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</a:t>
            </a:r>
            <a:r>
              <a:rPr lang="en-US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OMPANIES ACT,2013</a:t>
            </a:r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endParaRPr lang="en-US" sz="3600" u="sng" cap="none" dirty="0" smtClean="0">
              <a:solidFill>
                <a:srgbClr val="17375E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33800"/>
            <a:ext cx="7772400" cy="3124200"/>
          </a:xfrm>
        </p:spPr>
        <p:txBody>
          <a:bodyPr>
            <a:noAutofit/>
          </a:bodyPr>
          <a:lstStyle/>
          <a:p>
            <a:pPr marL="2281238" indent="-3175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n-US" sz="2400" b="1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Advocate </a:t>
            </a:r>
            <a:r>
              <a:rPr lang="en-US" sz="2400" b="1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Arun Saxena</a:t>
            </a:r>
          </a:p>
          <a:p>
            <a:pPr marL="2281238" indent="-3175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n-US" sz="2400" b="1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Saxena &amp; Saxena Law Chambers</a:t>
            </a:r>
            <a:endParaRPr lang="en-US" sz="2400" b="1" dirty="0" smtClean="0">
              <a:solidFill>
                <a:schemeClr val="bg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2281238" indent="-3175" eaLnBrk="1" fontAlgn="auto" hangingPunct="1">
              <a:spcAft>
                <a:spcPts val="0"/>
              </a:spcAft>
              <a:defRPr/>
            </a:pPr>
            <a:r>
              <a:rPr lang="en-US" sz="2000" b="1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Advocates &amp; Attorneys</a:t>
            </a:r>
          </a:p>
          <a:p>
            <a:pPr marL="2281238" indent="-3175" eaLnBrk="1" fontAlgn="auto" hangingPunct="1">
              <a:spcAft>
                <a:spcPts val="0"/>
              </a:spcAft>
              <a:defRPr/>
            </a:pPr>
            <a:r>
              <a:rPr lang="en-US" sz="2000" b="1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603-604</a:t>
            </a:r>
            <a:r>
              <a:rPr lang="en-US" sz="2000" b="1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New Delhi House</a:t>
            </a:r>
          </a:p>
          <a:p>
            <a:pPr marL="2281238" indent="-3175" eaLnBrk="1" fontAlgn="auto" hangingPunct="1">
              <a:spcAft>
                <a:spcPts val="0"/>
              </a:spcAft>
              <a:defRPr/>
            </a:pPr>
            <a:r>
              <a:rPr lang="en-US" sz="2000" b="1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27, </a:t>
            </a:r>
            <a:r>
              <a:rPr lang="en-US" sz="2000" b="1" dirty="0" err="1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Barakhamba</a:t>
            </a:r>
            <a:r>
              <a:rPr lang="en-US" sz="2000" b="1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Road,</a:t>
            </a:r>
          </a:p>
          <a:p>
            <a:pPr marL="2281238" indent="-3175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n-US" sz="2000" b="1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New Delhi – 110 001.</a:t>
            </a:r>
          </a:p>
          <a:p>
            <a:pPr marL="2281238" indent="-3175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n-US" sz="2000" b="1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Mob.: 9810037364</a:t>
            </a:r>
          </a:p>
          <a:p>
            <a:pPr marL="2281238" indent="-3175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n-US" sz="1800" b="1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E-mail : </a:t>
            </a:r>
            <a:r>
              <a:rPr lang="en-US" sz="1800" b="1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advisor@sslclegal.in</a:t>
            </a:r>
            <a:endParaRPr lang="en-US" sz="1800" b="1" dirty="0" smtClean="0">
              <a:solidFill>
                <a:schemeClr val="bg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en-US" sz="18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382000" cy="990600"/>
          </a:xfrm>
        </p:spPr>
        <p:txBody>
          <a:bodyPr/>
          <a:lstStyle/>
          <a:p>
            <a:pPr eaLnBrk="1" hangingPunct="1"/>
            <a:r>
              <a:rPr lang="en-US" sz="2800" b="1" dirty="0" smtClean="0"/>
              <a:t>Appointment of Interim Administrator (Section 256)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524000"/>
            <a:ext cx="8686800" cy="5029200"/>
          </a:xfrm>
        </p:spPr>
        <p:txBody>
          <a:bodyPr/>
          <a:lstStyle/>
          <a:p>
            <a:pPr algn="just" eaLnBrk="1" hangingPunct="1">
              <a:buFont typeface="Wingdings" pitchFamily="2" charset="2"/>
              <a:buChar char="v"/>
            </a:pPr>
            <a:r>
              <a:rPr lang="en-US" sz="2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Tribunal </a:t>
            </a:r>
            <a:r>
              <a:rPr lang="en-US" sz="22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shall fix date </a:t>
            </a:r>
            <a:r>
              <a:rPr lang="en-US" sz="2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of hearing within </a:t>
            </a:r>
            <a:r>
              <a:rPr lang="en-US" sz="22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7 days </a:t>
            </a:r>
            <a:r>
              <a:rPr lang="en-US" sz="2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from the receipt of application.</a:t>
            </a:r>
          </a:p>
          <a:p>
            <a:pPr algn="just" eaLnBrk="1" hangingPunct="1">
              <a:buFont typeface="Wingdings" pitchFamily="2" charset="2"/>
              <a:buChar char="v"/>
            </a:pPr>
            <a:r>
              <a:rPr lang="en-US" sz="2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The </a:t>
            </a:r>
            <a:r>
              <a:rPr lang="en-US" sz="22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date of hearing </a:t>
            </a:r>
            <a:r>
              <a:rPr lang="en-US" sz="2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shall not be later than </a:t>
            </a:r>
            <a:r>
              <a:rPr lang="en-US" sz="22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90 days from the date of receipt </a:t>
            </a:r>
            <a:r>
              <a:rPr lang="en-US" sz="2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of application</a:t>
            </a:r>
          </a:p>
          <a:p>
            <a:pPr algn="just" eaLnBrk="1" hangingPunct="1">
              <a:buFont typeface="Wingdings" pitchFamily="2" charset="2"/>
              <a:buChar char="v"/>
            </a:pPr>
            <a:r>
              <a:rPr lang="en-US" sz="2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On first date of hearing Tribunal may </a:t>
            </a:r>
            <a:r>
              <a:rPr lang="en-US" sz="22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appoint interim Administrator </a:t>
            </a:r>
            <a:r>
              <a:rPr lang="en-US" sz="2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to:  </a:t>
            </a:r>
          </a:p>
          <a:p>
            <a:pPr lvl="1" algn="just" eaLnBrk="1" hangingPunct="1">
              <a:buFont typeface="Wingdings" pitchFamily="2" charset="2"/>
              <a:buChar char="v"/>
            </a:pPr>
            <a:r>
              <a:rPr lang="en-US" sz="2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To hold meetings of creditors within 45 days from the date of appointment.</a:t>
            </a:r>
          </a:p>
          <a:p>
            <a:pPr lvl="1" algn="just" eaLnBrk="1" hangingPunct="1">
              <a:buFont typeface="Wingdings" pitchFamily="2" charset="2"/>
              <a:buChar char="v"/>
            </a:pPr>
            <a:r>
              <a:rPr lang="en-US" sz="2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To consider whether it is possible to revive or rehabilitate the sick company?</a:t>
            </a:r>
          </a:p>
          <a:p>
            <a:pPr lvl="1" algn="just" eaLnBrk="1" hangingPunct="1">
              <a:buFont typeface="Wingdings" pitchFamily="2" charset="2"/>
              <a:buChar char="v"/>
            </a:pPr>
            <a:r>
              <a:rPr lang="en-US" sz="2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To submit his </a:t>
            </a:r>
            <a:r>
              <a:rPr lang="en-US" sz="20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report to Tribunal </a:t>
            </a:r>
            <a:r>
              <a:rPr lang="en-US" sz="2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within </a:t>
            </a:r>
            <a:r>
              <a:rPr lang="en-US" sz="20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60 days </a:t>
            </a:r>
            <a:r>
              <a:rPr lang="en-US" sz="2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from the date of order.  </a:t>
            </a:r>
          </a:p>
          <a:p>
            <a:pPr algn="just" eaLnBrk="1" hangingPunct="1">
              <a:buFont typeface="Wingdings" pitchFamily="2" charset="2"/>
              <a:buChar char="v"/>
            </a:pPr>
            <a:r>
              <a:rPr lang="en-US" sz="2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In case no scheme is filed by company, Tribunal may direct the Interim Administrator to takeover the management of the company. </a:t>
            </a:r>
          </a:p>
          <a:p>
            <a:pPr lvl="1" algn="just" eaLnBrk="1" hangingPunct="1">
              <a:buNone/>
            </a:pPr>
            <a:r>
              <a:rPr lang="en-US" sz="2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  </a:t>
            </a:r>
          </a:p>
          <a:p>
            <a:pPr algn="just" eaLnBrk="1" hangingPunct="1">
              <a:buFont typeface="Wingdings" pitchFamily="2" charset="2"/>
              <a:buChar char="v"/>
            </a:pPr>
            <a:endParaRPr lang="en-US" sz="24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BEF13B31-CB1B-4E5A-83C5-508559770EAE}" type="slidenum">
              <a:rPr lang="en-US"/>
              <a:pPr>
                <a:defRPr/>
              </a:pPr>
              <a:t>10</a:t>
            </a:fld>
            <a:endParaRPr lang="en-US"/>
          </a:p>
        </p:txBody>
      </p:sp>
      <p:sp>
        <p:nvSpPr>
          <p:cNvPr id="11269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609600" y="6248400"/>
            <a:ext cx="8229600" cy="365125"/>
          </a:xfrm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 smtClean="0"/>
              <a:t>Saxena &amp; Saxena Law Chambers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382000" cy="990600"/>
          </a:xfrm>
        </p:spPr>
        <p:txBody>
          <a:bodyPr/>
          <a:lstStyle/>
          <a:p>
            <a:pPr eaLnBrk="1" hangingPunct="1"/>
            <a:r>
              <a:rPr lang="en-US" sz="2800" b="1" dirty="0" smtClean="0"/>
              <a:t>Committee of Creditors (Section 257)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524000"/>
            <a:ext cx="8382000" cy="5029200"/>
          </a:xfrm>
        </p:spPr>
        <p:txBody>
          <a:bodyPr/>
          <a:lstStyle/>
          <a:p>
            <a:pPr algn="just" eaLnBrk="1" hangingPunct="1">
              <a:buFont typeface="Wingdings" pitchFamily="2" charset="2"/>
              <a:buChar char="v"/>
            </a:pPr>
            <a:r>
              <a:rPr lang="en-US" sz="2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Interim Administrator shall appoint a committee of creditors (not more than 7 in number).</a:t>
            </a:r>
          </a:p>
          <a:p>
            <a:pPr algn="just" eaLnBrk="1" hangingPunct="1">
              <a:buFont typeface="Wingdings" pitchFamily="2" charset="2"/>
              <a:buChar char="v"/>
            </a:pPr>
            <a:endParaRPr lang="en-US" sz="22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just" eaLnBrk="1" hangingPunct="1">
              <a:buFont typeface="Wingdings" pitchFamily="2" charset="2"/>
              <a:buChar char="v"/>
            </a:pPr>
            <a:r>
              <a:rPr lang="en-US" sz="2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Representatives of each class of creditors should be represented.</a:t>
            </a:r>
          </a:p>
          <a:p>
            <a:pPr algn="just" eaLnBrk="1" hangingPunct="1">
              <a:buFont typeface="Wingdings" pitchFamily="2" charset="2"/>
              <a:buChar char="v"/>
            </a:pPr>
            <a:endParaRPr lang="en-US" sz="22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just" eaLnBrk="1" hangingPunct="1">
              <a:buFont typeface="Wingdings" pitchFamily="2" charset="2"/>
              <a:buChar char="v"/>
            </a:pPr>
            <a:r>
              <a:rPr lang="en-US" sz="2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Interim Administrator shall decide the procedure to be followed for meetings.</a:t>
            </a:r>
          </a:p>
          <a:p>
            <a:pPr algn="just" eaLnBrk="1" hangingPunct="1">
              <a:buFont typeface="Wingdings" pitchFamily="2" charset="2"/>
              <a:buChar char="v"/>
            </a:pPr>
            <a:endParaRPr lang="en-US" sz="22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just" eaLnBrk="1" hangingPunct="1">
              <a:buFont typeface="Wingdings" pitchFamily="2" charset="2"/>
              <a:buChar char="v"/>
            </a:pPr>
            <a:r>
              <a:rPr lang="en-US" sz="2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Interim Administrator may direct any Promoter, Director, KMPs to attend any meeting and to furnish all the information, as required. </a:t>
            </a:r>
          </a:p>
          <a:p>
            <a:pPr lvl="1" algn="just" eaLnBrk="1" hangingPunct="1">
              <a:buNone/>
            </a:pPr>
            <a:endParaRPr lang="en-US" sz="20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lvl="1" algn="just" eaLnBrk="1" hangingPunct="1">
              <a:buNone/>
            </a:pPr>
            <a:r>
              <a:rPr lang="en-US" sz="2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  </a:t>
            </a:r>
          </a:p>
          <a:p>
            <a:pPr algn="just" eaLnBrk="1" hangingPunct="1">
              <a:buFont typeface="Wingdings" pitchFamily="2" charset="2"/>
              <a:buChar char="v"/>
            </a:pPr>
            <a:endParaRPr lang="en-US" sz="24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BEF13B31-CB1B-4E5A-83C5-508559770EAE}" type="slidenum">
              <a:rPr lang="en-US"/>
              <a:pPr>
                <a:defRPr/>
              </a:pPr>
              <a:t>11</a:t>
            </a:fld>
            <a:endParaRPr lang="en-US"/>
          </a:p>
        </p:txBody>
      </p:sp>
      <p:sp>
        <p:nvSpPr>
          <p:cNvPr id="11269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914400" y="6492875"/>
            <a:ext cx="8229600" cy="365125"/>
          </a:xfrm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 smtClean="0"/>
              <a:t>Saxena &amp; Saxena Law Chambers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382000" cy="990600"/>
          </a:xfrm>
        </p:spPr>
        <p:txBody>
          <a:bodyPr/>
          <a:lstStyle/>
          <a:p>
            <a:pPr eaLnBrk="1" hangingPunct="1"/>
            <a:r>
              <a:rPr lang="en-US" sz="2800" b="1" dirty="0" smtClean="0"/>
              <a:t>ORDER OF TRIBUNAL (Section 258)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524000"/>
            <a:ext cx="8382000" cy="5029200"/>
          </a:xfrm>
        </p:spPr>
        <p:txBody>
          <a:bodyPr/>
          <a:lstStyle/>
          <a:p>
            <a:pPr algn="just" eaLnBrk="1" hangingPunct="1">
              <a:buNone/>
            </a:pPr>
            <a:r>
              <a:rPr lang="en-US" sz="2200" b="1" u="sng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Order of Tribunal on the date of hearing fixed</a:t>
            </a:r>
          </a:p>
          <a:p>
            <a:pPr algn="just" eaLnBrk="1" hangingPunct="1">
              <a:buNone/>
            </a:pPr>
            <a:endParaRPr lang="en-US" sz="22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just" eaLnBrk="1" hangingPunct="1">
              <a:buFont typeface="Wingdings" pitchFamily="2" charset="2"/>
              <a:buChar char="v"/>
            </a:pPr>
            <a:r>
              <a:rPr lang="en-US" sz="2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On the basis of report of Interim Administrator, Tribunal shall order for</a:t>
            </a:r>
          </a:p>
          <a:p>
            <a:pPr lvl="1" algn="just" eaLnBrk="1" hangingPunct="1">
              <a:buFont typeface="Wingdings" pitchFamily="2" charset="2"/>
              <a:buChar char="v"/>
            </a:pPr>
            <a:r>
              <a:rPr lang="en-US" sz="19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Proceedings for winding up of company be initiated or</a:t>
            </a:r>
          </a:p>
          <a:p>
            <a:pPr lvl="1" algn="just" eaLnBrk="1" hangingPunct="1">
              <a:buFont typeface="Wingdings" pitchFamily="2" charset="2"/>
              <a:buChar char="v"/>
            </a:pPr>
            <a:r>
              <a:rPr lang="en-US" sz="19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Shall appoint Company Administrator for the company to prepare scheme of Revival &amp; Rehabilitation. </a:t>
            </a:r>
          </a:p>
          <a:p>
            <a:pPr algn="just" eaLnBrk="1" hangingPunct="1">
              <a:buFont typeface="Wingdings" pitchFamily="2" charset="2"/>
              <a:buChar char="v"/>
            </a:pPr>
            <a:endParaRPr lang="en-US" sz="22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just" eaLnBrk="1" hangingPunct="1">
              <a:buFont typeface="Wingdings" pitchFamily="2" charset="2"/>
              <a:buChar char="v"/>
            </a:pPr>
            <a:r>
              <a:rPr lang="en-US" sz="2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Tribunal may direct the company administrator to take over the assets and management of the company. </a:t>
            </a:r>
          </a:p>
          <a:p>
            <a:pPr algn="just" eaLnBrk="1" hangingPunct="1">
              <a:buNone/>
            </a:pPr>
            <a:endParaRPr lang="en-US" sz="22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just" eaLnBrk="1" hangingPunct="1">
              <a:buFont typeface="Wingdings" pitchFamily="2" charset="2"/>
              <a:buChar char="v"/>
            </a:pPr>
            <a:r>
              <a:rPr lang="en-US" sz="2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Administrator may with the approval of Tribunal take services of experts.</a:t>
            </a:r>
          </a:p>
          <a:p>
            <a:pPr algn="just" eaLnBrk="1" hangingPunct="1">
              <a:buFont typeface="Wingdings" pitchFamily="2" charset="2"/>
              <a:buChar char="v"/>
            </a:pPr>
            <a:endParaRPr lang="en-US" sz="22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lvl="1" algn="just" eaLnBrk="1" hangingPunct="1">
              <a:buNone/>
            </a:pPr>
            <a:endParaRPr lang="en-US" sz="20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lvl="1" algn="just" eaLnBrk="1" hangingPunct="1">
              <a:buNone/>
            </a:pPr>
            <a:r>
              <a:rPr lang="en-US" sz="2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  </a:t>
            </a:r>
          </a:p>
          <a:p>
            <a:pPr algn="just" eaLnBrk="1" hangingPunct="1">
              <a:buFont typeface="Wingdings" pitchFamily="2" charset="2"/>
              <a:buChar char="v"/>
            </a:pPr>
            <a:endParaRPr lang="en-US" sz="24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BEF13B31-CB1B-4E5A-83C5-508559770EAE}" type="slidenum">
              <a:rPr lang="en-US"/>
              <a:pPr>
                <a:defRPr/>
              </a:pPr>
              <a:t>12</a:t>
            </a:fld>
            <a:endParaRPr lang="en-US"/>
          </a:p>
        </p:txBody>
      </p:sp>
      <p:sp>
        <p:nvSpPr>
          <p:cNvPr id="11269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914400" y="6492875"/>
            <a:ext cx="8229600" cy="365125"/>
          </a:xfrm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 smtClean="0"/>
              <a:t>Saxena &amp; Saxena Law Chambers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382000" cy="990600"/>
          </a:xfrm>
        </p:spPr>
        <p:txBody>
          <a:bodyPr/>
          <a:lstStyle/>
          <a:p>
            <a:pPr eaLnBrk="1" hangingPunct="1"/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Powers &amp; Duties of Company Administrator (Section 260)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524000"/>
            <a:ext cx="8382000" cy="5029200"/>
          </a:xfrm>
        </p:spPr>
        <p:txBody>
          <a:bodyPr/>
          <a:lstStyle/>
          <a:p>
            <a:pPr algn="just" eaLnBrk="1" hangingPunct="1">
              <a:buFont typeface="Wingdings" pitchFamily="2" charset="2"/>
              <a:buChar char="v"/>
            </a:pPr>
            <a:r>
              <a:rPr lang="en-US" sz="2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To prepare:  </a:t>
            </a:r>
          </a:p>
          <a:p>
            <a:pPr lvl="1" algn="just" eaLnBrk="1" hangingPunct="1">
              <a:buFont typeface="Wingdings" pitchFamily="2" charset="2"/>
              <a:buChar char="v"/>
            </a:pPr>
            <a:r>
              <a:rPr lang="en-US" sz="2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Inventory of assets / liabilities.</a:t>
            </a:r>
          </a:p>
          <a:p>
            <a:pPr lvl="1" algn="just" eaLnBrk="1" hangingPunct="1">
              <a:buFont typeface="Wingdings" pitchFamily="2" charset="2"/>
              <a:buChar char="v"/>
            </a:pPr>
            <a:r>
              <a:rPr lang="en-US" sz="2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Inventory of books and accounts and other records.</a:t>
            </a:r>
          </a:p>
          <a:p>
            <a:pPr lvl="1" algn="just" eaLnBrk="1" hangingPunct="1">
              <a:buFont typeface="Wingdings" pitchFamily="2" charset="2"/>
              <a:buChar char="v"/>
            </a:pPr>
            <a:r>
              <a:rPr lang="en-US" sz="2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List of shareholders, secured / unsecured creditors.</a:t>
            </a:r>
          </a:p>
          <a:p>
            <a:pPr lvl="1" algn="just" eaLnBrk="1" hangingPunct="1">
              <a:buFont typeface="Wingdings" pitchFamily="2" charset="2"/>
              <a:buChar char="v"/>
            </a:pPr>
            <a:r>
              <a:rPr lang="en-US" sz="2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Valuation Report for shares / assets of the company.</a:t>
            </a:r>
          </a:p>
          <a:p>
            <a:pPr lvl="1" algn="just" eaLnBrk="1" hangingPunct="1">
              <a:buFont typeface="Wingdings" pitchFamily="2" charset="2"/>
              <a:buChar char="v"/>
            </a:pPr>
            <a:r>
              <a:rPr lang="en-US" sz="2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Provisional accounts if </a:t>
            </a:r>
            <a:r>
              <a:rPr lang="en-US" sz="20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upto</a:t>
            </a:r>
            <a:r>
              <a:rPr lang="en-US" sz="2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date audit is </a:t>
            </a:r>
            <a:r>
              <a:rPr lang="en-US" sz="2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not done</a:t>
            </a:r>
            <a:r>
              <a:rPr lang="en-US" sz="2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</a:t>
            </a:r>
          </a:p>
          <a:p>
            <a:pPr lvl="1" algn="just" eaLnBrk="1" hangingPunct="1">
              <a:buFont typeface="Wingdings" pitchFamily="2" charset="2"/>
              <a:buChar char="v"/>
            </a:pPr>
            <a:r>
              <a:rPr lang="en-US" sz="2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List of workmen with dues.  </a:t>
            </a:r>
          </a:p>
          <a:p>
            <a:pPr lvl="1" algn="just" eaLnBrk="1" hangingPunct="1">
              <a:buNone/>
            </a:pPr>
            <a:r>
              <a:rPr lang="en-US" sz="2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  </a:t>
            </a:r>
          </a:p>
          <a:p>
            <a:pPr algn="just" eaLnBrk="1" hangingPunct="1">
              <a:buFont typeface="Wingdings" pitchFamily="2" charset="2"/>
              <a:buChar char="v"/>
            </a:pPr>
            <a:endParaRPr lang="en-US" sz="24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BEF13B31-CB1B-4E5A-83C5-508559770EAE}" type="slidenum">
              <a:rPr lang="en-US"/>
              <a:pPr>
                <a:defRPr/>
              </a:pPr>
              <a:t>13</a:t>
            </a:fld>
            <a:endParaRPr lang="en-US"/>
          </a:p>
        </p:txBody>
      </p:sp>
      <p:sp>
        <p:nvSpPr>
          <p:cNvPr id="11269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914400" y="6492875"/>
            <a:ext cx="8229600" cy="365125"/>
          </a:xfrm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 smtClean="0"/>
              <a:t>Saxena &amp; Saxena Law Chambers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382000" cy="990600"/>
          </a:xfrm>
        </p:spPr>
        <p:txBody>
          <a:bodyPr/>
          <a:lstStyle/>
          <a:p>
            <a:pPr eaLnBrk="1" hangingPunct="1"/>
            <a:r>
              <a:rPr lang="en-US" sz="2800" b="1" dirty="0" smtClean="0"/>
              <a:t>Scheme of Revival &amp; Rehabilitation (Section 261)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524000"/>
            <a:ext cx="8382000" cy="5029200"/>
          </a:xfrm>
        </p:spPr>
        <p:txBody>
          <a:bodyPr/>
          <a:lstStyle/>
          <a:p>
            <a:pPr algn="just" eaLnBrk="1" hangingPunct="1">
              <a:buFont typeface="Wingdings" pitchFamily="2" charset="2"/>
              <a:buChar char="v"/>
            </a:pPr>
            <a:r>
              <a:rPr lang="en-US" sz="2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Company administrator shall prepare scheme of Revival and Rehabilitation considering the scheme filed by company (in existing act operating agency)</a:t>
            </a:r>
          </a:p>
          <a:p>
            <a:pPr algn="just" eaLnBrk="1" hangingPunct="1">
              <a:buFont typeface="Wingdings" pitchFamily="2" charset="2"/>
              <a:buChar char="v"/>
            </a:pPr>
            <a:r>
              <a:rPr lang="en-US" sz="2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Scheme shall provide following:  </a:t>
            </a:r>
          </a:p>
          <a:p>
            <a:pPr lvl="1" algn="just" eaLnBrk="1" hangingPunct="1">
              <a:buFont typeface="Wingdings" pitchFamily="2" charset="2"/>
              <a:buChar char="v"/>
            </a:pPr>
            <a:r>
              <a:rPr lang="en-US" sz="2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Financial restructuring of sick company. </a:t>
            </a:r>
          </a:p>
          <a:p>
            <a:pPr lvl="1" algn="just" eaLnBrk="1" hangingPunct="1">
              <a:buFont typeface="Wingdings" pitchFamily="2" charset="2"/>
              <a:buChar char="v"/>
            </a:pPr>
            <a:r>
              <a:rPr lang="en-US" sz="2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Change in management or taking over of Management of sick co.</a:t>
            </a:r>
          </a:p>
          <a:p>
            <a:pPr lvl="1" algn="just" eaLnBrk="1" hangingPunct="1">
              <a:buFont typeface="Wingdings" pitchFamily="2" charset="2"/>
              <a:buChar char="v"/>
            </a:pPr>
            <a:r>
              <a:rPr lang="en-US" sz="2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Amalgamation of sick company with any other company  or any other company with sick company. </a:t>
            </a:r>
          </a:p>
          <a:p>
            <a:pPr lvl="1" algn="just" eaLnBrk="1" hangingPunct="1">
              <a:buFont typeface="Wingdings" pitchFamily="2" charset="2"/>
              <a:buChar char="v"/>
            </a:pPr>
            <a:r>
              <a:rPr lang="en-US" sz="2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Takeover of sick company by solvent company.</a:t>
            </a:r>
          </a:p>
          <a:p>
            <a:pPr lvl="1" algn="just" eaLnBrk="1" hangingPunct="1">
              <a:buFont typeface="Wingdings" pitchFamily="2" charset="2"/>
              <a:buChar char="v"/>
            </a:pPr>
            <a:r>
              <a:rPr lang="en-US" sz="2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Sale or lease of part or whole of Assets or business of sick co.</a:t>
            </a:r>
          </a:p>
          <a:p>
            <a:pPr lvl="1" algn="just" eaLnBrk="1" hangingPunct="1">
              <a:buFont typeface="Wingdings" pitchFamily="2" charset="2"/>
              <a:buChar char="v"/>
            </a:pPr>
            <a:r>
              <a:rPr lang="en-US" sz="2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Rationalization of Managerial Personnel, supervisor, staff, workmen in accordance with law.</a:t>
            </a:r>
          </a:p>
          <a:p>
            <a:pPr lvl="1" algn="just" eaLnBrk="1" hangingPunct="1">
              <a:buFont typeface="Wingdings" pitchFamily="2" charset="2"/>
              <a:buChar char="v"/>
            </a:pPr>
            <a:r>
              <a:rPr lang="en-US" sz="2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Repayment and rescheduling or restructuring of debts and obligation of sick co. to any of its creditors or class of creditors.</a:t>
            </a:r>
          </a:p>
          <a:p>
            <a:pPr lvl="1" algn="just" eaLnBrk="1" hangingPunct="1">
              <a:buFont typeface="Wingdings" pitchFamily="2" charset="2"/>
              <a:buChar char="v"/>
            </a:pPr>
            <a:r>
              <a:rPr lang="en-US" sz="2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</a:t>
            </a:r>
          </a:p>
          <a:p>
            <a:pPr lvl="1" algn="just" eaLnBrk="1" hangingPunct="1">
              <a:buNone/>
            </a:pPr>
            <a:r>
              <a:rPr lang="en-US" sz="2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  </a:t>
            </a:r>
          </a:p>
          <a:p>
            <a:pPr algn="just" eaLnBrk="1" hangingPunct="1">
              <a:buFont typeface="Wingdings" pitchFamily="2" charset="2"/>
              <a:buChar char="v"/>
            </a:pPr>
            <a:endParaRPr lang="en-US" sz="24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BEF13B31-CB1B-4E5A-83C5-508559770EAE}" type="slidenum">
              <a:rPr lang="en-US"/>
              <a:pPr>
                <a:defRPr/>
              </a:pPr>
              <a:t>14</a:t>
            </a:fld>
            <a:endParaRPr lang="en-US"/>
          </a:p>
        </p:txBody>
      </p:sp>
      <p:sp>
        <p:nvSpPr>
          <p:cNvPr id="11269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914400" y="6492875"/>
            <a:ext cx="8229600" cy="365125"/>
          </a:xfrm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 smtClean="0"/>
              <a:t>Saxena &amp; Saxena Law Chambers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382000" cy="990600"/>
          </a:xfrm>
        </p:spPr>
        <p:txBody>
          <a:bodyPr/>
          <a:lstStyle/>
          <a:p>
            <a:pPr eaLnBrk="1" hangingPunct="1"/>
            <a:r>
              <a:rPr lang="en-US" sz="2800" b="1" dirty="0" smtClean="0"/>
              <a:t>Approval of Scheme (Section 262)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524000"/>
            <a:ext cx="8382000" cy="5029200"/>
          </a:xfrm>
        </p:spPr>
        <p:txBody>
          <a:bodyPr/>
          <a:lstStyle/>
          <a:p>
            <a:pPr algn="just" eaLnBrk="1" hangingPunct="1">
              <a:buFont typeface="Wingdings" pitchFamily="2" charset="2"/>
              <a:buChar char="v"/>
            </a:pPr>
            <a:r>
              <a:rPr lang="en-US" sz="2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The revival and rehabilitation scheme, prepared by company administration shall be approved </a:t>
            </a:r>
            <a:r>
              <a:rPr lang="en-US" sz="22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atleast</a:t>
            </a:r>
            <a:r>
              <a:rPr lang="en-US" sz="2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by:</a:t>
            </a:r>
          </a:p>
          <a:p>
            <a:pPr lvl="1" algn="just" eaLnBrk="1" hangingPunct="1">
              <a:buFont typeface="Wingdings" pitchFamily="2" charset="2"/>
              <a:buChar char="v"/>
            </a:pPr>
            <a:r>
              <a:rPr lang="en-US" sz="19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3/4</a:t>
            </a:r>
            <a:r>
              <a:rPr lang="en-US" sz="1900" baseline="30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th</a:t>
            </a:r>
            <a:r>
              <a:rPr lang="en-US" sz="19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of secured </a:t>
            </a:r>
            <a:r>
              <a:rPr lang="en-US" sz="19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creditors and</a:t>
            </a:r>
            <a:endParaRPr lang="en-US" sz="19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lvl="1" algn="just" eaLnBrk="1" hangingPunct="1">
              <a:buFont typeface="Wingdings" pitchFamily="2" charset="2"/>
              <a:buChar char="v"/>
            </a:pPr>
            <a:r>
              <a:rPr lang="en-US" sz="19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1/4</a:t>
            </a:r>
            <a:r>
              <a:rPr lang="en-US" sz="1900" baseline="30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th</a:t>
            </a:r>
            <a:r>
              <a:rPr lang="en-US" sz="19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of unsecured creditors</a:t>
            </a:r>
          </a:p>
          <a:p>
            <a:pPr lvl="1" algn="just" eaLnBrk="1" hangingPunct="1">
              <a:buFont typeface="Wingdings" pitchFamily="2" charset="2"/>
              <a:buChar char="v"/>
            </a:pPr>
            <a:endParaRPr lang="en-US" sz="8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just" eaLnBrk="1" hangingPunct="1">
              <a:buFont typeface="Wingdings" pitchFamily="2" charset="2"/>
              <a:buChar char="v"/>
            </a:pPr>
            <a:r>
              <a:rPr lang="en-US" sz="2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If scheme involves amalgamation of sick company with other company, approval in General Meeting </a:t>
            </a:r>
            <a:r>
              <a:rPr lang="en-US" sz="2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of both </a:t>
            </a:r>
            <a:r>
              <a:rPr lang="en-US" sz="2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the </a:t>
            </a:r>
            <a:r>
              <a:rPr lang="en-US" sz="2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companies also required.</a:t>
            </a:r>
            <a:endParaRPr lang="en-US" sz="22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just" eaLnBrk="1" hangingPunct="1">
              <a:buFont typeface="Wingdings" pitchFamily="2" charset="2"/>
              <a:buChar char="v"/>
            </a:pPr>
            <a:endParaRPr lang="en-US" sz="8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just" eaLnBrk="1" hangingPunct="1">
              <a:buFont typeface="Wingdings" pitchFamily="2" charset="2"/>
              <a:buChar char="v"/>
            </a:pPr>
            <a:r>
              <a:rPr lang="en-US" sz="2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If </a:t>
            </a:r>
            <a:r>
              <a:rPr lang="en-US" sz="2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approved:-</a:t>
            </a:r>
          </a:p>
          <a:p>
            <a:pPr lvl="1" algn="just" eaLnBrk="1" hangingPunct="1">
              <a:buFont typeface="Wingdings" pitchFamily="2" charset="2"/>
              <a:buChar char="v"/>
            </a:pPr>
            <a:r>
              <a:rPr lang="en-US" sz="19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the </a:t>
            </a:r>
            <a:r>
              <a:rPr lang="en-US" sz="19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scheme shall be submitted to Tribunal within 60 days from the appointment (extendable to 120 days).</a:t>
            </a:r>
          </a:p>
          <a:p>
            <a:pPr lvl="1" algn="just" eaLnBrk="1" hangingPunct="1">
              <a:buFont typeface="Wingdings" pitchFamily="2" charset="2"/>
              <a:buChar char="v"/>
            </a:pPr>
            <a:endParaRPr lang="en-US" sz="5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lvl="1" algn="just" eaLnBrk="1" hangingPunct="1">
              <a:buFont typeface="Wingdings" pitchFamily="2" charset="2"/>
              <a:buChar char="v"/>
            </a:pPr>
            <a:r>
              <a:rPr lang="en-US" sz="19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Tribunal shall send scheme to company, company administrator, other company (in case of amalgamation).</a:t>
            </a:r>
          </a:p>
          <a:p>
            <a:pPr algn="just" eaLnBrk="1" hangingPunct="1">
              <a:buFont typeface="Wingdings" pitchFamily="2" charset="2"/>
              <a:buChar char="v"/>
            </a:pPr>
            <a:endParaRPr lang="en-US" sz="22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lvl="1" algn="just" eaLnBrk="1" hangingPunct="1">
              <a:buNone/>
            </a:pPr>
            <a:endParaRPr lang="en-US" sz="20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lvl="1" algn="just" eaLnBrk="1" hangingPunct="1">
              <a:buNone/>
            </a:pPr>
            <a:r>
              <a:rPr lang="en-US" sz="2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  </a:t>
            </a:r>
          </a:p>
          <a:p>
            <a:pPr algn="just" eaLnBrk="1" hangingPunct="1">
              <a:buFont typeface="Wingdings" pitchFamily="2" charset="2"/>
              <a:buChar char="v"/>
            </a:pPr>
            <a:endParaRPr lang="en-US" sz="24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BEF13B31-CB1B-4E5A-83C5-508559770EAE}" type="slidenum">
              <a:rPr lang="en-US"/>
              <a:pPr>
                <a:defRPr/>
              </a:pPr>
              <a:t>15</a:t>
            </a:fld>
            <a:endParaRPr lang="en-US"/>
          </a:p>
        </p:txBody>
      </p:sp>
      <p:sp>
        <p:nvSpPr>
          <p:cNvPr id="11269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914400" y="6492875"/>
            <a:ext cx="8229600" cy="365125"/>
          </a:xfrm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 smtClean="0"/>
              <a:t>Saxena &amp; Saxena Law Chambers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382000" cy="990600"/>
          </a:xfrm>
        </p:spPr>
        <p:txBody>
          <a:bodyPr/>
          <a:lstStyle/>
          <a:p>
            <a:pPr eaLnBrk="1" hangingPunct="1"/>
            <a:r>
              <a:rPr lang="en-US" sz="2800" b="1" dirty="0" smtClean="0"/>
              <a:t>Approval of Scheme (Section 262)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524000"/>
            <a:ext cx="8382000" cy="4267200"/>
          </a:xfrm>
        </p:spPr>
        <p:txBody>
          <a:bodyPr/>
          <a:lstStyle/>
          <a:p>
            <a:pPr lvl="1" algn="just" eaLnBrk="1" hangingPunct="1">
              <a:buFont typeface="Wingdings" pitchFamily="2" charset="2"/>
              <a:buChar char="v"/>
            </a:pPr>
            <a:r>
              <a:rPr lang="en-US" sz="2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Tribunal may direct to publish draft scheme in newspaper for suggestion / objection within such period as Tribunal may specify</a:t>
            </a:r>
            <a:r>
              <a:rPr lang="en-US" sz="2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</a:t>
            </a:r>
          </a:p>
          <a:p>
            <a:pPr lvl="1" algn="just" eaLnBrk="1" hangingPunct="1">
              <a:buFont typeface="Wingdings" pitchFamily="2" charset="2"/>
              <a:buChar char="v"/>
            </a:pPr>
            <a:endParaRPr lang="en-US" sz="8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lvl="1" algn="just" eaLnBrk="1" hangingPunct="1">
              <a:buFont typeface="Wingdings" pitchFamily="2" charset="2"/>
              <a:buChar char="v"/>
            </a:pPr>
            <a:r>
              <a:rPr lang="en-US" sz="2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Complete </a:t>
            </a:r>
            <a:r>
              <a:rPr lang="en-US" sz="2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draft scheme shall be kept at registered office. </a:t>
            </a:r>
            <a:endParaRPr lang="en-US" sz="20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lvl="1" algn="just" eaLnBrk="1" hangingPunct="1">
              <a:buFont typeface="Wingdings" pitchFamily="2" charset="2"/>
              <a:buChar char="v"/>
            </a:pPr>
            <a:endParaRPr lang="en-US" sz="8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lvl="1" algn="just" eaLnBrk="1" hangingPunct="1">
              <a:buFont typeface="Wingdings" pitchFamily="2" charset="2"/>
              <a:buChar char="v"/>
            </a:pPr>
            <a:r>
              <a:rPr lang="en-US" sz="2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Tribunal shall pass the order after considering the suggestion, within 60 days from the receipt of suggestions. </a:t>
            </a:r>
            <a:endParaRPr lang="en-US" sz="20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lvl="1" algn="just" eaLnBrk="1" hangingPunct="1">
              <a:buFont typeface="Wingdings" pitchFamily="2" charset="2"/>
              <a:buChar char="v"/>
            </a:pPr>
            <a:endParaRPr lang="en-US" sz="8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lvl="1" algn="just" eaLnBrk="1" hangingPunct="1">
              <a:buFont typeface="Wingdings" pitchFamily="2" charset="2"/>
              <a:buChar char="v"/>
            </a:pPr>
            <a:r>
              <a:rPr lang="en-US" sz="2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Copy </a:t>
            </a:r>
            <a:r>
              <a:rPr lang="en-US" sz="2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of sanctioned scheme shall be filed with ROC within 30 days from the date of receipt of copy of order</a:t>
            </a:r>
            <a:r>
              <a:rPr lang="en-US" sz="2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</a:t>
            </a:r>
          </a:p>
          <a:p>
            <a:pPr lvl="1" algn="just" eaLnBrk="1" hangingPunct="1">
              <a:buFont typeface="Wingdings" pitchFamily="2" charset="2"/>
              <a:buChar char="v"/>
            </a:pPr>
            <a:endParaRPr lang="en-US" sz="8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lvl="1" algn="just" eaLnBrk="1" hangingPunct="1">
              <a:buFont typeface="Wingdings" pitchFamily="2" charset="2"/>
              <a:buChar char="v"/>
            </a:pPr>
            <a:r>
              <a:rPr lang="en-US" sz="2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The </a:t>
            </a:r>
            <a:r>
              <a:rPr lang="en-US" sz="2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sanctioned scheme shall be final and binding on company, employees, creditors, shareholders and guarantors and transferee company ( if any).</a:t>
            </a:r>
          </a:p>
          <a:p>
            <a:pPr algn="just" eaLnBrk="1" hangingPunct="1">
              <a:buFont typeface="Wingdings" pitchFamily="2" charset="2"/>
              <a:buChar char="v"/>
            </a:pPr>
            <a:endParaRPr lang="en-US" sz="22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just" eaLnBrk="1" hangingPunct="1">
              <a:buFont typeface="Wingdings" pitchFamily="2" charset="2"/>
              <a:buChar char="v"/>
            </a:pPr>
            <a:endParaRPr lang="en-US" sz="22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just" eaLnBrk="1" hangingPunct="1">
              <a:buFont typeface="Wingdings" pitchFamily="2" charset="2"/>
              <a:buChar char="v"/>
            </a:pPr>
            <a:endParaRPr lang="en-US" sz="22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lvl="1" algn="just" eaLnBrk="1" hangingPunct="1">
              <a:buNone/>
            </a:pPr>
            <a:endParaRPr lang="en-US" sz="20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lvl="1" algn="just" eaLnBrk="1" hangingPunct="1">
              <a:buNone/>
            </a:pPr>
            <a:r>
              <a:rPr lang="en-US" sz="2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  </a:t>
            </a:r>
          </a:p>
          <a:p>
            <a:pPr algn="just" eaLnBrk="1" hangingPunct="1">
              <a:buFont typeface="Wingdings" pitchFamily="2" charset="2"/>
              <a:buChar char="v"/>
            </a:pPr>
            <a:endParaRPr lang="en-US" sz="24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BEF13B31-CB1B-4E5A-83C5-508559770EAE}" type="slidenum">
              <a:rPr lang="en-US"/>
              <a:pPr>
                <a:defRPr/>
              </a:pPr>
              <a:t>16</a:t>
            </a:fld>
            <a:endParaRPr lang="en-US"/>
          </a:p>
        </p:txBody>
      </p:sp>
      <p:sp>
        <p:nvSpPr>
          <p:cNvPr id="11269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914400" y="6492875"/>
            <a:ext cx="8229600" cy="365125"/>
          </a:xfrm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 smtClean="0"/>
              <a:t>Saxena &amp; Saxena Law Chambers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382000" cy="990600"/>
          </a:xfrm>
        </p:spPr>
        <p:txBody>
          <a:bodyPr/>
          <a:lstStyle/>
          <a:p>
            <a:pPr eaLnBrk="1" hangingPunct="1"/>
            <a:r>
              <a:rPr lang="en-US" sz="2800" b="1" dirty="0" smtClean="0"/>
              <a:t>Approval of Scheme (Section 262)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676400"/>
            <a:ext cx="8382000" cy="4114800"/>
          </a:xfrm>
        </p:spPr>
        <p:txBody>
          <a:bodyPr/>
          <a:lstStyle/>
          <a:p>
            <a:pPr algn="just" eaLnBrk="1" hangingPunct="1">
              <a:buFont typeface="Wingdings" pitchFamily="2" charset="2"/>
              <a:buChar char="v"/>
            </a:pPr>
            <a:r>
              <a:rPr lang="en-US" sz="2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If </a:t>
            </a:r>
            <a:r>
              <a:rPr lang="en-US" sz="2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scheme is not approved Company Administrator shall report to Tribunal within 15 days and Tribunal shall pass the order for winding up. </a:t>
            </a:r>
          </a:p>
          <a:p>
            <a:pPr algn="just" eaLnBrk="1" hangingPunct="1">
              <a:buFont typeface="Wingdings" pitchFamily="2" charset="2"/>
              <a:buChar char="v"/>
            </a:pPr>
            <a:endParaRPr lang="en-US" sz="22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just" eaLnBrk="1" hangingPunct="1">
              <a:buFont typeface="Wingdings" pitchFamily="2" charset="2"/>
              <a:buChar char="v"/>
            </a:pPr>
            <a:endParaRPr lang="en-US" sz="22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lvl="1" algn="just" eaLnBrk="1" hangingPunct="1">
              <a:buNone/>
            </a:pPr>
            <a:endParaRPr lang="en-US" sz="20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lvl="1" algn="just" eaLnBrk="1" hangingPunct="1">
              <a:buNone/>
            </a:pPr>
            <a:r>
              <a:rPr lang="en-US" sz="2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  </a:t>
            </a:r>
          </a:p>
          <a:p>
            <a:pPr algn="just" eaLnBrk="1" hangingPunct="1">
              <a:buFont typeface="Wingdings" pitchFamily="2" charset="2"/>
              <a:buChar char="v"/>
            </a:pPr>
            <a:endParaRPr lang="en-US" sz="24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BEF13B31-CB1B-4E5A-83C5-508559770EAE}" type="slidenum">
              <a:rPr lang="en-US"/>
              <a:pPr>
                <a:defRPr/>
              </a:pPr>
              <a:t>17</a:t>
            </a:fld>
            <a:endParaRPr lang="en-US"/>
          </a:p>
        </p:txBody>
      </p:sp>
      <p:sp>
        <p:nvSpPr>
          <p:cNvPr id="11269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914400" y="6492875"/>
            <a:ext cx="8229600" cy="365125"/>
          </a:xfrm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 smtClean="0"/>
              <a:t>Saxena &amp; Saxena Law Chambers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Content Placeholder 2"/>
          <p:cNvSpPr>
            <a:spLocks noGrp="1"/>
          </p:cNvSpPr>
          <p:nvPr>
            <p:ph idx="4294967295"/>
          </p:nvPr>
        </p:nvSpPr>
        <p:spPr>
          <a:xfrm>
            <a:off x="0" y="2133600"/>
            <a:ext cx="8229600" cy="3992563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endParaRPr lang="en-US" smtClean="0"/>
          </a:p>
          <a:p>
            <a:pPr algn="ctr" eaLnBrk="1" hangingPunct="1">
              <a:buFont typeface="Wingdings" pitchFamily="2" charset="2"/>
              <a:buNone/>
            </a:pPr>
            <a:r>
              <a:rPr lang="en-US" sz="660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THANK YOU</a:t>
            </a:r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28B70B9-3859-447F-9751-AB87C19267DD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18</a:t>
            </a:fld>
            <a:endParaRPr lang="en-US" smtClean="0"/>
          </a:p>
        </p:txBody>
      </p:sp>
      <p:sp>
        <p:nvSpPr>
          <p:cNvPr id="84996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609600" y="6248400"/>
            <a:ext cx="8077200" cy="365125"/>
          </a:xfrm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 smtClean="0"/>
              <a:t>Saxena &amp; Saxena Law Chambers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696200" cy="38100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REVIVAL </a:t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AND</a:t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REHABILITATION </a:t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OF </a:t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SICK COMPANY</a:t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endParaRPr lang="en-US" sz="3600" u="sng" cap="none" dirty="0" smtClean="0">
              <a:solidFill>
                <a:srgbClr val="17375E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981200"/>
            <a:ext cx="7924800" cy="3200400"/>
          </a:xfrm>
        </p:spPr>
        <p:txBody>
          <a:bodyPr/>
          <a:lstStyle/>
          <a:p>
            <a:pPr algn="ctr" eaLnBrk="1" hangingPunct="1">
              <a:buNone/>
            </a:pPr>
            <a:r>
              <a:rPr lang="en-US" sz="4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Jurisdiction with </a:t>
            </a:r>
          </a:p>
          <a:p>
            <a:pPr algn="ctr" eaLnBrk="1" hangingPunct="1">
              <a:buNone/>
            </a:pPr>
            <a:r>
              <a:rPr lang="en-US" sz="4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NCLT </a:t>
            </a:r>
          </a:p>
          <a:p>
            <a:pPr algn="ctr" eaLnBrk="1" hangingPunct="1">
              <a:buNone/>
            </a:pPr>
            <a:r>
              <a:rPr lang="en-US" sz="4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instead of </a:t>
            </a:r>
          </a:p>
          <a:p>
            <a:pPr algn="ctr" eaLnBrk="1" hangingPunct="1">
              <a:buNone/>
            </a:pPr>
            <a:r>
              <a:rPr lang="en-US" sz="4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BIFAR </a:t>
            </a:r>
          </a:p>
          <a:p>
            <a:pPr algn="just" eaLnBrk="1" hangingPunct="1">
              <a:buFont typeface="Wingdings" pitchFamily="2" charset="2"/>
              <a:buChar char="v"/>
            </a:pPr>
            <a:endParaRPr lang="en-US" sz="24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BEF13B31-CB1B-4E5A-83C5-508559770EAE}" type="slidenum">
              <a:rPr lang="en-US"/>
              <a:pPr>
                <a:defRPr/>
              </a:pPr>
              <a:t>3</a:t>
            </a:fld>
            <a:endParaRPr lang="en-US"/>
          </a:p>
        </p:txBody>
      </p:sp>
      <p:sp>
        <p:nvSpPr>
          <p:cNvPr id="11269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609600" y="6248400"/>
            <a:ext cx="8229600" cy="365125"/>
          </a:xfrm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 smtClean="0"/>
              <a:t>Saxena &amp; Saxena Law Chambers</a:t>
            </a:r>
            <a:endParaRPr lang="en-US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609600" y="304800"/>
            <a:ext cx="317106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JURISDICTION 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153400" cy="990600"/>
          </a:xfrm>
        </p:spPr>
        <p:txBody>
          <a:bodyPr/>
          <a:lstStyle/>
          <a:p>
            <a:pPr eaLnBrk="1" hangingPunct="1"/>
            <a:r>
              <a:rPr lang="en-US" sz="4000" dirty="0" smtClean="0"/>
              <a:t>Determination of Sickness (Section 253)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382000" cy="5029200"/>
          </a:xfrm>
        </p:spPr>
        <p:txBody>
          <a:bodyPr/>
          <a:lstStyle/>
          <a:p>
            <a:pPr algn="just" eaLnBrk="1" hangingPunct="1">
              <a:buFont typeface="Wingdings" pitchFamily="2" charset="2"/>
              <a:buChar char="v"/>
            </a:pP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Any kind of company can be declared as sick, not only industrial undertaking.</a:t>
            </a:r>
          </a:p>
          <a:p>
            <a:pPr algn="just" eaLnBrk="1" hangingPunct="1">
              <a:buFont typeface="Wingdings" pitchFamily="2" charset="2"/>
              <a:buChar char="v"/>
            </a:pP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Not on the basis of erosion of </a:t>
            </a:r>
            <a:r>
              <a:rPr lang="en-US" sz="24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networth</a:t>
            </a: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</a:t>
            </a:r>
          </a:p>
          <a:p>
            <a:pPr algn="just" eaLnBrk="1" hangingPunct="1">
              <a:buFont typeface="Wingdings" pitchFamily="2" charset="2"/>
              <a:buChar char="v"/>
            </a:pP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If company fails to pay 50% or more of outstanding of secured creditors within 30 days from the service of notice of demand.</a:t>
            </a:r>
          </a:p>
          <a:p>
            <a:pPr algn="just" eaLnBrk="1" hangingPunct="1">
              <a:buFont typeface="Wingdings" pitchFamily="2" charset="2"/>
              <a:buChar char="v"/>
            </a:pP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Such creditors can apply to Tribunal.</a:t>
            </a:r>
          </a:p>
          <a:p>
            <a:pPr algn="just" eaLnBrk="1" hangingPunct="1">
              <a:buFont typeface="Wingdings" pitchFamily="2" charset="2"/>
              <a:buChar char="v"/>
            </a:pP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Company can also apply for sickness.</a:t>
            </a:r>
          </a:p>
          <a:p>
            <a:pPr algn="just" eaLnBrk="1" hangingPunct="1">
              <a:buFont typeface="Wingdings" pitchFamily="2" charset="2"/>
              <a:buChar char="v"/>
            </a:pPr>
            <a:endParaRPr lang="en-US" sz="24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BEF13B31-CB1B-4E5A-83C5-508559770EAE}" type="slidenum">
              <a:rPr lang="en-US"/>
              <a:pPr>
                <a:defRPr/>
              </a:pPr>
              <a:t>4</a:t>
            </a:fld>
            <a:endParaRPr lang="en-US"/>
          </a:p>
        </p:txBody>
      </p:sp>
      <p:sp>
        <p:nvSpPr>
          <p:cNvPr id="11269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609600" y="6248400"/>
            <a:ext cx="8229600" cy="365125"/>
          </a:xfrm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 smtClean="0"/>
              <a:t>Saxena &amp; Saxena Law Chambers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153400" cy="990600"/>
          </a:xfrm>
        </p:spPr>
        <p:txBody>
          <a:bodyPr/>
          <a:lstStyle/>
          <a:p>
            <a:pPr eaLnBrk="1" hangingPunct="1"/>
            <a:r>
              <a:rPr lang="en-US" sz="4000" dirty="0" smtClean="0"/>
              <a:t>Determination of Sickness (Section 253)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382000" cy="5029200"/>
          </a:xfrm>
        </p:spPr>
        <p:txBody>
          <a:bodyPr/>
          <a:lstStyle/>
          <a:p>
            <a:pPr algn="just" eaLnBrk="1" hangingPunct="1">
              <a:buFont typeface="Wingdings" pitchFamily="2" charset="2"/>
              <a:buChar char="v"/>
            </a:pP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Such creditors or company can apply to Tribunal </a:t>
            </a:r>
          </a:p>
          <a:p>
            <a:pPr lvl="1" algn="just" eaLnBrk="1" hangingPunct="1">
              <a:buFont typeface="Wingdings" pitchFamily="2" charset="2"/>
              <a:buChar char="v"/>
            </a:pPr>
            <a:r>
              <a:rPr lang="en-US" sz="21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for stay of any proceeding of the winding up </a:t>
            </a:r>
            <a:r>
              <a:rPr lang="en-US" sz="2100" b="1" u="sng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OR</a:t>
            </a:r>
            <a:r>
              <a:rPr lang="en-US" sz="21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endParaRPr lang="en-US" sz="21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lvl="1" algn="just" eaLnBrk="1" hangingPunct="1">
              <a:buFont typeface="Wingdings" pitchFamily="2" charset="2"/>
              <a:buChar char="v"/>
            </a:pPr>
            <a:r>
              <a:rPr lang="en-US" sz="21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for execution against any property and assets of the </a:t>
            </a:r>
            <a:r>
              <a:rPr lang="en-US" sz="21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company </a:t>
            </a:r>
            <a:r>
              <a:rPr lang="en-US" sz="2100" b="1" u="sng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OR</a:t>
            </a:r>
            <a:r>
              <a:rPr lang="en-US" sz="21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endParaRPr lang="en-US" sz="21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lvl="1" algn="just" eaLnBrk="1" hangingPunct="1">
              <a:buFont typeface="Wingdings" pitchFamily="2" charset="2"/>
              <a:buChar char="v"/>
            </a:pPr>
            <a:r>
              <a:rPr lang="en-US" sz="2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For the appointment </a:t>
            </a:r>
            <a:r>
              <a:rPr lang="en-US" sz="2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of receiver.</a:t>
            </a:r>
          </a:p>
          <a:p>
            <a:pPr lvl="1" algn="just" eaLnBrk="1" hangingPunct="1">
              <a:buFont typeface="Wingdings" pitchFamily="2" charset="2"/>
              <a:buChar char="v"/>
            </a:pPr>
            <a:r>
              <a:rPr lang="en-US" sz="2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No suit for recovery of any money or for the enforcement of any security </a:t>
            </a:r>
            <a:r>
              <a:rPr lang="en-US" sz="2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against the company shall </a:t>
            </a:r>
            <a:r>
              <a:rPr lang="en-US" sz="2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lie or be processed with. </a:t>
            </a:r>
          </a:p>
          <a:p>
            <a:pPr lvl="1" algn="just" eaLnBrk="1" hangingPunct="1">
              <a:buFont typeface="Wingdings" pitchFamily="2" charset="2"/>
              <a:buChar char="v"/>
            </a:pPr>
            <a:endParaRPr lang="en-US" sz="20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just" eaLnBrk="1" hangingPunct="1">
              <a:buFont typeface="Wingdings" pitchFamily="2" charset="2"/>
              <a:buChar char="v"/>
            </a:pPr>
            <a:endParaRPr lang="en-US" sz="24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BEF13B31-CB1B-4E5A-83C5-508559770EAE}" type="slidenum">
              <a:rPr lang="en-US"/>
              <a:pPr>
                <a:defRPr/>
              </a:pPr>
              <a:t>5</a:t>
            </a:fld>
            <a:endParaRPr lang="en-US"/>
          </a:p>
        </p:txBody>
      </p:sp>
      <p:sp>
        <p:nvSpPr>
          <p:cNvPr id="11269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609600" y="6248400"/>
            <a:ext cx="8229600" cy="365125"/>
          </a:xfrm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 smtClean="0"/>
              <a:t>Saxena &amp; Saxena Law Chambers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153400" cy="990600"/>
          </a:xfrm>
        </p:spPr>
        <p:txBody>
          <a:bodyPr/>
          <a:lstStyle/>
          <a:p>
            <a:pPr eaLnBrk="1" hangingPunct="1"/>
            <a:r>
              <a:rPr lang="en-US" sz="4000" dirty="0" smtClean="0"/>
              <a:t>Determination of Sickness (Section 253)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382000" cy="5029200"/>
          </a:xfrm>
        </p:spPr>
        <p:txBody>
          <a:bodyPr/>
          <a:lstStyle/>
          <a:p>
            <a:pPr lvl="1" algn="just" eaLnBrk="1" hangingPunct="1">
              <a:buFont typeface="Wingdings" pitchFamily="2" charset="2"/>
              <a:buChar char="v"/>
            </a:pPr>
            <a:endParaRPr lang="en-US" sz="28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just" eaLnBrk="1" hangingPunct="1">
              <a:buFont typeface="Wingdings" pitchFamily="2" charset="2"/>
              <a:buChar char="v"/>
            </a:pP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When any application is pending for declaration of sickness</a:t>
            </a:r>
          </a:p>
          <a:p>
            <a:pPr lvl="1" algn="just" eaLnBrk="1" hangingPunct="1">
              <a:buFont typeface="Wingdings" pitchFamily="2" charset="2"/>
              <a:buChar char="v"/>
            </a:pP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Company shall not dispose off any property / asset</a:t>
            </a:r>
          </a:p>
          <a:p>
            <a:pPr lvl="1" algn="just" eaLnBrk="1" hangingPunct="1">
              <a:buFont typeface="Wingdings" pitchFamily="2" charset="2"/>
              <a:buChar char="v"/>
            </a:pP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Company shall not take any action likely to prejudice the interest of the creditors.   </a:t>
            </a:r>
          </a:p>
          <a:p>
            <a:pPr algn="just" eaLnBrk="1" hangingPunct="1">
              <a:buFont typeface="Wingdings" pitchFamily="2" charset="2"/>
              <a:buChar char="v"/>
            </a:pPr>
            <a:endParaRPr lang="en-US" sz="28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BEF13B31-CB1B-4E5A-83C5-508559770EAE}" type="slidenum">
              <a:rPr lang="en-US"/>
              <a:pPr>
                <a:defRPr/>
              </a:pPr>
              <a:t>6</a:t>
            </a:fld>
            <a:endParaRPr lang="en-US"/>
          </a:p>
        </p:txBody>
      </p:sp>
      <p:sp>
        <p:nvSpPr>
          <p:cNvPr id="11269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609600" y="6248400"/>
            <a:ext cx="8229600" cy="365125"/>
          </a:xfrm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 smtClean="0"/>
              <a:t>Saxena &amp; Saxena Law Chambers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153400" cy="990600"/>
          </a:xfrm>
        </p:spPr>
        <p:txBody>
          <a:bodyPr/>
          <a:lstStyle/>
          <a:p>
            <a:pPr eaLnBrk="1" hangingPunct="1"/>
            <a:r>
              <a:rPr lang="en-US" sz="4000" dirty="0" smtClean="0"/>
              <a:t>Determination of Sickness (Section 253)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752600"/>
            <a:ext cx="8382000" cy="4876800"/>
          </a:xfrm>
        </p:spPr>
        <p:txBody>
          <a:bodyPr/>
          <a:lstStyle/>
          <a:p>
            <a:pPr lvl="1" algn="just" eaLnBrk="1" hangingPunct="1">
              <a:buFont typeface="Wingdings" pitchFamily="2" charset="2"/>
              <a:buChar char="v"/>
            </a:pP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Tribunal shall give </a:t>
            </a:r>
            <a:r>
              <a:rPr lang="en-US" sz="2800" b="1" u="sng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notice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to company for not less than </a:t>
            </a:r>
            <a:r>
              <a:rPr lang="en-US" sz="2800" b="1" u="sng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30 </a:t>
            </a:r>
            <a:r>
              <a:rPr lang="en-US" sz="2800" b="1" u="sng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days</a:t>
            </a:r>
            <a:r>
              <a:rPr lang="en-US" sz="2800" b="1" u="sng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to represent.</a:t>
            </a:r>
          </a:p>
          <a:p>
            <a:pPr lvl="1" algn="just" eaLnBrk="1" hangingPunct="1">
              <a:buFont typeface="Wingdings" pitchFamily="2" charset="2"/>
              <a:buChar char="v"/>
            </a:pPr>
            <a:endParaRPr lang="en-US" sz="28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lvl="1" algn="just" eaLnBrk="1" hangingPunct="1">
              <a:buFont typeface="Wingdings" pitchFamily="2" charset="2"/>
              <a:buChar char="v"/>
            </a:pP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The Tribunal shall </a:t>
            </a:r>
            <a:r>
              <a:rPr lang="en-US" sz="2800" b="1" u="sng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order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on the application within </a:t>
            </a:r>
            <a:r>
              <a:rPr lang="en-US" sz="2800" b="1" u="sng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60 days 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whether company is sick or not.</a:t>
            </a:r>
          </a:p>
          <a:p>
            <a:pPr algn="just" eaLnBrk="1" hangingPunct="1">
              <a:buFont typeface="Wingdings" pitchFamily="2" charset="2"/>
              <a:buChar char="v"/>
            </a:pPr>
            <a:endParaRPr lang="en-US" sz="28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BEF13B31-CB1B-4E5A-83C5-508559770EAE}" type="slidenum">
              <a:rPr lang="en-US"/>
              <a:pPr>
                <a:defRPr/>
              </a:pPr>
              <a:t>7</a:t>
            </a:fld>
            <a:endParaRPr lang="en-US"/>
          </a:p>
        </p:txBody>
      </p:sp>
      <p:sp>
        <p:nvSpPr>
          <p:cNvPr id="11269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609600" y="6248400"/>
            <a:ext cx="8229600" cy="365125"/>
          </a:xfrm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 smtClean="0"/>
              <a:t>Saxena &amp; Saxena Law Chambers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153400" cy="990600"/>
          </a:xfrm>
        </p:spPr>
        <p:txBody>
          <a:bodyPr/>
          <a:lstStyle/>
          <a:p>
            <a:pPr eaLnBrk="1" hangingPunct="1"/>
            <a:r>
              <a:rPr lang="en-US" sz="4000" dirty="0" smtClean="0"/>
              <a:t>Revival &amp; Rehabilitation (Section 254)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382000" cy="5029200"/>
          </a:xfrm>
        </p:spPr>
        <p:txBody>
          <a:bodyPr/>
          <a:lstStyle/>
          <a:p>
            <a:pPr algn="just" eaLnBrk="1" hangingPunct="1">
              <a:buFont typeface="Wingdings" pitchFamily="2" charset="2"/>
              <a:buChar char="v"/>
            </a:pP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Application for revival </a:t>
            </a:r>
            <a:r>
              <a:rPr lang="en-US" sz="2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by company / creditor </a:t>
            </a: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within </a:t>
            </a:r>
            <a:r>
              <a:rPr lang="en-US" sz="2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60 days</a:t>
            </a: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from the </a:t>
            </a:r>
            <a:r>
              <a:rPr lang="en-US" sz="2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date of order </a:t>
            </a: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of determination of sickness. </a:t>
            </a:r>
          </a:p>
          <a:p>
            <a:pPr algn="just" eaLnBrk="1" hangingPunct="1">
              <a:buFont typeface="Wingdings" pitchFamily="2" charset="2"/>
              <a:buChar char="v"/>
            </a:pPr>
            <a:endParaRPr lang="en-US" sz="24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just" eaLnBrk="1" hangingPunct="1">
              <a:buFont typeface="Wingdings" pitchFamily="2" charset="2"/>
              <a:buChar char="v"/>
            </a:pP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Reference to tribunal </a:t>
            </a:r>
            <a:r>
              <a:rPr lang="en-US" sz="2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shall abate </a:t>
            </a: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if secured creditors (3/4</a:t>
            </a:r>
            <a:r>
              <a:rPr lang="en-US" sz="2400" baseline="30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th</a:t>
            </a: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in value) have taken </a:t>
            </a: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measure to recover </a:t>
            </a: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secured debts </a:t>
            </a: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against the company u/s 13(4) of the SERFASI Act.</a:t>
            </a:r>
          </a:p>
          <a:p>
            <a:pPr algn="just" eaLnBrk="1" hangingPunct="1">
              <a:buFont typeface="Wingdings" pitchFamily="2" charset="2"/>
              <a:buChar char="v"/>
            </a:pPr>
            <a:endParaRPr lang="en-US" sz="24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just" eaLnBrk="1" hangingPunct="1">
              <a:buFont typeface="Wingdings" pitchFamily="2" charset="2"/>
              <a:buChar char="v"/>
            </a:pP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No reference will be made if secured creditors (3/4</a:t>
            </a:r>
            <a:r>
              <a:rPr lang="en-US" sz="2400" baseline="30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th</a:t>
            </a: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in value) have taken </a:t>
            </a: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measures </a:t>
            </a: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for recovery of debts against the company u/s 13(4) of the SERFASI Act.</a:t>
            </a:r>
          </a:p>
          <a:p>
            <a:pPr algn="just" eaLnBrk="1" hangingPunct="1">
              <a:buFont typeface="Wingdings" pitchFamily="2" charset="2"/>
              <a:buChar char="v"/>
            </a:pPr>
            <a:endParaRPr lang="en-US" sz="24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BEF13B31-CB1B-4E5A-83C5-508559770EAE}" type="slidenum">
              <a:rPr lang="en-US"/>
              <a:pPr>
                <a:defRPr/>
              </a:pPr>
              <a:t>8</a:t>
            </a:fld>
            <a:endParaRPr lang="en-US"/>
          </a:p>
        </p:txBody>
      </p:sp>
      <p:sp>
        <p:nvSpPr>
          <p:cNvPr id="11269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609600" y="6248400"/>
            <a:ext cx="8229600" cy="365125"/>
          </a:xfrm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 smtClean="0"/>
              <a:t>Saxena &amp; Saxena Law Chambers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153400" cy="990600"/>
          </a:xfrm>
        </p:spPr>
        <p:txBody>
          <a:bodyPr/>
          <a:lstStyle/>
          <a:p>
            <a:pPr eaLnBrk="1" hangingPunct="1"/>
            <a:r>
              <a:rPr lang="en-US" sz="4000" dirty="0" smtClean="0"/>
              <a:t>Revival &amp; Rehabilitation (Section 254)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382000" cy="5029200"/>
          </a:xfrm>
        </p:spPr>
        <p:txBody>
          <a:bodyPr/>
          <a:lstStyle/>
          <a:p>
            <a:pPr algn="just" eaLnBrk="1" hangingPunct="1">
              <a:buFont typeface="Wingdings" pitchFamily="2" charset="2"/>
              <a:buChar char="v"/>
            </a:pP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If financial assets have been acquired by a </a:t>
            </a:r>
            <a:r>
              <a:rPr lang="en-US" sz="24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scrutinization</a:t>
            </a: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company under SARFAESI Act, consent of such agency shall be attached with Application.</a:t>
            </a:r>
          </a:p>
          <a:p>
            <a:pPr algn="just" eaLnBrk="1" hangingPunct="1">
              <a:buFont typeface="Wingdings" pitchFamily="2" charset="2"/>
              <a:buChar char="v"/>
            </a:pPr>
            <a:endParaRPr lang="en-US" sz="24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just" eaLnBrk="1" hangingPunct="1">
              <a:buFont typeface="Wingdings" pitchFamily="2" charset="2"/>
              <a:buChar char="v"/>
            </a:pP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Application shall be supported by:</a:t>
            </a:r>
          </a:p>
          <a:p>
            <a:pPr lvl="1" algn="just" eaLnBrk="1" hangingPunct="1">
              <a:buFont typeface="Wingdings" pitchFamily="2" charset="2"/>
              <a:buChar char="v"/>
            </a:pP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Audited financial statement.</a:t>
            </a:r>
          </a:p>
          <a:p>
            <a:pPr lvl="1" algn="just" eaLnBrk="1" hangingPunct="1">
              <a:buFont typeface="Wingdings" pitchFamily="2" charset="2"/>
              <a:buChar char="v"/>
            </a:pP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Scheme for revival and rehabilitation. </a:t>
            </a:r>
          </a:p>
          <a:p>
            <a:pPr lvl="1" algn="just" eaLnBrk="1" hangingPunct="1">
              <a:buFont typeface="Wingdings" pitchFamily="2" charset="2"/>
              <a:buChar char="v"/>
            </a:pPr>
            <a:endParaRPr lang="en-US" sz="24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just" eaLnBrk="1" hangingPunct="1">
              <a:buFont typeface="Wingdings" pitchFamily="2" charset="2"/>
              <a:buChar char="v"/>
            </a:pP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Declaration for no </a:t>
            </a: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scheme (if no scheme is prepared).</a:t>
            </a:r>
            <a:endParaRPr lang="en-US" sz="24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just" eaLnBrk="1" hangingPunct="1">
              <a:buFont typeface="Wingdings" pitchFamily="2" charset="2"/>
              <a:buChar char="v"/>
            </a:pPr>
            <a:endParaRPr lang="en-US" sz="24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BEF13B31-CB1B-4E5A-83C5-508559770EAE}" type="slidenum">
              <a:rPr lang="en-US"/>
              <a:pPr>
                <a:defRPr/>
              </a:pPr>
              <a:t>9</a:t>
            </a:fld>
            <a:endParaRPr lang="en-US"/>
          </a:p>
        </p:txBody>
      </p:sp>
      <p:sp>
        <p:nvSpPr>
          <p:cNvPr id="11269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609600" y="6248400"/>
            <a:ext cx="8229600" cy="365125"/>
          </a:xfrm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 smtClean="0"/>
              <a:t>Saxena &amp; Saxena Law Chambers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2718</TotalTime>
  <Words>1202</Words>
  <Application>Microsoft Office PowerPoint</Application>
  <PresentationFormat>On-screen Show (4:3)</PresentationFormat>
  <Paragraphs>172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Median</vt:lpstr>
      <vt:lpstr>             COMPANIES ACT,2013  </vt:lpstr>
      <vt:lpstr>            REVIVAL  AND REHABILITATION  OF  SICK COMPANY </vt:lpstr>
      <vt:lpstr>Slide 3</vt:lpstr>
      <vt:lpstr>Determination of Sickness (Section 253)</vt:lpstr>
      <vt:lpstr>Determination of Sickness (Section 253)</vt:lpstr>
      <vt:lpstr>Determination of Sickness (Section 253)</vt:lpstr>
      <vt:lpstr>Determination of Sickness (Section 253)</vt:lpstr>
      <vt:lpstr>Revival &amp; Rehabilitation (Section 254)</vt:lpstr>
      <vt:lpstr>Revival &amp; Rehabilitation (Section 254)</vt:lpstr>
      <vt:lpstr>Appointment of Interim Administrator (Section 256)</vt:lpstr>
      <vt:lpstr>Committee of Creditors (Section 257)</vt:lpstr>
      <vt:lpstr>ORDER OF TRIBUNAL (Section 258)</vt:lpstr>
      <vt:lpstr>Powers &amp; Duties of Company Administrator (Section 260)</vt:lpstr>
      <vt:lpstr>Scheme of Revival &amp; Rehabilitation (Section 261)</vt:lpstr>
      <vt:lpstr>Approval of Scheme (Section 262)</vt:lpstr>
      <vt:lpstr>Approval of Scheme (Section 262)</vt:lpstr>
      <vt:lpstr>Approval of Scheme (Section 262)</vt:lpstr>
      <vt:lpstr>Slide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CRUCIAL ISSUES RELATING TO NEW COMPANY BILL 2011</dc:title>
  <dc:creator>CS SUPREET</dc:creator>
  <cp:lastModifiedBy>radhika</cp:lastModifiedBy>
  <cp:revision>363</cp:revision>
  <dcterms:created xsi:type="dcterms:W3CDTF">2006-08-16T00:00:00Z</dcterms:created>
  <dcterms:modified xsi:type="dcterms:W3CDTF">2015-06-01T06:11:49Z</dcterms:modified>
</cp:coreProperties>
</file>