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7"/>
  </p:notesMasterIdLst>
  <p:handoutMasterIdLst>
    <p:handoutMasterId r:id="rId18"/>
  </p:handoutMasterIdLst>
  <p:sldIdLst>
    <p:sldId id="256" r:id="rId2"/>
    <p:sldId id="615" r:id="rId3"/>
    <p:sldId id="616" r:id="rId4"/>
    <p:sldId id="617" r:id="rId5"/>
    <p:sldId id="618" r:id="rId6"/>
    <p:sldId id="619" r:id="rId7"/>
    <p:sldId id="620" r:id="rId8"/>
    <p:sldId id="621" r:id="rId9"/>
    <p:sldId id="622" r:id="rId10"/>
    <p:sldId id="623" r:id="rId11"/>
    <p:sldId id="624" r:id="rId12"/>
    <p:sldId id="625" r:id="rId13"/>
    <p:sldId id="626" r:id="rId14"/>
    <p:sldId id="627" r:id="rId15"/>
    <p:sldId id="294" r:id="rId16"/>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5716"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937" y="0"/>
            <a:ext cx="3055716"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6/4/2015</a:t>
            </a:fld>
            <a:endParaRPr lang="en-US"/>
          </a:p>
        </p:txBody>
      </p:sp>
      <p:sp>
        <p:nvSpPr>
          <p:cNvPr id="4" name="Footer Placeholder 3"/>
          <p:cNvSpPr>
            <a:spLocks noGrp="1"/>
          </p:cNvSpPr>
          <p:nvPr>
            <p:ph type="ftr" sz="quarter" idx="2"/>
          </p:nvPr>
        </p:nvSpPr>
        <p:spPr>
          <a:xfrm>
            <a:off x="1" y="8842375"/>
            <a:ext cx="3055716"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937" y="8842375"/>
            <a:ext cx="3055716"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5716"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95937" y="0"/>
            <a:ext cx="3055716"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6/4/2015</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705166" y="4421188"/>
            <a:ext cx="5642932"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42375"/>
            <a:ext cx="3055716"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95937" y="8842375"/>
            <a:ext cx="3055716"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6/4/2015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6/4/2015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6/4/2015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6/4/2015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6/4/2015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6/4/2015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6/4/2015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6/4/2015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6/4/2015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6/4/2015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6/4/2015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6/4/2015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(Amendment) ACT, 2015</a:t>
            </a:r>
            <a:br>
              <a:rPr lang="en-US"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(effective from 29</a:t>
            </a:r>
            <a:r>
              <a:rPr lang="en-US" b="1" cap="none" baseline="30000" dirty="0" smtClean="0">
                <a:solidFill>
                  <a:schemeClr val="bg1"/>
                </a:solidFill>
                <a:latin typeface="Arial Unicode MS" pitchFamily="34" charset="-128"/>
                <a:ea typeface="Arial Unicode MS" pitchFamily="34" charset="-128"/>
                <a:cs typeface="Arial Unicode MS" pitchFamily="34" charset="-128"/>
              </a:rPr>
              <a:t>th</a:t>
            </a:r>
            <a:r>
              <a:rPr lang="en-US" b="1" cap="none" dirty="0" smtClean="0">
                <a:solidFill>
                  <a:schemeClr val="bg1"/>
                </a:solidFill>
                <a:latin typeface="Arial Unicode MS" pitchFamily="34" charset="-128"/>
                <a:ea typeface="Arial Unicode MS" pitchFamily="34" charset="-128"/>
                <a:cs typeface="Arial Unicode MS" pitchFamily="34" charset="-128"/>
              </a:rPr>
              <a:t> May 2015)</a:t>
            </a: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Advocate Arun Saxena</a:t>
            </a:r>
          </a:p>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Saxena &amp; Saxena Law Chambers</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Advocates &amp; Attorneys</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dirty="0" smtClean="0">
                <a:solidFill>
                  <a:schemeClr val="bg1"/>
                </a:solidFill>
                <a:latin typeface="Arial Unicode MS" pitchFamily="34" charset="-128"/>
                <a:ea typeface="Arial Unicode MS" pitchFamily="34" charset="-128"/>
                <a:cs typeface="Arial Unicode MS" pitchFamily="34" charset="-128"/>
              </a:rPr>
              <a:t> Road,</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advisor@sslclegal.in</a:t>
            </a: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447800"/>
          <a:ext cx="8153400" cy="4846320"/>
        </p:xfrm>
        <a:graphic>
          <a:graphicData uri="http://schemas.openxmlformats.org/drawingml/2006/table">
            <a:tbl>
              <a:tblPr firstRow="1" bandRow="1">
                <a:tableStyleId>{5DA37D80-6434-44D0-A028-1B22A696006F}</a:tableStyleId>
              </a:tblPr>
              <a:tblGrid>
                <a:gridCol w="1066800"/>
                <a:gridCol w="1219200"/>
                <a:gridCol w="1447800"/>
                <a:gridCol w="4419600"/>
              </a:tblGrid>
              <a:tr h="609600">
                <a:tc>
                  <a:txBody>
                    <a:bodyPr/>
                    <a:lstStyle/>
                    <a:p>
                      <a:r>
                        <a:rPr lang="en-US" sz="2000" dirty="0" smtClean="0">
                          <a:solidFill>
                            <a:schemeClr val="tx1"/>
                          </a:solidFill>
                          <a:latin typeface="Arial Unicode MS" pitchFamily="34" charset="-128"/>
                          <a:ea typeface="Arial Unicode MS" pitchFamily="34" charset="-128"/>
                          <a:cs typeface="Arial Unicode MS" pitchFamily="34" charset="-128"/>
                        </a:rPr>
                        <a:t>Section</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sz="2000" dirty="0" smtClean="0">
                          <a:solidFill>
                            <a:schemeClr val="tx1"/>
                          </a:solidFill>
                          <a:latin typeface="Arial Unicode MS" pitchFamily="34" charset="-128"/>
                          <a:ea typeface="Arial Unicode MS" pitchFamily="34" charset="-128"/>
                          <a:cs typeface="Arial Unicode MS" pitchFamily="34" charset="-128"/>
                        </a:rPr>
                        <a:t>Principle Section</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sz="2000" dirty="0" smtClean="0">
                          <a:solidFill>
                            <a:schemeClr val="tx1"/>
                          </a:solidFill>
                          <a:latin typeface="Arial Unicode MS" pitchFamily="34" charset="-128"/>
                          <a:ea typeface="Arial Unicode MS" pitchFamily="34" charset="-128"/>
                          <a:cs typeface="Arial Unicode MS" pitchFamily="34" charset="-128"/>
                        </a:rPr>
                        <a:t>Subject Matter</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sz="2000" dirty="0" smtClean="0">
                          <a:solidFill>
                            <a:schemeClr val="tx1"/>
                          </a:solidFill>
                          <a:latin typeface="Arial Unicode MS" pitchFamily="34" charset="-128"/>
                          <a:ea typeface="Arial Unicode MS" pitchFamily="34" charset="-128"/>
                          <a:cs typeface="Arial Unicode MS" pitchFamily="34" charset="-128"/>
                        </a:rPr>
                        <a:t>Amendment</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sz="2000" dirty="0">
                        <a:latin typeface="Arial Unicode MS" pitchFamily="34" charset="-128"/>
                        <a:ea typeface="Arial Unicode MS" pitchFamily="34" charset="-128"/>
                        <a:cs typeface="Arial Unicode MS" pitchFamily="34" charset="-128"/>
                      </a:endParaRPr>
                    </a:p>
                  </a:txBody>
                  <a:tcPr/>
                </a:tc>
                <a:tc>
                  <a:txBody>
                    <a:bodyPr/>
                    <a:lstStyle/>
                    <a:p>
                      <a:pPr algn="ctr"/>
                      <a:endParaRPr lang="en-US" sz="2000"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endParaRPr lang="en-US" sz="2000" dirty="0">
                        <a:latin typeface="Arial Unicode MS" pitchFamily="34" charset="-128"/>
                        <a:ea typeface="Arial Unicode MS" pitchFamily="34" charset="-128"/>
                        <a:cs typeface="Arial Unicode MS" pitchFamily="34" charset="-128"/>
                      </a:endParaRPr>
                    </a:p>
                  </a:txBody>
                  <a:tcPr/>
                </a:tc>
                <a:tc>
                  <a:txBody>
                    <a:bodyPr/>
                    <a:lstStyle/>
                    <a:p>
                      <a:pPr marL="342900" indent="-342900">
                        <a:buAutoNum type="alphaLcParenR" startAt="2"/>
                      </a:pPr>
                      <a:r>
                        <a:rPr lang="en-US" sz="2000" dirty="0" smtClean="0">
                          <a:latin typeface="Arial Unicode MS" pitchFamily="34" charset="-128"/>
                          <a:ea typeface="Arial Unicode MS" pitchFamily="34" charset="-128"/>
                          <a:cs typeface="Arial Unicode MS" pitchFamily="34" charset="-128"/>
                        </a:rPr>
                        <a:t>1(d):- Guarantee</a:t>
                      </a:r>
                      <a:r>
                        <a:rPr lang="en-US" sz="2000" baseline="0" dirty="0" smtClean="0">
                          <a:latin typeface="Arial Unicode MS" pitchFamily="34" charset="-128"/>
                          <a:ea typeface="Arial Unicode MS" pitchFamily="34" charset="-128"/>
                          <a:cs typeface="Arial Unicode MS" pitchFamily="34" charset="-128"/>
                        </a:rPr>
                        <a:t> given or security provided by holding company to subsidiary company for loans granted by bankers or financial institutions.  </a:t>
                      </a:r>
                    </a:p>
                    <a:p>
                      <a:pPr marL="342900" indent="-342900">
                        <a:buNone/>
                      </a:pPr>
                      <a:r>
                        <a:rPr lang="en-US" sz="2000" baseline="0" dirty="0" smtClean="0">
                          <a:latin typeface="Arial Unicode MS" pitchFamily="34" charset="-128"/>
                          <a:ea typeface="Arial Unicode MS" pitchFamily="34" charset="-128"/>
                          <a:cs typeface="Arial Unicode MS" pitchFamily="34" charset="-128"/>
                        </a:rPr>
                        <a:t>      Loan be </a:t>
                      </a:r>
                      <a:r>
                        <a:rPr lang="en-US" sz="2000" baseline="0" dirty="0" err="1" smtClean="0">
                          <a:latin typeface="Arial Unicode MS" pitchFamily="34" charset="-128"/>
                          <a:ea typeface="Arial Unicode MS" pitchFamily="34" charset="-128"/>
                          <a:cs typeface="Arial Unicode MS" pitchFamily="34" charset="-128"/>
                        </a:rPr>
                        <a:t>utilised</a:t>
                      </a:r>
                      <a:r>
                        <a:rPr lang="en-US" sz="2000" baseline="0" dirty="0" smtClean="0">
                          <a:latin typeface="Arial Unicode MS" pitchFamily="34" charset="-128"/>
                          <a:ea typeface="Arial Unicode MS" pitchFamily="34" charset="-128"/>
                          <a:cs typeface="Arial Unicode MS" pitchFamily="34" charset="-128"/>
                        </a:rPr>
                        <a:t> by subsidiary for its principle business activities. </a:t>
                      </a:r>
                    </a:p>
                    <a:p>
                      <a:pPr marL="342900" indent="-342900">
                        <a:buNone/>
                      </a:pPr>
                      <a:endParaRPr lang="en-US" sz="2000"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sz="2000" dirty="0" smtClean="0">
                          <a:latin typeface="Arial Unicode MS" pitchFamily="34" charset="-128"/>
                          <a:ea typeface="Arial Unicode MS" pitchFamily="34" charset="-128"/>
                          <a:cs typeface="Arial Unicode MS" pitchFamily="34" charset="-128"/>
                        </a:rPr>
                        <a:t>16</a:t>
                      </a:r>
                      <a:endParaRPr lang="en-US" sz="2000" dirty="0">
                        <a:latin typeface="Arial Unicode MS" pitchFamily="34" charset="-128"/>
                        <a:ea typeface="Arial Unicode MS" pitchFamily="34" charset="-128"/>
                        <a:cs typeface="Arial Unicode MS" pitchFamily="34" charset="-128"/>
                      </a:endParaRPr>
                    </a:p>
                  </a:txBody>
                  <a:tcPr/>
                </a:tc>
                <a:tc>
                  <a:txBody>
                    <a:bodyPr/>
                    <a:lstStyle/>
                    <a:p>
                      <a:pPr algn="ctr"/>
                      <a:r>
                        <a:rPr lang="en-US" sz="2000" b="0" dirty="0" smtClean="0">
                          <a:solidFill>
                            <a:schemeClr val="tx1"/>
                          </a:solidFill>
                          <a:latin typeface="Arial Unicode MS" pitchFamily="34" charset="-128"/>
                          <a:ea typeface="Arial Unicode MS" pitchFamily="34" charset="-128"/>
                          <a:cs typeface="Arial Unicode MS" pitchFamily="34" charset="-128"/>
                        </a:rPr>
                        <a:t>188</a:t>
                      </a:r>
                      <a:endParaRPr lang="en-US" sz="2000"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Related party transaction</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Proviso to section 1.</a:t>
                      </a:r>
                      <a:r>
                        <a:rPr lang="en-US" sz="2000" baseline="0" dirty="0" smtClean="0">
                          <a:latin typeface="Arial Unicode MS" pitchFamily="34" charset="-128"/>
                          <a:ea typeface="Arial Unicode MS" pitchFamily="34" charset="-128"/>
                          <a:cs typeface="Arial Unicode MS" pitchFamily="34" charset="-128"/>
                        </a:rPr>
                        <a:t>  The word Special Resolution shall be replaced by Resolution. (if exceeds the threshold limit mentioned in respective rules).</a:t>
                      </a:r>
                      <a:endParaRPr lang="en-US" sz="20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389120"/>
        </p:xfrm>
        <a:graphic>
          <a:graphicData uri="http://schemas.openxmlformats.org/drawingml/2006/table">
            <a:tbl>
              <a:tblPr firstRow="1" bandRow="1">
                <a:tableStyleId>{5DA37D80-6434-44D0-A028-1B22A696006F}</a:tableStyleId>
              </a:tblPr>
              <a:tblGrid>
                <a:gridCol w="990600"/>
                <a:gridCol w="1066800"/>
                <a:gridCol w="1600200"/>
                <a:gridCol w="44958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Unicode MS" pitchFamily="34" charset="-128"/>
                          <a:ea typeface="Arial Unicode MS" pitchFamily="34" charset="-128"/>
                          <a:cs typeface="Arial Unicode MS" pitchFamily="34" charset="-128"/>
                        </a:rPr>
                        <a:t>After 3</a:t>
                      </a:r>
                      <a:r>
                        <a:rPr lang="en-US" baseline="30000" dirty="0" smtClean="0">
                          <a:latin typeface="Arial Unicode MS" pitchFamily="34" charset="-128"/>
                          <a:ea typeface="Arial Unicode MS" pitchFamily="34" charset="-128"/>
                          <a:cs typeface="Arial Unicode MS" pitchFamily="34" charset="-128"/>
                        </a:rPr>
                        <a:t>rd</a:t>
                      </a:r>
                      <a:r>
                        <a:rPr lang="en-US" baseline="0" dirty="0" smtClean="0">
                          <a:latin typeface="Arial Unicode MS" pitchFamily="34" charset="-128"/>
                          <a:ea typeface="Arial Unicode MS" pitchFamily="34" charset="-128"/>
                          <a:cs typeface="Arial Unicode MS" pitchFamily="34" charset="-128"/>
                        </a:rPr>
                        <a:t> proviso, 4</a:t>
                      </a:r>
                      <a:r>
                        <a:rPr lang="en-US" baseline="30000" dirty="0" smtClean="0">
                          <a:latin typeface="Arial Unicode MS" pitchFamily="34" charset="-128"/>
                          <a:ea typeface="Arial Unicode MS" pitchFamily="34" charset="-128"/>
                          <a:cs typeface="Arial Unicode MS" pitchFamily="34" charset="-128"/>
                        </a:rPr>
                        <a:t>th</a:t>
                      </a:r>
                      <a:r>
                        <a:rPr lang="en-US" baseline="0" dirty="0" smtClean="0">
                          <a:latin typeface="Arial Unicode MS" pitchFamily="34" charset="-128"/>
                          <a:ea typeface="Arial Unicode MS" pitchFamily="34" charset="-128"/>
                          <a:cs typeface="Arial Unicode MS" pitchFamily="34" charset="-128"/>
                        </a:rPr>
                        <a:t> proviso shall be inserted.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Arial Unicode MS" pitchFamily="34" charset="-128"/>
                          <a:ea typeface="Arial Unicode MS" pitchFamily="34" charset="-128"/>
                          <a:cs typeface="Arial Unicode MS" pitchFamily="34" charset="-128"/>
                        </a:rPr>
                        <a:t>“Requirement for passing resolution under sub-section 1 shall not be applicable for the transactions between HC and WOS whose </a:t>
                      </a:r>
                      <a:r>
                        <a:rPr lang="en-US" baseline="0" dirty="0" smtClean="0">
                          <a:latin typeface="Arial Unicode MS" pitchFamily="34" charset="-128"/>
                          <a:ea typeface="Arial Unicode MS" pitchFamily="34" charset="-128"/>
                          <a:cs typeface="Arial Unicode MS" pitchFamily="34" charset="-128"/>
                        </a:rPr>
                        <a:t>accounts </a:t>
                      </a:r>
                      <a:r>
                        <a:rPr lang="en-US" baseline="0" dirty="0" smtClean="0">
                          <a:latin typeface="Arial Unicode MS" pitchFamily="34" charset="-128"/>
                          <a:ea typeface="Arial Unicode MS" pitchFamily="34" charset="-128"/>
                          <a:cs typeface="Arial Unicode MS" pitchFamily="34" charset="-128"/>
                        </a:rPr>
                        <a:t>are consolidated with such HC and placed before the shareholder for approval. </a:t>
                      </a:r>
                      <a:endParaRPr lang="en-US" dirty="0" smtClean="0">
                        <a:latin typeface="Arial Unicode MS" pitchFamily="34" charset="-128"/>
                        <a:ea typeface="Arial Unicode MS" pitchFamily="34" charset="-128"/>
                        <a:cs typeface="Arial Unicode MS" pitchFamily="34" charset="-128"/>
                      </a:endParaRPr>
                    </a:p>
                    <a:p>
                      <a:pPr marL="342900" indent="-342900">
                        <a:buNone/>
                      </a:pP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17</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212</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Investigation </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Affairs of the company by SFIO offence</a:t>
                      </a:r>
                      <a:r>
                        <a:rPr lang="en-US" baseline="0" dirty="0" smtClean="0">
                          <a:latin typeface="Arial Unicode MS" pitchFamily="34" charset="-128"/>
                          <a:ea typeface="Arial Unicode MS" pitchFamily="34" charset="-128"/>
                          <a:cs typeface="Arial Unicode MS" pitchFamily="34" charset="-128"/>
                        </a:rPr>
                        <a:t> covered under section 447 shall be substituted for various sections which attracts punishment for fraud. </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3931920"/>
        </p:xfrm>
        <a:graphic>
          <a:graphicData uri="http://schemas.openxmlformats.org/drawingml/2006/table">
            <a:tbl>
              <a:tblPr firstRow="1" bandRow="1">
                <a:tableStyleId>{5DA37D80-6434-44D0-A028-1B22A696006F}</a:tableStyleId>
              </a:tblPr>
              <a:tblGrid>
                <a:gridCol w="990600"/>
                <a:gridCol w="1066800"/>
                <a:gridCol w="1828800"/>
                <a:gridCol w="42672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18</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223</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Inspectors Report (authentication) </a:t>
                      </a:r>
                      <a:endParaRPr lang="en-US" dirty="0">
                        <a:latin typeface="Arial Unicode MS" pitchFamily="34" charset="-128"/>
                        <a:ea typeface="Arial Unicode MS" pitchFamily="34" charset="-128"/>
                        <a:cs typeface="Arial Unicode MS" pitchFamily="34" charset="-128"/>
                      </a:endParaRPr>
                    </a:p>
                  </a:txBody>
                  <a:tcPr/>
                </a:tc>
                <a:tc>
                  <a:txBody>
                    <a:bodyPr/>
                    <a:lstStyle/>
                    <a:p>
                      <a:pPr marL="0" indent="0">
                        <a:buNone/>
                      </a:pPr>
                      <a:r>
                        <a:rPr lang="en-US" dirty="0" smtClean="0">
                          <a:latin typeface="Arial Unicode MS" pitchFamily="34" charset="-128"/>
                          <a:ea typeface="Arial Unicode MS" pitchFamily="34" charset="-128"/>
                          <a:cs typeface="Arial Unicode MS" pitchFamily="34" charset="-128"/>
                        </a:rPr>
                        <a:t>The word “common seal (if any) shall be substituted with the word</a:t>
                      </a:r>
                      <a:r>
                        <a:rPr lang="en-US" baseline="0" dirty="0" smtClean="0">
                          <a:latin typeface="Arial Unicode MS" pitchFamily="34" charset="-128"/>
                          <a:ea typeface="Arial Unicode MS" pitchFamily="34" charset="-128"/>
                          <a:cs typeface="Arial Unicode MS" pitchFamily="34" charset="-128"/>
                        </a:rPr>
                        <a:t> “common seal”.</a:t>
                      </a:r>
                    </a:p>
                    <a:p>
                      <a:pPr marL="0" indent="0">
                        <a:buNone/>
                      </a:pP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19</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248</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Power of ROC to remove the company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1(a) after incorporation “OR” shall be inserted. </a:t>
                      </a:r>
                    </a:p>
                    <a:p>
                      <a:endParaRPr lang="en-US" dirty="0" smtClean="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Sub-section 1(b) shall be</a:t>
                      </a:r>
                      <a:r>
                        <a:rPr lang="en-US" baseline="0" dirty="0" smtClean="0">
                          <a:latin typeface="Arial Unicode MS" pitchFamily="34" charset="-128"/>
                          <a:ea typeface="Arial Unicode MS" pitchFamily="34" charset="-128"/>
                          <a:cs typeface="Arial Unicode MS" pitchFamily="34" charset="-128"/>
                        </a:rPr>
                        <a:t> omitted (subscription of shares).</a:t>
                      </a: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20</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419</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Benches of Tribunal</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Constitution</a:t>
                      </a:r>
                      <a:r>
                        <a:rPr lang="en-US" baseline="0" dirty="0" smtClean="0">
                          <a:latin typeface="Arial Unicode MS" pitchFamily="34" charset="-128"/>
                          <a:ea typeface="Arial Unicode MS" pitchFamily="34" charset="-128"/>
                          <a:cs typeface="Arial Unicode MS" pitchFamily="34" charset="-128"/>
                        </a:rPr>
                        <a:t> of special bench.  The word winding up shall be omitted. </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13</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3840480"/>
        </p:xfrm>
        <a:graphic>
          <a:graphicData uri="http://schemas.openxmlformats.org/drawingml/2006/table">
            <a:tbl>
              <a:tblPr firstRow="1" bandRow="1">
                <a:tableStyleId>{5DA37D80-6434-44D0-A028-1B22A696006F}</a:tableStyleId>
              </a:tblPr>
              <a:tblGrid>
                <a:gridCol w="990600"/>
                <a:gridCol w="1066800"/>
                <a:gridCol w="1828800"/>
                <a:gridCol w="42672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21</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435</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Special Court</a:t>
                      </a:r>
                      <a:endParaRPr lang="en-US" dirty="0">
                        <a:latin typeface="Arial Unicode MS" pitchFamily="34" charset="-128"/>
                        <a:ea typeface="Arial Unicode MS" pitchFamily="34" charset="-128"/>
                        <a:cs typeface="Arial Unicode MS" pitchFamily="34" charset="-128"/>
                      </a:endParaRPr>
                    </a:p>
                  </a:txBody>
                  <a:tcPr/>
                </a:tc>
                <a:tc>
                  <a:txBody>
                    <a:bodyPr/>
                    <a:lstStyle/>
                    <a:p>
                      <a:pPr marL="0" indent="0">
                        <a:buNone/>
                      </a:pPr>
                      <a:r>
                        <a:rPr lang="en-US" dirty="0" smtClean="0">
                          <a:latin typeface="Arial Unicode MS" pitchFamily="34" charset="-128"/>
                          <a:ea typeface="Arial Unicode MS" pitchFamily="34" charset="-128"/>
                          <a:cs typeface="Arial Unicode MS" pitchFamily="34" charset="-128"/>
                        </a:rPr>
                        <a:t>The word “trial offence under act shall be substituted by trial offence punishable act with</a:t>
                      </a:r>
                      <a:r>
                        <a:rPr lang="en-US" baseline="0" dirty="0" smtClean="0">
                          <a:latin typeface="Arial Unicode MS" pitchFamily="34" charset="-128"/>
                          <a:ea typeface="Arial Unicode MS" pitchFamily="34" charset="-128"/>
                          <a:cs typeface="Arial Unicode MS" pitchFamily="34" charset="-128"/>
                        </a:rPr>
                        <a:t> imprisonment of 2 years or more.</a:t>
                      </a:r>
                    </a:p>
                    <a:p>
                      <a:pPr marL="0" indent="0">
                        <a:buNone/>
                      </a:pPr>
                      <a:endParaRPr lang="en-US" baseline="0" dirty="0" smtClean="0">
                        <a:latin typeface="Arial Unicode MS" pitchFamily="34" charset="-128"/>
                        <a:ea typeface="Arial Unicode MS" pitchFamily="34" charset="-128"/>
                        <a:cs typeface="Arial Unicode MS" pitchFamily="34" charset="-128"/>
                      </a:endParaRPr>
                    </a:p>
                    <a:p>
                      <a:pPr marL="0" indent="0">
                        <a:buNone/>
                      </a:pPr>
                      <a:r>
                        <a:rPr lang="en-US" baseline="0" dirty="0" smtClean="0">
                          <a:latin typeface="Arial Unicode MS" pitchFamily="34" charset="-128"/>
                          <a:ea typeface="Arial Unicode MS" pitchFamily="34" charset="-128"/>
                          <a:cs typeface="Arial Unicode MS" pitchFamily="34" charset="-128"/>
                        </a:rPr>
                        <a:t>(b) All other offence shall be </a:t>
                      </a:r>
                      <a:r>
                        <a:rPr lang="en-US" baseline="0" dirty="0" err="1" smtClean="0">
                          <a:latin typeface="Arial Unicode MS" pitchFamily="34" charset="-128"/>
                          <a:ea typeface="Arial Unicode MS" pitchFamily="34" charset="-128"/>
                          <a:cs typeface="Arial Unicode MS" pitchFamily="34" charset="-128"/>
                        </a:rPr>
                        <a:t>triable</a:t>
                      </a:r>
                      <a:r>
                        <a:rPr lang="en-US" baseline="0" dirty="0" smtClean="0">
                          <a:latin typeface="Arial Unicode MS" pitchFamily="34" charset="-128"/>
                          <a:ea typeface="Arial Unicode MS" pitchFamily="34" charset="-128"/>
                          <a:cs typeface="Arial Unicode MS" pitchFamily="34" charset="-128"/>
                        </a:rPr>
                        <a:t> by </a:t>
                      </a:r>
                      <a:r>
                        <a:rPr lang="en-US" baseline="0" dirty="0" smtClean="0">
                          <a:latin typeface="Arial Unicode MS" pitchFamily="34" charset="-128"/>
                          <a:ea typeface="Arial Unicode MS" pitchFamily="34" charset="-128"/>
                          <a:cs typeface="Arial Unicode MS" pitchFamily="34" charset="-128"/>
                        </a:rPr>
                        <a:t>MM or JM of first </a:t>
                      </a:r>
                      <a:r>
                        <a:rPr lang="en-US" baseline="0" dirty="0" smtClean="0">
                          <a:latin typeface="Arial Unicode MS" pitchFamily="34" charset="-128"/>
                          <a:ea typeface="Arial Unicode MS" pitchFamily="34" charset="-128"/>
                          <a:cs typeface="Arial Unicode MS" pitchFamily="34" charset="-128"/>
                        </a:rPr>
                        <a:t>class.</a:t>
                      </a:r>
                      <a:endParaRPr lang="en-US" baseline="0" dirty="0" smtClean="0">
                        <a:latin typeface="Arial Unicode MS" pitchFamily="34" charset="-128"/>
                        <a:ea typeface="Arial Unicode MS" pitchFamily="34" charset="-128"/>
                        <a:cs typeface="Arial Unicode MS" pitchFamily="34" charset="-128"/>
                      </a:endParaRPr>
                    </a:p>
                    <a:p>
                      <a:pPr marL="0" indent="0">
                        <a:buNone/>
                      </a:pP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22</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436</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Offence</a:t>
                      </a:r>
                      <a:r>
                        <a:rPr lang="en-US" baseline="0" dirty="0" smtClean="0">
                          <a:latin typeface="Arial Unicode MS" pitchFamily="34" charset="-128"/>
                          <a:ea typeface="Arial Unicode MS" pitchFamily="34" charset="-128"/>
                          <a:cs typeface="Arial Unicode MS" pitchFamily="34" charset="-128"/>
                        </a:rPr>
                        <a:t> </a:t>
                      </a:r>
                      <a:r>
                        <a:rPr lang="en-US" baseline="0" dirty="0" err="1" smtClean="0">
                          <a:latin typeface="Arial Unicode MS" pitchFamily="34" charset="-128"/>
                          <a:ea typeface="Arial Unicode MS" pitchFamily="34" charset="-128"/>
                          <a:cs typeface="Arial Unicode MS" pitchFamily="34" charset="-128"/>
                        </a:rPr>
                        <a:t>triable</a:t>
                      </a:r>
                      <a:r>
                        <a:rPr lang="en-US" baseline="0" dirty="0" smtClean="0">
                          <a:latin typeface="Arial Unicode MS" pitchFamily="34" charset="-128"/>
                          <a:ea typeface="Arial Unicode MS" pitchFamily="34" charset="-128"/>
                          <a:cs typeface="Arial Unicode MS" pitchFamily="34" charset="-128"/>
                        </a:rPr>
                        <a:t> by </a:t>
                      </a:r>
                      <a:r>
                        <a:rPr lang="en-US" baseline="0" dirty="0" smtClean="0">
                          <a:latin typeface="Arial Unicode MS" pitchFamily="34" charset="-128"/>
                          <a:ea typeface="Arial Unicode MS" pitchFamily="34" charset="-128"/>
                          <a:cs typeface="Arial Unicode MS" pitchFamily="34" charset="-128"/>
                        </a:rPr>
                        <a:t>special </a:t>
                      </a:r>
                      <a:r>
                        <a:rPr lang="en-US" baseline="0" dirty="0" smtClean="0">
                          <a:latin typeface="Arial Unicode MS" pitchFamily="34" charset="-128"/>
                          <a:ea typeface="Arial Unicode MS" pitchFamily="34" charset="-128"/>
                          <a:cs typeface="Arial Unicode MS" pitchFamily="34" charset="-128"/>
                        </a:rPr>
                        <a:t>court</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The words “all the offences under this act shall</a:t>
                      </a:r>
                      <a:r>
                        <a:rPr lang="en-US" baseline="0" dirty="0" smtClean="0">
                          <a:latin typeface="Arial Unicode MS" pitchFamily="34" charset="-128"/>
                          <a:ea typeface="Arial Unicode MS" pitchFamily="34" charset="-128"/>
                          <a:cs typeface="Arial Unicode MS" pitchFamily="34" charset="-128"/>
                        </a:rPr>
                        <a:t> be replaced by all the offence u/s 435(1) of the act.”</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14</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3566160"/>
        </p:xfrm>
        <a:graphic>
          <a:graphicData uri="http://schemas.openxmlformats.org/drawingml/2006/table">
            <a:tbl>
              <a:tblPr firstRow="1" bandRow="1">
                <a:tableStyleId>{5DA37D80-6434-44D0-A028-1B22A696006F}</a:tableStyleId>
              </a:tblPr>
              <a:tblGrid>
                <a:gridCol w="990600"/>
                <a:gridCol w="1066800"/>
                <a:gridCol w="1828800"/>
                <a:gridCol w="42672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23</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462</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Power of exempt </a:t>
                      </a:r>
                      <a:r>
                        <a:rPr lang="en-US" dirty="0" smtClean="0">
                          <a:latin typeface="Arial Unicode MS" pitchFamily="34" charset="-128"/>
                          <a:ea typeface="Arial Unicode MS" pitchFamily="34" charset="-128"/>
                          <a:cs typeface="Arial Unicode MS" pitchFamily="34" charset="-128"/>
                        </a:rPr>
                        <a:t>class </a:t>
                      </a:r>
                      <a:r>
                        <a:rPr lang="en-US" dirty="0" smtClean="0">
                          <a:latin typeface="Arial Unicode MS" pitchFamily="34" charset="-128"/>
                          <a:ea typeface="Arial Unicode MS" pitchFamily="34" charset="-128"/>
                          <a:cs typeface="Arial Unicode MS" pitchFamily="34" charset="-128"/>
                        </a:rPr>
                        <a:t>or</a:t>
                      </a:r>
                      <a:r>
                        <a:rPr lang="en-US" baseline="0" dirty="0" smtClean="0">
                          <a:latin typeface="Arial Unicode MS" pitchFamily="34" charset="-128"/>
                          <a:ea typeface="Arial Unicode MS" pitchFamily="34" charset="-128"/>
                          <a:cs typeface="Arial Unicode MS" pitchFamily="34" charset="-128"/>
                        </a:rPr>
                        <a:t> </a:t>
                      </a:r>
                      <a:r>
                        <a:rPr lang="en-US" baseline="0" dirty="0" smtClean="0">
                          <a:latin typeface="Arial Unicode MS" pitchFamily="34" charset="-128"/>
                          <a:ea typeface="Arial Unicode MS" pitchFamily="34" charset="-128"/>
                          <a:cs typeface="Arial Unicode MS" pitchFamily="34" charset="-128"/>
                        </a:rPr>
                        <a:t>classes </a:t>
                      </a:r>
                      <a:r>
                        <a:rPr lang="en-US" baseline="0" dirty="0" smtClean="0">
                          <a:latin typeface="Arial Unicode MS" pitchFamily="34" charset="-128"/>
                          <a:ea typeface="Arial Unicode MS" pitchFamily="34" charset="-128"/>
                          <a:cs typeface="Arial Unicode MS" pitchFamily="34" charset="-128"/>
                        </a:rPr>
                        <a:t>of the company from provision of this </a:t>
                      </a:r>
                      <a:r>
                        <a:rPr lang="en-US" baseline="0" dirty="0" smtClean="0">
                          <a:latin typeface="Arial Unicode MS" pitchFamily="34" charset="-128"/>
                          <a:ea typeface="Arial Unicode MS" pitchFamily="34" charset="-128"/>
                          <a:cs typeface="Arial Unicode MS" pitchFamily="34" charset="-128"/>
                        </a:rPr>
                        <a:t>Act</a:t>
                      </a:r>
                      <a:r>
                        <a:rPr lang="en-US" baseline="0" dirty="0" smtClean="0">
                          <a:latin typeface="Arial Unicode MS" pitchFamily="34" charset="-128"/>
                          <a:ea typeface="Arial Unicode MS" pitchFamily="34" charset="-128"/>
                          <a:cs typeface="Arial Unicode MS" pitchFamily="34" charset="-128"/>
                        </a:rPr>
                        <a:t>.</a:t>
                      </a:r>
                      <a:endParaRPr lang="en-US" dirty="0">
                        <a:latin typeface="Arial Unicode MS" pitchFamily="34" charset="-128"/>
                        <a:ea typeface="Arial Unicode MS" pitchFamily="34" charset="-128"/>
                        <a:cs typeface="Arial Unicode MS" pitchFamily="34" charset="-128"/>
                      </a:endParaRPr>
                    </a:p>
                  </a:txBody>
                  <a:tcPr/>
                </a:tc>
                <a:tc>
                  <a:txBody>
                    <a:bodyPr/>
                    <a:lstStyle/>
                    <a:p>
                      <a:pPr marL="0" indent="0">
                        <a:buNone/>
                      </a:pPr>
                      <a:r>
                        <a:rPr lang="en-US" dirty="0" smtClean="0">
                          <a:latin typeface="Arial Unicode MS" pitchFamily="34" charset="-128"/>
                          <a:ea typeface="Arial Unicode MS" pitchFamily="34" charset="-128"/>
                          <a:cs typeface="Arial Unicode MS" pitchFamily="34" charset="-128"/>
                        </a:rPr>
                        <a:t>The proposed</a:t>
                      </a:r>
                      <a:r>
                        <a:rPr lang="en-US" baseline="0" dirty="0" smtClean="0">
                          <a:latin typeface="Arial Unicode MS" pitchFamily="34" charset="-128"/>
                          <a:ea typeface="Arial Unicode MS" pitchFamily="34" charset="-128"/>
                          <a:cs typeface="Arial Unicode MS" pitchFamily="34" charset="-128"/>
                        </a:rPr>
                        <a:t> notification shall be led before the house of parliament while it is not assessed for continuous 30 days.</a:t>
                      </a:r>
                    </a:p>
                    <a:p>
                      <a:pPr marL="0" indent="0">
                        <a:buNone/>
                      </a:pPr>
                      <a:endParaRPr lang="en-US" baseline="0" dirty="0" smtClean="0">
                        <a:latin typeface="Arial Unicode MS" pitchFamily="34" charset="-128"/>
                        <a:ea typeface="Arial Unicode MS" pitchFamily="34" charset="-128"/>
                        <a:cs typeface="Arial Unicode MS" pitchFamily="34" charset="-128"/>
                      </a:endParaRPr>
                    </a:p>
                    <a:p>
                      <a:pPr marL="0" indent="0">
                        <a:buNone/>
                      </a:pPr>
                      <a:r>
                        <a:rPr lang="en-US" baseline="0" dirty="0" smtClean="0">
                          <a:latin typeface="Arial Unicode MS" pitchFamily="34" charset="-128"/>
                          <a:ea typeface="Arial Unicode MS" pitchFamily="34" charset="-128"/>
                          <a:cs typeface="Arial Unicode MS" pitchFamily="34" charset="-128"/>
                        </a:rPr>
                        <a:t>If </a:t>
                      </a:r>
                      <a:r>
                        <a:rPr lang="en-US" baseline="0" dirty="0" err="1" smtClean="0">
                          <a:latin typeface="Arial Unicode MS" pitchFamily="34" charset="-128"/>
                          <a:ea typeface="Arial Unicode MS" pitchFamily="34" charset="-128"/>
                          <a:cs typeface="Arial Unicode MS" pitchFamily="34" charset="-128"/>
                        </a:rPr>
                        <a:t>dis</a:t>
                      </a:r>
                      <a:r>
                        <a:rPr lang="en-US" baseline="0" dirty="0" smtClean="0">
                          <a:latin typeface="Arial Unicode MS" pitchFamily="34" charset="-128"/>
                          <a:ea typeface="Arial Unicode MS" pitchFamily="34" charset="-128"/>
                          <a:cs typeface="Arial Unicode MS" pitchFamily="34" charset="-128"/>
                        </a:rPr>
                        <a:t>-approved or require modification, notification shall not be issued.</a:t>
                      </a:r>
                    </a:p>
                    <a:p>
                      <a:pPr marL="0" indent="0">
                        <a:buNone/>
                      </a:pP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Only if modified notification</a:t>
                      </a:r>
                      <a:r>
                        <a:rPr lang="en-US" baseline="0" dirty="0" smtClean="0">
                          <a:latin typeface="Arial Unicode MS" pitchFamily="34" charset="-128"/>
                          <a:ea typeface="Arial Unicode MS" pitchFamily="34" charset="-128"/>
                          <a:cs typeface="Arial Unicode MS" pitchFamily="34" charset="-128"/>
                        </a:rPr>
                        <a:t> is agreed by both the houses then notification can be issued. </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838200" y="2286000"/>
            <a:ext cx="7391400" cy="3840163"/>
          </a:xfrm>
        </p:spPr>
        <p:txBody>
          <a:bodyPr/>
          <a:lstStyle/>
          <a:p>
            <a:pPr algn="ctr" eaLnBrk="1" hangingPunct="1">
              <a:buFont typeface="Wingdings" pitchFamily="2" charset="2"/>
              <a:buNone/>
            </a:pPr>
            <a:endParaRPr lang="en-US" dirty="0" smtClean="0"/>
          </a:p>
          <a:p>
            <a:pPr algn="ctr" eaLnBrk="1" hangingPunct="1">
              <a:buFont typeface="Wingdings" pitchFamily="2" charset="2"/>
              <a:buNone/>
            </a:pPr>
            <a:r>
              <a:rPr lang="en-US" sz="6600" dirty="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15</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2</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023360"/>
        </p:xfrm>
        <a:graphic>
          <a:graphicData uri="http://schemas.openxmlformats.org/drawingml/2006/table">
            <a:tbl>
              <a:tblPr firstRow="1" bandRow="1">
                <a:tableStyleId>{5DA37D80-6434-44D0-A028-1B22A696006F}</a:tableStyleId>
              </a:tblPr>
              <a:tblGrid>
                <a:gridCol w="1066800"/>
                <a:gridCol w="1219200"/>
                <a:gridCol w="2057400"/>
                <a:gridCol w="3810000"/>
              </a:tblGrid>
              <a:tr h="38608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2(68)</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Private Company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The</a:t>
                      </a:r>
                      <a:r>
                        <a:rPr lang="en-US" baseline="0" dirty="0" smtClean="0">
                          <a:latin typeface="Arial Unicode MS" pitchFamily="34" charset="-128"/>
                          <a:ea typeface="Arial Unicode MS" pitchFamily="34" charset="-128"/>
                          <a:cs typeface="Arial Unicode MS" pitchFamily="34" charset="-128"/>
                        </a:rPr>
                        <a:t> word “Rs.1 </a:t>
                      </a:r>
                      <a:r>
                        <a:rPr lang="en-US" baseline="0" dirty="0" err="1" smtClean="0">
                          <a:latin typeface="Arial Unicode MS" pitchFamily="34" charset="-128"/>
                          <a:ea typeface="Arial Unicode MS" pitchFamily="34" charset="-128"/>
                          <a:cs typeface="Arial Unicode MS" pitchFamily="34" charset="-128"/>
                        </a:rPr>
                        <a:t>lac</a:t>
                      </a:r>
                      <a:r>
                        <a:rPr lang="en-US" baseline="0" dirty="0" smtClean="0">
                          <a:latin typeface="Arial Unicode MS" pitchFamily="34" charset="-128"/>
                          <a:ea typeface="Arial Unicode MS" pitchFamily="34" charset="-128"/>
                          <a:cs typeface="Arial Unicode MS" pitchFamily="34" charset="-128"/>
                        </a:rPr>
                        <a:t> or such higher sum” omitted. </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2</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2(71)</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Limited company </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The</a:t>
                      </a:r>
                      <a:r>
                        <a:rPr lang="en-US" baseline="0" dirty="0" smtClean="0">
                          <a:latin typeface="Arial Unicode MS" pitchFamily="34" charset="-128"/>
                          <a:ea typeface="Arial Unicode MS" pitchFamily="34" charset="-128"/>
                          <a:cs typeface="Arial Unicode MS" pitchFamily="34" charset="-128"/>
                        </a:rPr>
                        <a:t> word “Rs.5 </a:t>
                      </a:r>
                      <a:r>
                        <a:rPr lang="en-US" baseline="0" dirty="0" err="1" smtClean="0">
                          <a:latin typeface="Arial Unicode MS" pitchFamily="34" charset="-128"/>
                          <a:ea typeface="Arial Unicode MS" pitchFamily="34" charset="-128"/>
                          <a:cs typeface="Arial Unicode MS" pitchFamily="34" charset="-128"/>
                        </a:rPr>
                        <a:t>lacs</a:t>
                      </a:r>
                      <a:r>
                        <a:rPr lang="en-US" baseline="0" dirty="0" smtClean="0">
                          <a:latin typeface="Arial Unicode MS" pitchFamily="34" charset="-128"/>
                          <a:ea typeface="Arial Unicode MS" pitchFamily="34" charset="-128"/>
                          <a:cs typeface="Arial Unicode MS" pitchFamily="34" charset="-128"/>
                        </a:rPr>
                        <a:t> or such higher sum” omitted.</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3</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9</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Effect of Registration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The word “and the common seal” shall</a:t>
                      </a:r>
                      <a:r>
                        <a:rPr lang="en-US" baseline="0" dirty="0" smtClean="0">
                          <a:latin typeface="Arial Unicode MS" pitchFamily="34" charset="-128"/>
                          <a:ea typeface="Arial Unicode MS" pitchFamily="34" charset="-128"/>
                          <a:cs typeface="Arial Unicode MS" pitchFamily="34" charset="-128"/>
                        </a:rPr>
                        <a:t> be omitted.</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4</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11</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Commencement of business</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Section omitted</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3</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572000"/>
        </p:xfrm>
        <a:graphic>
          <a:graphicData uri="http://schemas.openxmlformats.org/drawingml/2006/table">
            <a:tbl>
              <a:tblPr firstRow="1" bandRow="1">
                <a:tableStyleId>{5DA37D80-6434-44D0-A028-1B22A696006F}</a:tableStyleId>
              </a:tblPr>
              <a:tblGrid>
                <a:gridCol w="990600"/>
                <a:gridCol w="1066800"/>
                <a:gridCol w="1752600"/>
                <a:gridCol w="43434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5</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12</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Registered office of the company</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3 (b) shall be substituted “have its name engraved</a:t>
                      </a:r>
                      <a:r>
                        <a:rPr lang="en-US" baseline="0" dirty="0" smtClean="0">
                          <a:latin typeface="Arial Unicode MS" pitchFamily="34" charset="-128"/>
                          <a:ea typeface="Arial Unicode MS" pitchFamily="34" charset="-128"/>
                          <a:cs typeface="Arial Unicode MS" pitchFamily="34" charset="-128"/>
                        </a:rPr>
                        <a:t> in </a:t>
                      </a:r>
                      <a:r>
                        <a:rPr lang="en-US" baseline="0" dirty="0" err="1" smtClean="0">
                          <a:latin typeface="Arial Unicode MS" pitchFamily="34" charset="-128"/>
                          <a:ea typeface="Arial Unicode MS" pitchFamily="34" charset="-128"/>
                          <a:cs typeface="Arial Unicode MS" pitchFamily="34" charset="-128"/>
                        </a:rPr>
                        <a:t>ligible</a:t>
                      </a:r>
                      <a:r>
                        <a:rPr lang="en-US" baseline="0" dirty="0" smtClean="0">
                          <a:latin typeface="Arial Unicode MS" pitchFamily="34" charset="-128"/>
                          <a:ea typeface="Arial Unicode MS" pitchFamily="34" charset="-128"/>
                          <a:cs typeface="Arial Unicode MS" pitchFamily="34" charset="-128"/>
                        </a:rPr>
                        <a:t> character on its common seal (if any)”.</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6</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22</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Execution</a:t>
                      </a:r>
                      <a:r>
                        <a:rPr lang="en-US" baseline="0" dirty="0" smtClean="0">
                          <a:latin typeface="Arial Unicode MS" pitchFamily="34" charset="-128"/>
                          <a:ea typeface="Arial Unicode MS" pitchFamily="34" charset="-128"/>
                          <a:cs typeface="Arial Unicode MS" pitchFamily="34" charset="-128"/>
                        </a:rPr>
                        <a:t> of Bill of Exchange etc.</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2.</a:t>
                      </a:r>
                      <a:r>
                        <a:rPr lang="en-US" baseline="0" dirty="0" smtClean="0">
                          <a:latin typeface="Arial Unicode MS" pitchFamily="34" charset="-128"/>
                          <a:ea typeface="Arial Unicode MS" pitchFamily="34" charset="-128"/>
                          <a:cs typeface="Arial Unicode MS" pitchFamily="34" charset="-128"/>
                        </a:rPr>
                        <a:t>  The word under its common seal shall be substituted by </a:t>
                      </a:r>
                      <a:r>
                        <a:rPr lang="en-US" baseline="0" dirty="0" smtClean="0">
                          <a:latin typeface="Arial Unicode MS" pitchFamily="34" charset="-128"/>
                          <a:ea typeface="Arial Unicode MS" pitchFamily="34" charset="-128"/>
                          <a:cs typeface="Arial Unicode MS" pitchFamily="34" charset="-128"/>
                        </a:rPr>
                        <a:t>“</a:t>
                      </a:r>
                      <a:r>
                        <a:rPr lang="en-US" b="1" baseline="0" dirty="0" smtClean="0">
                          <a:latin typeface="Arial Unicode MS" pitchFamily="34" charset="-128"/>
                          <a:ea typeface="Arial Unicode MS" pitchFamily="34" charset="-128"/>
                          <a:cs typeface="Arial Unicode MS" pitchFamily="34" charset="-128"/>
                        </a:rPr>
                        <a:t>under </a:t>
                      </a:r>
                      <a:r>
                        <a:rPr lang="en-US" b="1" baseline="0" dirty="0" smtClean="0">
                          <a:latin typeface="Arial Unicode MS" pitchFamily="34" charset="-128"/>
                          <a:ea typeface="Arial Unicode MS" pitchFamily="34" charset="-128"/>
                          <a:cs typeface="Arial Unicode MS" pitchFamily="34" charset="-128"/>
                        </a:rPr>
                        <a:t>its common seal (if any</a:t>
                      </a:r>
                      <a:r>
                        <a:rPr lang="en-US" baseline="0" dirty="0" smtClean="0">
                          <a:latin typeface="Arial Unicode MS" pitchFamily="34" charset="-128"/>
                          <a:ea typeface="Arial Unicode MS" pitchFamily="34" charset="-128"/>
                          <a:cs typeface="Arial Unicode MS" pitchFamily="34" charset="-128"/>
                        </a:rPr>
                        <a:t>)”.</a:t>
                      </a: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2.  If company does not have any common seal, authentication by two directors</a:t>
                      </a:r>
                      <a:r>
                        <a:rPr lang="en-US" baseline="0" dirty="0" smtClean="0">
                          <a:latin typeface="Arial Unicode MS" pitchFamily="34" charset="-128"/>
                          <a:ea typeface="Arial Unicode MS" pitchFamily="34" charset="-128"/>
                          <a:cs typeface="Arial Unicode MS" pitchFamily="34" charset="-128"/>
                        </a:rPr>
                        <a:t> and company secretary.  </a:t>
                      </a: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3(ii).</a:t>
                      </a:r>
                      <a:r>
                        <a:rPr lang="en-US" baseline="0" dirty="0" smtClean="0">
                          <a:latin typeface="Arial Unicode MS" pitchFamily="34" charset="-128"/>
                          <a:ea typeface="Arial Unicode MS" pitchFamily="34" charset="-128"/>
                          <a:cs typeface="Arial Unicode MS" pitchFamily="34" charset="-128"/>
                        </a:rPr>
                        <a:t>  The words “and have the effect as if it were made in common seal shall be omitted. </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4</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206240"/>
        </p:xfrm>
        <a:graphic>
          <a:graphicData uri="http://schemas.openxmlformats.org/drawingml/2006/table">
            <a:tbl>
              <a:tblPr firstRow="1" bandRow="1">
                <a:tableStyleId>{5DA37D80-6434-44D0-A028-1B22A696006F}</a:tableStyleId>
              </a:tblPr>
              <a:tblGrid>
                <a:gridCol w="990600"/>
                <a:gridCol w="1066800"/>
                <a:gridCol w="1600200"/>
                <a:gridCol w="44958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7</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46</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Certificate of shares</a:t>
                      </a:r>
                      <a:endParaRPr lang="en-US" dirty="0">
                        <a:latin typeface="Arial Unicode MS" pitchFamily="34" charset="-128"/>
                        <a:ea typeface="Arial Unicode MS" pitchFamily="34" charset="-128"/>
                        <a:cs typeface="Arial Unicode MS" pitchFamily="34" charset="-128"/>
                      </a:endParaRPr>
                    </a:p>
                  </a:txBody>
                  <a:tcPr/>
                </a:tc>
                <a:tc>
                  <a:txBody>
                    <a:bodyPr/>
                    <a:lstStyle/>
                    <a:p>
                      <a:pPr algn="just"/>
                      <a:r>
                        <a:rPr lang="en-US" dirty="0" smtClean="0">
                          <a:latin typeface="Arial Unicode MS" pitchFamily="34" charset="-128"/>
                          <a:ea typeface="Arial Unicode MS" pitchFamily="34" charset="-128"/>
                          <a:cs typeface="Arial Unicode MS" pitchFamily="34" charset="-128"/>
                        </a:rPr>
                        <a:t>The word “issued</a:t>
                      </a:r>
                      <a:r>
                        <a:rPr lang="en-US" baseline="0" dirty="0" smtClean="0">
                          <a:latin typeface="Arial Unicode MS" pitchFamily="34" charset="-128"/>
                          <a:ea typeface="Arial Unicode MS" pitchFamily="34" charset="-128"/>
                          <a:cs typeface="Arial Unicode MS" pitchFamily="34" charset="-128"/>
                        </a:rPr>
                        <a:t> under common seal of company shall be substituted by </a:t>
                      </a:r>
                      <a:r>
                        <a:rPr lang="en-US" b="1" baseline="0" dirty="0" smtClean="0">
                          <a:latin typeface="Arial Unicode MS" pitchFamily="34" charset="-128"/>
                          <a:ea typeface="Arial Unicode MS" pitchFamily="34" charset="-128"/>
                          <a:cs typeface="Arial Unicode MS" pitchFamily="34" charset="-128"/>
                        </a:rPr>
                        <a:t>“issue under common seal if any or signed by two directors or one director and company </a:t>
                      </a:r>
                      <a:r>
                        <a:rPr lang="en-US" b="1" baseline="0" dirty="0" smtClean="0">
                          <a:latin typeface="Arial Unicode MS" pitchFamily="34" charset="-128"/>
                          <a:ea typeface="Arial Unicode MS" pitchFamily="34" charset="-128"/>
                          <a:cs typeface="Arial Unicode MS" pitchFamily="34" charset="-128"/>
                        </a:rPr>
                        <a:t>secretary”. </a:t>
                      </a:r>
                      <a:endParaRPr lang="en-US" b="1"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8</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76</a:t>
                      </a:r>
                      <a:r>
                        <a:rPr lang="en-US" baseline="0" dirty="0" smtClean="0">
                          <a:latin typeface="Arial Unicode MS" pitchFamily="34" charset="-128"/>
                          <a:ea typeface="Arial Unicode MS" pitchFamily="34" charset="-128"/>
                          <a:cs typeface="Arial Unicode MS" pitchFamily="34" charset="-128"/>
                        </a:rPr>
                        <a:t> A (new section)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Acceptance of deposits</a:t>
                      </a:r>
                      <a:r>
                        <a:rPr lang="en-US" baseline="0" dirty="0" smtClean="0">
                          <a:latin typeface="Arial Unicode MS" pitchFamily="34" charset="-128"/>
                          <a:ea typeface="Arial Unicode MS" pitchFamily="34" charset="-128"/>
                          <a:cs typeface="Arial Unicode MS" pitchFamily="34" charset="-128"/>
                        </a:rPr>
                        <a:t> from public by certain companies</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Contravention</a:t>
                      </a:r>
                      <a:r>
                        <a:rPr lang="en-US" baseline="0" dirty="0" smtClean="0">
                          <a:latin typeface="Arial Unicode MS" pitchFamily="34" charset="-128"/>
                          <a:ea typeface="Arial Unicode MS" pitchFamily="34" charset="-128"/>
                          <a:cs typeface="Arial Unicode MS" pitchFamily="34" charset="-128"/>
                        </a:rPr>
                        <a:t> of section 73 or 76 or rule </a:t>
                      </a:r>
                    </a:p>
                    <a:p>
                      <a:pPr algn="ctr"/>
                      <a:r>
                        <a:rPr lang="en-US" b="1" baseline="0" dirty="0" smtClean="0">
                          <a:latin typeface="Arial Unicode MS" pitchFamily="34" charset="-128"/>
                          <a:ea typeface="Arial Unicode MS" pitchFamily="34" charset="-128"/>
                          <a:cs typeface="Arial Unicode MS" pitchFamily="34" charset="-128"/>
                        </a:rPr>
                        <a:t>Or</a:t>
                      </a:r>
                    </a:p>
                    <a:p>
                      <a:r>
                        <a:rPr lang="en-US" baseline="0" dirty="0" smtClean="0">
                          <a:latin typeface="Arial Unicode MS" pitchFamily="34" charset="-128"/>
                          <a:ea typeface="Arial Unicode MS" pitchFamily="34" charset="-128"/>
                          <a:cs typeface="Arial Unicode MS" pitchFamily="34" charset="-128"/>
                        </a:rPr>
                        <a:t>Fails to repay deposit or interest within prescribed time u/s 73 or 76 </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baseline="0" dirty="0" smtClean="0">
                          <a:latin typeface="Arial Unicode MS" pitchFamily="34" charset="-128"/>
                          <a:ea typeface="Arial Unicode MS" pitchFamily="34" charset="-128"/>
                          <a:cs typeface="Arial Unicode MS" pitchFamily="34" charset="-128"/>
                        </a:rPr>
                        <a:t>a) Company shall pay deposit plus interest and fine or Rs.25 </a:t>
                      </a:r>
                      <a:r>
                        <a:rPr lang="en-US" baseline="0" dirty="0" err="1" smtClean="0">
                          <a:latin typeface="Arial Unicode MS" pitchFamily="34" charset="-128"/>
                          <a:ea typeface="Arial Unicode MS" pitchFamily="34" charset="-128"/>
                          <a:cs typeface="Arial Unicode MS" pitchFamily="34" charset="-128"/>
                        </a:rPr>
                        <a:t>lacs</a:t>
                      </a:r>
                      <a:r>
                        <a:rPr lang="en-US" baseline="0" dirty="0" smtClean="0">
                          <a:latin typeface="Arial Unicode MS" pitchFamily="34" charset="-128"/>
                          <a:ea typeface="Arial Unicode MS" pitchFamily="34" charset="-128"/>
                          <a:cs typeface="Arial Unicode MS" pitchFamily="34" charset="-128"/>
                        </a:rPr>
                        <a:t> to Rs.10 </a:t>
                      </a:r>
                      <a:r>
                        <a:rPr lang="en-US" baseline="0" dirty="0" err="1" smtClean="0">
                          <a:latin typeface="Arial Unicode MS" pitchFamily="34" charset="-128"/>
                          <a:ea typeface="Arial Unicode MS" pitchFamily="34" charset="-128"/>
                          <a:cs typeface="Arial Unicode MS" pitchFamily="34" charset="-128"/>
                        </a:rPr>
                        <a:t>crores</a:t>
                      </a:r>
                      <a:r>
                        <a:rPr lang="en-US" baseline="0" dirty="0" smtClean="0">
                          <a:latin typeface="Arial Unicode MS" pitchFamily="34" charset="-128"/>
                          <a:ea typeface="Arial Unicode MS" pitchFamily="34" charset="-128"/>
                          <a:cs typeface="Arial Unicode MS" pitchFamily="34" charset="-128"/>
                        </a:rPr>
                        <a:t>.</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5</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480560"/>
        </p:xfrm>
        <a:graphic>
          <a:graphicData uri="http://schemas.openxmlformats.org/drawingml/2006/table">
            <a:tbl>
              <a:tblPr firstRow="1" bandRow="1">
                <a:tableStyleId>{5DA37D80-6434-44D0-A028-1B22A696006F}</a:tableStyleId>
              </a:tblPr>
              <a:tblGrid>
                <a:gridCol w="990600"/>
                <a:gridCol w="1066800"/>
                <a:gridCol w="1600200"/>
                <a:gridCol w="44958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pPr algn="just"/>
                      <a:r>
                        <a:rPr lang="en-US" dirty="0" smtClean="0">
                          <a:latin typeface="Arial Unicode MS" pitchFamily="34" charset="-128"/>
                          <a:ea typeface="Arial Unicode MS" pitchFamily="34" charset="-128"/>
                          <a:cs typeface="Arial Unicode MS" pitchFamily="34" charset="-128"/>
                        </a:rPr>
                        <a:t>b) Every officer in default:-</a:t>
                      </a:r>
                    </a:p>
                    <a:p>
                      <a:pPr algn="just"/>
                      <a:r>
                        <a:rPr lang="en-US" dirty="0" smtClean="0">
                          <a:latin typeface="Arial Unicode MS" pitchFamily="34" charset="-128"/>
                          <a:ea typeface="Arial Unicode MS" pitchFamily="34" charset="-128"/>
                          <a:cs typeface="Arial Unicode MS" pitchFamily="34" charset="-128"/>
                        </a:rPr>
                        <a:t>Imprisonment</a:t>
                      </a:r>
                      <a:r>
                        <a:rPr lang="en-US" baseline="0" dirty="0" smtClean="0">
                          <a:latin typeface="Arial Unicode MS" pitchFamily="34" charset="-128"/>
                          <a:ea typeface="Arial Unicode MS" pitchFamily="34" charset="-128"/>
                          <a:cs typeface="Arial Unicode MS" pitchFamily="34" charset="-128"/>
                        </a:rPr>
                        <a:t> </a:t>
                      </a:r>
                      <a:r>
                        <a:rPr lang="en-US" baseline="0" dirty="0" err="1" smtClean="0">
                          <a:latin typeface="Arial Unicode MS" pitchFamily="34" charset="-128"/>
                          <a:ea typeface="Arial Unicode MS" pitchFamily="34" charset="-128"/>
                          <a:cs typeface="Arial Unicode MS" pitchFamily="34" charset="-128"/>
                        </a:rPr>
                        <a:t>upto</a:t>
                      </a:r>
                      <a:r>
                        <a:rPr lang="en-US" baseline="0" dirty="0" smtClean="0">
                          <a:latin typeface="Arial Unicode MS" pitchFamily="34" charset="-128"/>
                          <a:ea typeface="Arial Unicode MS" pitchFamily="34" charset="-128"/>
                          <a:cs typeface="Arial Unicode MS" pitchFamily="34" charset="-128"/>
                        </a:rPr>
                        <a:t> 7 years or </a:t>
                      </a:r>
                      <a:r>
                        <a:rPr lang="en-US" baseline="0" dirty="0" smtClean="0">
                          <a:latin typeface="Arial Unicode MS" pitchFamily="34" charset="-128"/>
                          <a:ea typeface="Arial Unicode MS" pitchFamily="34" charset="-128"/>
                          <a:cs typeface="Arial Unicode MS" pitchFamily="34" charset="-128"/>
                        </a:rPr>
                        <a:t>fine </a:t>
                      </a:r>
                      <a:r>
                        <a:rPr lang="en-US" baseline="0" dirty="0" smtClean="0">
                          <a:latin typeface="Arial Unicode MS" pitchFamily="34" charset="-128"/>
                          <a:ea typeface="Arial Unicode MS" pitchFamily="34" charset="-128"/>
                          <a:cs typeface="Arial Unicode MS" pitchFamily="34" charset="-128"/>
                        </a:rPr>
                        <a:t>Rs.25 </a:t>
                      </a:r>
                      <a:r>
                        <a:rPr lang="en-US" baseline="0" dirty="0" err="1" smtClean="0">
                          <a:latin typeface="Arial Unicode MS" pitchFamily="34" charset="-128"/>
                          <a:ea typeface="Arial Unicode MS" pitchFamily="34" charset="-128"/>
                          <a:cs typeface="Arial Unicode MS" pitchFamily="34" charset="-128"/>
                        </a:rPr>
                        <a:t>lacs</a:t>
                      </a:r>
                      <a:r>
                        <a:rPr lang="en-US" baseline="0" dirty="0" smtClean="0">
                          <a:latin typeface="Arial Unicode MS" pitchFamily="34" charset="-128"/>
                          <a:ea typeface="Arial Unicode MS" pitchFamily="34" charset="-128"/>
                          <a:cs typeface="Arial Unicode MS" pitchFamily="34" charset="-128"/>
                        </a:rPr>
                        <a:t> to Rs.10 </a:t>
                      </a:r>
                      <a:r>
                        <a:rPr lang="en-US" baseline="0" dirty="0" err="1" smtClean="0">
                          <a:latin typeface="Arial Unicode MS" pitchFamily="34" charset="-128"/>
                          <a:ea typeface="Arial Unicode MS" pitchFamily="34" charset="-128"/>
                          <a:cs typeface="Arial Unicode MS" pitchFamily="34" charset="-128"/>
                        </a:rPr>
                        <a:t>crores</a:t>
                      </a:r>
                      <a:r>
                        <a:rPr lang="en-US" baseline="0" dirty="0" smtClean="0">
                          <a:latin typeface="Arial Unicode MS" pitchFamily="34" charset="-128"/>
                          <a:ea typeface="Arial Unicode MS" pitchFamily="34" charset="-128"/>
                          <a:cs typeface="Arial Unicode MS" pitchFamily="34" charset="-128"/>
                        </a:rPr>
                        <a:t> or both. </a:t>
                      </a:r>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If knowingly,</a:t>
                      </a:r>
                      <a:r>
                        <a:rPr lang="en-US" baseline="0" dirty="0" smtClean="0">
                          <a:latin typeface="Arial Unicode MS" pitchFamily="34" charset="-128"/>
                          <a:ea typeface="Arial Unicode MS" pitchFamily="34" charset="-128"/>
                          <a:cs typeface="Arial Unicode MS" pitchFamily="34" charset="-128"/>
                        </a:rPr>
                        <a:t> willfully or with intention to deceive to the company shareholder, depositor, </a:t>
                      </a:r>
                      <a:r>
                        <a:rPr lang="en-US" baseline="0" dirty="0" smtClean="0">
                          <a:latin typeface="Arial Unicode MS" pitchFamily="34" charset="-128"/>
                          <a:ea typeface="Arial Unicode MS" pitchFamily="34" charset="-128"/>
                          <a:cs typeface="Arial Unicode MS" pitchFamily="34" charset="-128"/>
                        </a:rPr>
                        <a:t>creditors </a:t>
                      </a:r>
                      <a:r>
                        <a:rPr lang="en-US" baseline="0" dirty="0" smtClean="0">
                          <a:latin typeface="Arial Unicode MS" pitchFamily="34" charset="-128"/>
                          <a:ea typeface="Arial Unicode MS" pitchFamily="34" charset="-128"/>
                          <a:cs typeface="Arial Unicode MS" pitchFamily="34" charset="-128"/>
                        </a:rPr>
                        <a:t>tax </a:t>
                      </a:r>
                      <a:r>
                        <a:rPr lang="en-US" baseline="0" dirty="0" smtClean="0">
                          <a:latin typeface="Arial Unicode MS" pitchFamily="34" charset="-128"/>
                          <a:ea typeface="Arial Unicode MS" pitchFamily="34" charset="-128"/>
                          <a:cs typeface="Arial Unicode MS" pitchFamily="34" charset="-128"/>
                        </a:rPr>
                        <a:t>authorities, </a:t>
                      </a:r>
                      <a:r>
                        <a:rPr lang="en-US" baseline="0" dirty="0" smtClean="0">
                          <a:latin typeface="Arial Unicode MS" pitchFamily="34" charset="-128"/>
                          <a:ea typeface="Arial Unicode MS" pitchFamily="34" charset="-128"/>
                          <a:cs typeface="Arial Unicode MS" pitchFamily="34" charset="-128"/>
                        </a:rPr>
                        <a:t>shall also be punishable u/s 447.</a:t>
                      </a:r>
                      <a:endParaRPr lang="en-US" dirty="0" smtClean="0">
                        <a:latin typeface="Arial Unicode MS" pitchFamily="34" charset="-128"/>
                        <a:ea typeface="Arial Unicode MS" pitchFamily="34" charset="-128"/>
                        <a:cs typeface="Arial Unicode MS" pitchFamily="34" charset="-128"/>
                      </a:endParaRP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9</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117</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Resolution</a:t>
                      </a:r>
                      <a:r>
                        <a:rPr lang="en-US" baseline="0" dirty="0" smtClean="0">
                          <a:latin typeface="Arial Unicode MS" pitchFamily="34" charset="-128"/>
                          <a:ea typeface="Arial Unicode MS" pitchFamily="34" charset="-128"/>
                          <a:cs typeface="Arial Unicode MS" pitchFamily="34" charset="-128"/>
                        </a:rPr>
                        <a:t> to be filed (board resolution)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3(</a:t>
                      </a:r>
                      <a:r>
                        <a:rPr lang="en-US" dirty="0" err="1" smtClean="0">
                          <a:latin typeface="Arial Unicode MS" pitchFamily="34" charset="-128"/>
                          <a:ea typeface="Arial Unicode MS" pitchFamily="34" charset="-128"/>
                          <a:cs typeface="Arial Unicode MS" pitchFamily="34" charset="-128"/>
                        </a:rPr>
                        <a:t>i</a:t>
                      </a:r>
                      <a:r>
                        <a:rPr lang="en-US" dirty="0" smtClean="0">
                          <a:latin typeface="Arial Unicode MS" pitchFamily="34" charset="-128"/>
                          <a:ea typeface="Arial Unicode MS" pitchFamily="34" charset="-128"/>
                          <a:cs typeface="Arial Unicode MS" pitchFamily="34" charset="-128"/>
                        </a:rPr>
                        <a:t>)(g).</a:t>
                      </a:r>
                      <a:r>
                        <a:rPr lang="en-US" baseline="0" dirty="0" smtClean="0">
                          <a:latin typeface="Arial Unicode MS" pitchFamily="34" charset="-128"/>
                          <a:ea typeface="Arial Unicode MS" pitchFamily="34" charset="-128"/>
                          <a:cs typeface="Arial Unicode MS" pitchFamily="34" charset="-128"/>
                        </a:rPr>
                        <a:t>  The </a:t>
                      </a:r>
                      <a:r>
                        <a:rPr lang="en-US" baseline="0" dirty="0" smtClean="0">
                          <a:latin typeface="Arial Unicode MS" pitchFamily="34" charset="-128"/>
                          <a:ea typeface="Arial Unicode MS" pitchFamily="34" charset="-128"/>
                          <a:cs typeface="Arial Unicode MS" pitchFamily="34" charset="-128"/>
                        </a:rPr>
                        <a:t>word ‘and’ </a:t>
                      </a:r>
                      <a:r>
                        <a:rPr lang="en-US" baseline="0" dirty="0" smtClean="0">
                          <a:latin typeface="Arial Unicode MS" pitchFamily="34" charset="-128"/>
                          <a:ea typeface="Arial Unicode MS" pitchFamily="34" charset="-128"/>
                          <a:cs typeface="Arial Unicode MS" pitchFamily="34" charset="-128"/>
                        </a:rPr>
                        <a:t>shall be omitted and </a:t>
                      </a:r>
                      <a:r>
                        <a:rPr lang="en-US" baseline="0" dirty="0" smtClean="0">
                          <a:latin typeface="Arial Unicode MS" pitchFamily="34" charset="-128"/>
                          <a:ea typeface="Arial Unicode MS" pitchFamily="34" charset="-128"/>
                          <a:cs typeface="Arial Unicode MS" pitchFamily="34" charset="-128"/>
                        </a:rPr>
                        <a:t>following </a:t>
                      </a:r>
                      <a:r>
                        <a:rPr lang="en-US" baseline="0" dirty="0" smtClean="0">
                          <a:latin typeface="Arial Unicode MS" pitchFamily="34" charset="-128"/>
                          <a:ea typeface="Arial Unicode MS" pitchFamily="34" charset="-128"/>
                          <a:cs typeface="Arial Unicode MS" pitchFamily="34" charset="-128"/>
                        </a:rPr>
                        <a:t>shall be inserted </a:t>
                      </a:r>
                      <a:r>
                        <a:rPr lang="en-US" b="1" baseline="0" dirty="0" smtClean="0">
                          <a:latin typeface="Arial Unicode MS" pitchFamily="34" charset="-128"/>
                          <a:ea typeface="Arial Unicode MS" pitchFamily="34" charset="-128"/>
                          <a:cs typeface="Arial Unicode MS" pitchFamily="34" charset="-128"/>
                        </a:rPr>
                        <a:t>“provided no person shall be entitled u/s 399 to inspect and obtain copies of such resolution”.</a:t>
                      </a:r>
                      <a:endParaRPr lang="en-US" b="1"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6</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663440"/>
        </p:xfrm>
        <a:graphic>
          <a:graphicData uri="http://schemas.openxmlformats.org/drawingml/2006/table">
            <a:tbl>
              <a:tblPr firstRow="1" bandRow="1">
                <a:tableStyleId>{5DA37D80-6434-44D0-A028-1B22A696006F}</a:tableStyleId>
              </a:tblPr>
              <a:tblGrid>
                <a:gridCol w="990600"/>
                <a:gridCol w="1066800"/>
                <a:gridCol w="1600200"/>
                <a:gridCol w="44958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10</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123</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Declaration of dividend</a:t>
                      </a:r>
                      <a:endParaRPr lang="en-US" dirty="0">
                        <a:latin typeface="Arial Unicode MS" pitchFamily="34" charset="-128"/>
                        <a:ea typeface="Arial Unicode MS" pitchFamily="34" charset="-128"/>
                        <a:cs typeface="Arial Unicode MS" pitchFamily="34" charset="-128"/>
                      </a:endParaRPr>
                    </a:p>
                  </a:txBody>
                  <a:tcPr/>
                </a:tc>
                <a:tc>
                  <a:txBody>
                    <a:bodyPr/>
                    <a:lstStyle/>
                    <a:p>
                      <a:pPr algn="just"/>
                      <a:r>
                        <a:rPr lang="en-US" dirty="0" smtClean="0">
                          <a:latin typeface="Arial Unicode MS" pitchFamily="34" charset="-128"/>
                          <a:ea typeface="Arial Unicode MS" pitchFamily="34" charset="-128"/>
                          <a:cs typeface="Arial Unicode MS" pitchFamily="34" charset="-128"/>
                        </a:rPr>
                        <a:t>4</a:t>
                      </a:r>
                      <a:r>
                        <a:rPr lang="en-US" baseline="30000" dirty="0" smtClean="0">
                          <a:latin typeface="Arial Unicode MS" pitchFamily="34" charset="-128"/>
                          <a:ea typeface="Arial Unicode MS" pitchFamily="34" charset="-128"/>
                          <a:cs typeface="Arial Unicode MS" pitchFamily="34" charset="-128"/>
                        </a:rPr>
                        <a:t>th</a:t>
                      </a:r>
                      <a:r>
                        <a:rPr lang="en-US" dirty="0" smtClean="0">
                          <a:latin typeface="Arial Unicode MS" pitchFamily="34" charset="-128"/>
                          <a:ea typeface="Arial Unicode MS" pitchFamily="34" charset="-128"/>
                          <a:cs typeface="Arial Unicode MS" pitchFamily="34" charset="-128"/>
                        </a:rPr>
                        <a:t> </a:t>
                      </a:r>
                      <a:r>
                        <a:rPr lang="en-US" baseline="0" dirty="0" smtClean="0">
                          <a:latin typeface="Arial Unicode MS" pitchFamily="34" charset="-128"/>
                          <a:ea typeface="Arial Unicode MS" pitchFamily="34" charset="-128"/>
                          <a:cs typeface="Arial Unicode MS" pitchFamily="34" charset="-128"/>
                        </a:rPr>
                        <a:t>proviso </a:t>
                      </a:r>
                      <a:r>
                        <a:rPr lang="en-US" baseline="0" dirty="0" smtClean="0">
                          <a:latin typeface="Arial Unicode MS" pitchFamily="34" charset="-128"/>
                          <a:ea typeface="Arial Unicode MS" pitchFamily="34" charset="-128"/>
                          <a:cs typeface="Arial Unicode MS" pitchFamily="34" charset="-128"/>
                        </a:rPr>
                        <a:t>to sub-section 1 shall be inserted </a:t>
                      </a:r>
                      <a:endParaRPr lang="en-US" baseline="0" dirty="0" smtClean="0">
                        <a:latin typeface="Arial Unicode MS" pitchFamily="34" charset="-128"/>
                        <a:ea typeface="Arial Unicode MS" pitchFamily="34" charset="-128"/>
                        <a:cs typeface="Arial Unicode MS" pitchFamily="34" charset="-128"/>
                      </a:endParaRPr>
                    </a:p>
                    <a:p>
                      <a:pPr algn="just"/>
                      <a:r>
                        <a:rPr lang="en-US" baseline="0" dirty="0" smtClean="0">
                          <a:latin typeface="Arial Unicode MS" pitchFamily="34" charset="-128"/>
                          <a:ea typeface="Arial Unicode MS" pitchFamily="34" charset="-128"/>
                          <a:cs typeface="Arial Unicode MS" pitchFamily="34" charset="-128"/>
                        </a:rPr>
                        <a:t>“Provided </a:t>
                      </a:r>
                      <a:r>
                        <a:rPr lang="en-US" baseline="0" dirty="0" smtClean="0">
                          <a:latin typeface="Arial Unicode MS" pitchFamily="34" charset="-128"/>
                          <a:ea typeface="Arial Unicode MS" pitchFamily="34" charset="-128"/>
                          <a:cs typeface="Arial Unicode MS" pitchFamily="34" charset="-128"/>
                        </a:rPr>
                        <a:t>also that no company shall declare dividend unless carried over previous losses and depreciation not provided in previous year or years are set off against profit of current year.”</a:t>
                      </a:r>
                    </a:p>
                    <a:p>
                      <a:pPr algn="just"/>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11</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124</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Unpaid</a:t>
                      </a:r>
                      <a:r>
                        <a:rPr lang="en-US" baseline="0" dirty="0" smtClean="0">
                          <a:latin typeface="Arial Unicode MS" pitchFamily="34" charset="-128"/>
                          <a:ea typeface="Arial Unicode MS" pitchFamily="34" charset="-128"/>
                          <a:cs typeface="Arial Unicode MS" pitchFamily="34" charset="-128"/>
                        </a:rPr>
                        <a:t> dividend (transfer of shares where dividend is unclaimed)</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a:t>
                      </a:r>
                      <a:r>
                        <a:rPr lang="en-US" dirty="0" smtClean="0">
                          <a:latin typeface="Arial Unicode MS" pitchFamily="34" charset="-128"/>
                          <a:ea typeface="Arial Unicode MS" pitchFamily="34" charset="-128"/>
                          <a:cs typeface="Arial Unicode MS" pitchFamily="34" charset="-128"/>
                        </a:rPr>
                        <a:t>6, </a:t>
                      </a:r>
                      <a:r>
                        <a:rPr lang="en-US" dirty="0" smtClean="0">
                          <a:latin typeface="Arial Unicode MS" pitchFamily="34" charset="-128"/>
                          <a:ea typeface="Arial Unicode MS" pitchFamily="34" charset="-128"/>
                          <a:cs typeface="Arial Unicode MS" pitchFamily="34" charset="-128"/>
                        </a:rPr>
                        <a:t>shares in respect</a:t>
                      </a:r>
                      <a:r>
                        <a:rPr lang="en-US" baseline="0" dirty="0" smtClean="0">
                          <a:latin typeface="Arial Unicode MS" pitchFamily="34" charset="-128"/>
                          <a:ea typeface="Arial Unicode MS" pitchFamily="34" charset="-128"/>
                          <a:cs typeface="Arial Unicode MS" pitchFamily="34" charset="-128"/>
                        </a:rPr>
                        <a:t> of which (unpaid or unclaimed dividend has been transferred under sub-rule 5 shall also be).  The word dividend shall be replaced by “dividend has not been paid or claimed for 7 consecutive years or more”.  </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7</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541520"/>
        </p:xfrm>
        <a:graphic>
          <a:graphicData uri="http://schemas.openxmlformats.org/drawingml/2006/table">
            <a:tbl>
              <a:tblPr firstRow="1" bandRow="1">
                <a:tableStyleId>{5DA37D80-6434-44D0-A028-1B22A696006F}</a:tableStyleId>
              </a:tblPr>
              <a:tblGrid>
                <a:gridCol w="1143000"/>
                <a:gridCol w="1219200"/>
                <a:gridCol w="1295400"/>
                <a:gridCol w="4495800"/>
              </a:tblGrid>
              <a:tr h="609600">
                <a:tc>
                  <a:txBody>
                    <a:bodyPr/>
                    <a:lstStyle/>
                    <a:p>
                      <a:r>
                        <a:rPr lang="en-US" sz="2000" dirty="0" smtClean="0">
                          <a:solidFill>
                            <a:schemeClr val="tx1"/>
                          </a:solidFill>
                          <a:latin typeface="Arial Unicode MS" pitchFamily="34" charset="-128"/>
                          <a:ea typeface="Arial Unicode MS" pitchFamily="34" charset="-128"/>
                          <a:cs typeface="Arial Unicode MS" pitchFamily="34" charset="-128"/>
                        </a:rPr>
                        <a:t>Section</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sz="2000" dirty="0" smtClean="0">
                          <a:solidFill>
                            <a:schemeClr val="tx1"/>
                          </a:solidFill>
                          <a:latin typeface="Arial Unicode MS" pitchFamily="34" charset="-128"/>
                          <a:ea typeface="Arial Unicode MS" pitchFamily="34" charset="-128"/>
                          <a:cs typeface="Arial Unicode MS" pitchFamily="34" charset="-128"/>
                        </a:rPr>
                        <a:t>Principle Section</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sz="2000" dirty="0" smtClean="0">
                          <a:solidFill>
                            <a:schemeClr val="tx1"/>
                          </a:solidFill>
                          <a:latin typeface="Arial Unicode MS" pitchFamily="34" charset="-128"/>
                          <a:ea typeface="Arial Unicode MS" pitchFamily="34" charset="-128"/>
                          <a:cs typeface="Arial Unicode MS" pitchFamily="34" charset="-128"/>
                        </a:rPr>
                        <a:t>Subject Matter</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sz="2000" dirty="0" smtClean="0">
                          <a:solidFill>
                            <a:schemeClr val="tx1"/>
                          </a:solidFill>
                          <a:latin typeface="Arial Unicode MS" pitchFamily="34" charset="-128"/>
                          <a:ea typeface="Arial Unicode MS" pitchFamily="34" charset="-128"/>
                          <a:cs typeface="Arial Unicode MS" pitchFamily="34" charset="-128"/>
                        </a:rPr>
                        <a:t>Amendment</a:t>
                      </a:r>
                      <a:endParaRPr lang="en-US" sz="2000"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sz="2000" dirty="0">
                        <a:latin typeface="Arial Unicode MS" pitchFamily="34" charset="-128"/>
                        <a:ea typeface="Arial Unicode MS" pitchFamily="34" charset="-128"/>
                        <a:cs typeface="Arial Unicode MS" pitchFamily="34" charset="-128"/>
                      </a:endParaRPr>
                    </a:p>
                  </a:txBody>
                  <a:tcPr/>
                </a:tc>
                <a:tc>
                  <a:txBody>
                    <a:bodyPr/>
                    <a:lstStyle/>
                    <a:p>
                      <a:pPr algn="ctr"/>
                      <a:endParaRPr lang="en-US" sz="2000" dirty="0">
                        <a:latin typeface="Arial Unicode MS" pitchFamily="34" charset="-128"/>
                        <a:ea typeface="Arial Unicode MS" pitchFamily="34" charset="-128"/>
                        <a:cs typeface="Arial Unicode MS" pitchFamily="34" charset="-128"/>
                      </a:endParaRPr>
                    </a:p>
                  </a:txBody>
                  <a:tcPr/>
                </a:tc>
                <a:tc>
                  <a:txBody>
                    <a:bodyPr/>
                    <a:lstStyle/>
                    <a:p>
                      <a:endParaRPr lang="en-US" sz="2000" dirty="0">
                        <a:latin typeface="Arial Unicode MS" pitchFamily="34" charset="-128"/>
                        <a:ea typeface="Arial Unicode MS" pitchFamily="34" charset="-128"/>
                        <a:cs typeface="Arial Unicode MS" pitchFamily="34" charset="-128"/>
                      </a:endParaRPr>
                    </a:p>
                  </a:txBody>
                  <a:tcPr/>
                </a:tc>
                <a:tc>
                  <a:txBody>
                    <a:bodyPr/>
                    <a:lstStyle/>
                    <a:p>
                      <a:pPr algn="just"/>
                      <a:r>
                        <a:rPr lang="en-US" sz="2000" dirty="0" smtClean="0">
                          <a:latin typeface="Arial Unicode MS" pitchFamily="34" charset="-128"/>
                          <a:ea typeface="Arial Unicode MS" pitchFamily="34" charset="-128"/>
                          <a:cs typeface="Arial Unicode MS" pitchFamily="34" charset="-128"/>
                        </a:rPr>
                        <a:t>In case any dividend paid or claimed</a:t>
                      </a:r>
                      <a:r>
                        <a:rPr lang="en-US" sz="2000" baseline="0" dirty="0" smtClean="0">
                          <a:latin typeface="Arial Unicode MS" pitchFamily="34" charset="-128"/>
                          <a:ea typeface="Arial Unicode MS" pitchFamily="34" charset="-128"/>
                          <a:cs typeface="Arial Unicode MS" pitchFamily="34" charset="-128"/>
                        </a:rPr>
                        <a:t> for any year during the said 7 years, shares shall not be transferred to investors education and protection fund.”</a:t>
                      </a:r>
                    </a:p>
                    <a:p>
                      <a:pPr algn="just"/>
                      <a:endParaRPr lang="en-US" sz="2000"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sz="2000" dirty="0" smtClean="0">
                          <a:latin typeface="Arial Unicode MS" pitchFamily="34" charset="-128"/>
                          <a:ea typeface="Arial Unicode MS" pitchFamily="34" charset="-128"/>
                          <a:cs typeface="Arial Unicode MS" pitchFamily="34" charset="-128"/>
                        </a:rPr>
                        <a:t>12</a:t>
                      </a:r>
                      <a:endParaRPr lang="en-US" sz="2000" dirty="0">
                        <a:latin typeface="Arial Unicode MS" pitchFamily="34" charset="-128"/>
                        <a:ea typeface="Arial Unicode MS" pitchFamily="34" charset="-128"/>
                        <a:cs typeface="Arial Unicode MS" pitchFamily="34" charset="-128"/>
                      </a:endParaRPr>
                    </a:p>
                  </a:txBody>
                  <a:tcPr/>
                </a:tc>
                <a:tc>
                  <a:txBody>
                    <a:bodyPr/>
                    <a:lstStyle/>
                    <a:p>
                      <a:pPr algn="ctr"/>
                      <a:r>
                        <a:rPr lang="en-US" sz="2000" dirty="0" smtClean="0">
                          <a:latin typeface="Arial Unicode MS" pitchFamily="34" charset="-128"/>
                          <a:ea typeface="Arial Unicode MS" pitchFamily="34" charset="-128"/>
                          <a:cs typeface="Arial Unicode MS" pitchFamily="34" charset="-128"/>
                        </a:rPr>
                        <a:t>134</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Directors</a:t>
                      </a:r>
                      <a:r>
                        <a:rPr lang="en-US" sz="2000" baseline="0" dirty="0" smtClean="0">
                          <a:latin typeface="Arial Unicode MS" pitchFamily="34" charset="-128"/>
                          <a:ea typeface="Arial Unicode MS" pitchFamily="34" charset="-128"/>
                          <a:cs typeface="Arial Unicode MS" pitchFamily="34" charset="-128"/>
                        </a:rPr>
                        <a:t> Report</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After</a:t>
                      </a:r>
                      <a:r>
                        <a:rPr lang="en-US" sz="2000" baseline="0" dirty="0" smtClean="0">
                          <a:latin typeface="Arial Unicode MS" pitchFamily="34" charset="-128"/>
                          <a:ea typeface="Arial Unicode MS" pitchFamily="34" charset="-128"/>
                          <a:cs typeface="Arial Unicode MS" pitchFamily="34" charset="-128"/>
                        </a:rPr>
                        <a:t> sub-clause 3(c), </a:t>
                      </a:r>
                      <a:r>
                        <a:rPr lang="en-US" sz="2000" baseline="0" dirty="0" smtClean="0">
                          <a:latin typeface="Arial Unicode MS" pitchFamily="34" charset="-128"/>
                          <a:ea typeface="Arial Unicode MS" pitchFamily="34" charset="-128"/>
                          <a:cs typeface="Arial Unicode MS" pitchFamily="34" charset="-128"/>
                        </a:rPr>
                        <a:t>3ca </a:t>
                      </a:r>
                      <a:r>
                        <a:rPr lang="en-US" sz="2000" baseline="0" dirty="0" smtClean="0">
                          <a:latin typeface="Arial Unicode MS" pitchFamily="34" charset="-128"/>
                          <a:ea typeface="Arial Unicode MS" pitchFamily="34" charset="-128"/>
                          <a:cs typeface="Arial Unicode MS" pitchFamily="34" charset="-128"/>
                        </a:rPr>
                        <a:t>shall be inserted.  </a:t>
                      </a:r>
                      <a:endParaRPr lang="en-US" sz="2000" baseline="0" dirty="0" smtClean="0">
                        <a:latin typeface="Arial Unicode MS" pitchFamily="34" charset="-128"/>
                        <a:ea typeface="Arial Unicode MS" pitchFamily="34" charset="-128"/>
                        <a:cs typeface="Arial Unicode MS" pitchFamily="34" charset="-128"/>
                      </a:endParaRPr>
                    </a:p>
                    <a:p>
                      <a:r>
                        <a:rPr lang="en-US" sz="2000" baseline="0" dirty="0" smtClean="0">
                          <a:latin typeface="Arial Unicode MS" pitchFamily="34" charset="-128"/>
                          <a:ea typeface="Arial Unicode MS" pitchFamily="34" charset="-128"/>
                          <a:cs typeface="Arial Unicode MS" pitchFamily="34" charset="-128"/>
                        </a:rPr>
                        <a:t>The </a:t>
                      </a:r>
                      <a:r>
                        <a:rPr lang="en-US" sz="2000" baseline="0" dirty="0" smtClean="0">
                          <a:latin typeface="Arial Unicode MS" pitchFamily="34" charset="-128"/>
                          <a:ea typeface="Arial Unicode MS" pitchFamily="34" charset="-128"/>
                          <a:cs typeface="Arial Unicode MS" pitchFamily="34" charset="-128"/>
                        </a:rPr>
                        <a:t>detail in respect of the fraud reported by audit u/s 143(12) other than this which are reportable to Central Govt.</a:t>
                      </a:r>
                      <a:endParaRPr lang="en-US" sz="20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8</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114800"/>
        </p:xfrm>
        <a:graphic>
          <a:graphicData uri="http://schemas.openxmlformats.org/drawingml/2006/table">
            <a:tbl>
              <a:tblPr firstRow="1" bandRow="1">
                <a:tableStyleId>{5DA37D80-6434-44D0-A028-1B22A696006F}</a:tableStyleId>
              </a:tblPr>
              <a:tblGrid>
                <a:gridCol w="990600"/>
                <a:gridCol w="1066800"/>
                <a:gridCol w="1600200"/>
                <a:gridCol w="44958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13</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latin typeface="Arial Unicode MS" pitchFamily="34" charset="-128"/>
                          <a:ea typeface="Arial Unicode MS" pitchFamily="34" charset="-128"/>
                          <a:cs typeface="Arial Unicode MS" pitchFamily="34" charset="-128"/>
                        </a:rPr>
                        <a:t>143(12) </a:t>
                      </a:r>
                      <a:r>
                        <a:rPr lang="en-US" b="1" dirty="0" smtClean="0">
                          <a:solidFill>
                            <a:srgbClr val="FF0000"/>
                          </a:solidFill>
                          <a:latin typeface="Arial Unicode MS" pitchFamily="34" charset="-128"/>
                          <a:ea typeface="Arial Unicode MS" pitchFamily="34" charset="-128"/>
                          <a:cs typeface="Arial Unicode MS" pitchFamily="34" charset="-128"/>
                        </a:rPr>
                        <a:t>(not notified yet)</a:t>
                      </a:r>
                      <a:endParaRPr lang="en-US" b="1" dirty="0">
                        <a:solidFill>
                          <a:srgbClr val="FF0000"/>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Reporting of the fraud to Central Government</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Following shall be substituted.  </a:t>
                      </a:r>
                      <a:endParaRPr lang="en-US" dirty="0" smtClean="0">
                        <a:latin typeface="Arial Unicode MS" pitchFamily="34" charset="-128"/>
                        <a:ea typeface="Arial Unicode MS" pitchFamily="34" charset="-128"/>
                        <a:cs typeface="Arial Unicode MS" pitchFamily="34" charset="-128"/>
                      </a:endParaRPr>
                    </a:p>
                    <a:p>
                      <a:pPr algn="just"/>
                      <a:r>
                        <a:rPr lang="en-US" dirty="0" smtClean="0">
                          <a:latin typeface="Arial Unicode MS" pitchFamily="34" charset="-128"/>
                          <a:ea typeface="Arial Unicode MS" pitchFamily="34" charset="-128"/>
                          <a:cs typeface="Arial Unicode MS" pitchFamily="34" charset="-128"/>
                        </a:rPr>
                        <a:t>The </a:t>
                      </a:r>
                      <a:r>
                        <a:rPr lang="en-US" dirty="0" smtClean="0">
                          <a:latin typeface="Arial Unicode MS" pitchFamily="34" charset="-128"/>
                          <a:ea typeface="Arial Unicode MS" pitchFamily="34" charset="-128"/>
                          <a:cs typeface="Arial Unicode MS" pitchFamily="34" charset="-128"/>
                        </a:rPr>
                        <a:t>offence</a:t>
                      </a:r>
                      <a:r>
                        <a:rPr lang="en-US" baseline="0" dirty="0" smtClean="0">
                          <a:latin typeface="Arial Unicode MS" pitchFamily="34" charset="-128"/>
                          <a:ea typeface="Arial Unicode MS" pitchFamily="34" charset="-128"/>
                          <a:cs typeface="Arial Unicode MS" pitchFamily="34" charset="-128"/>
                        </a:rPr>
                        <a:t> of fraud involving such amount or amount as may be prescribed.  The fraud lesser than specified amount shall be reported to audit committee or board within such time and manner as may be prescribed.</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endParaRPr lang="en-US" dirty="0">
                        <a:latin typeface="Arial Unicode MS" pitchFamily="34" charset="-128"/>
                        <a:ea typeface="Arial Unicode MS" pitchFamily="34" charset="-128"/>
                        <a:cs typeface="Arial Unicode MS" pitchFamily="34" charset="-128"/>
                      </a:endParaRPr>
                    </a:p>
                  </a:txBody>
                  <a:tcPr/>
                </a:tc>
                <a:tc>
                  <a:txBody>
                    <a:bodyPr/>
                    <a:lstStyle/>
                    <a:p>
                      <a:pPr algn="ctr"/>
                      <a:endParaRPr lang="en-US" b="1" dirty="0">
                        <a:solidFill>
                          <a:srgbClr val="FF0000"/>
                        </a:solidFill>
                        <a:latin typeface="Arial Unicode MS" pitchFamily="34" charset="-128"/>
                        <a:ea typeface="Arial Unicode MS" pitchFamily="34" charset="-128"/>
                        <a:cs typeface="Arial Unicode MS" pitchFamily="34" charset="-128"/>
                      </a:endParaRPr>
                    </a:p>
                  </a:txBody>
                  <a:tcPr/>
                </a:tc>
                <a:tc>
                  <a:txBody>
                    <a:bodyPr/>
                    <a:lstStyle/>
                    <a:p>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Whether frauds are reported</a:t>
                      </a:r>
                      <a:r>
                        <a:rPr lang="en-US" baseline="0" dirty="0" smtClean="0">
                          <a:latin typeface="Arial Unicode MS" pitchFamily="34" charset="-128"/>
                          <a:ea typeface="Arial Unicode MS" pitchFamily="34" charset="-128"/>
                          <a:cs typeface="Arial Unicode MS" pitchFamily="34" charset="-128"/>
                        </a:rPr>
                        <a:t> to the board by </a:t>
                      </a:r>
                      <a:r>
                        <a:rPr lang="en-US" baseline="0" dirty="0" smtClean="0">
                          <a:latin typeface="Arial Unicode MS" pitchFamily="34" charset="-128"/>
                          <a:ea typeface="Arial Unicode MS" pitchFamily="34" charset="-128"/>
                          <a:cs typeface="Arial Unicode MS" pitchFamily="34" charset="-128"/>
                        </a:rPr>
                        <a:t>auditors </a:t>
                      </a:r>
                      <a:r>
                        <a:rPr lang="en-US" baseline="0" dirty="0" smtClean="0">
                          <a:latin typeface="Arial Unicode MS" pitchFamily="34" charset="-128"/>
                          <a:ea typeface="Arial Unicode MS" pitchFamily="34" charset="-128"/>
                          <a:cs typeface="Arial Unicode MS" pitchFamily="34" charset="-128"/>
                        </a:rPr>
                        <a:t>but not reported to Central Government, the board shall disclose such details in board report.</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228600"/>
            <a:ext cx="79248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Amendment</a:t>
            </a:r>
          </a:p>
        </p:txBody>
      </p:sp>
      <p:sp>
        <p:nvSpPr>
          <p:cNvPr id="11267" name="Content Placeholder 2"/>
          <p:cNvSpPr>
            <a:spLocks noGrp="1"/>
          </p:cNvSpPr>
          <p:nvPr>
            <p:ph sz="quarter" idx="1"/>
          </p:nvPr>
        </p:nvSpPr>
        <p:spPr>
          <a:xfrm>
            <a:off x="381000" y="1676400"/>
            <a:ext cx="8382000" cy="990600"/>
          </a:xfrm>
        </p:spPr>
        <p:txBody>
          <a:bodyPr/>
          <a:lstStyle/>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a:p>
            <a:pPr lvl="1" algn="just" eaLnBrk="1" hangingPunct="1">
              <a:buNone/>
            </a:pPr>
            <a:endParaRPr lang="en-US" sz="2000" dirty="0" smtClean="0">
              <a:latin typeface="Arial Unicode MS" pitchFamily="34" charset="-128"/>
              <a:ea typeface="Arial Unicode MS" pitchFamily="34" charset="-128"/>
              <a:cs typeface="Arial Unicode MS" pitchFamily="34" charset="-128"/>
            </a:endParaRPr>
          </a:p>
          <a:p>
            <a:pPr lvl="1" algn="just" eaLnBrk="1" hangingPunct="1">
              <a:buNone/>
            </a:pPr>
            <a:r>
              <a:rPr lang="en-US" sz="2000" dirty="0" smtClean="0">
                <a:latin typeface="Arial Unicode MS" pitchFamily="34" charset="-128"/>
                <a:ea typeface="Arial Unicode MS" pitchFamily="34" charset="-128"/>
                <a:cs typeface="Arial Unicode MS" pitchFamily="34" charset="-128"/>
              </a:rPr>
              <a:t>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9</a:t>
            </a:fld>
            <a:endParaRPr lang="en-US"/>
          </a:p>
        </p:txBody>
      </p:sp>
      <p:sp>
        <p:nvSpPr>
          <p:cNvPr id="11269" name="Footer Placeholder 4"/>
          <p:cNvSpPr>
            <a:spLocks noGrp="1"/>
          </p:cNvSpPr>
          <p:nvPr>
            <p:ph type="ftr" sz="quarter" idx="11"/>
          </p:nvPr>
        </p:nvSpPr>
        <p:spPr bwMode="auto">
          <a:xfrm>
            <a:off x="914400" y="6492875"/>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752600"/>
          <a:ext cx="8153400" cy="4389120"/>
        </p:xfrm>
        <a:graphic>
          <a:graphicData uri="http://schemas.openxmlformats.org/drawingml/2006/table">
            <a:tbl>
              <a:tblPr firstRow="1" bandRow="1">
                <a:tableStyleId>{5DA37D80-6434-44D0-A028-1B22A696006F}</a:tableStyleId>
              </a:tblPr>
              <a:tblGrid>
                <a:gridCol w="990600"/>
                <a:gridCol w="1066800"/>
                <a:gridCol w="1600200"/>
                <a:gridCol w="4495800"/>
              </a:tblGrid>
              <a:tr h="609600">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Principle Section</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solidFill>
                            <a:schemeClr val="tx1"/>
                          </a:solidFill>
                          <a:latin typeface="Arial Unicode MS" pitchFamily="34" charset="-128"/>
                          <a:ea typeface="Arial Unicode MS" pitchFamily="34" charset="-128"/>
                          <a:cs typeface="Arial Unicode MS" pitchFamily="34" charset="-128"/>
                        </a:rPr>
                        <a:t>Subject Matter</a:t>
                      </a:r>
                      <a:endParaRPr lang="en-US"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pPr algn="ctr"/>
                      <a:r>
                        <a:rPr lang="en-US" dirty="0" smtClean="0">
                          <a:solidFill>
                            <a:schemeClr val="tx1"/>
                          </a:solidFill>
                          <a:latin typeface="Arial Unicode MS" pitchFamily="34" charset="-128"/>
                          <a:ea typeface="Arial Unicode MS" pitchFamily="34" charset="-128"/>
                          <a:cs typeface="Arial Unicode MS" pitchFamily="34" charset="-128"/>
                        </a:rPr>
                        <a:t>Amendment</a:t>
                      </a:r>
                      <a:endParaRPr lang="en-US" dirty="0">
                        <a:solidFill>
                          <a:schemeClr val="tx1"/>
                        </a:solidFill>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14</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177</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Audit committee (approval of related party transaction)</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Sub-section 4(iv) shall be substituted as under:-</a:t>
                      </a:r>
                    </a:p>
                    <a:p>
                      <a:r>
                        <a:rPr lang="en-US" dirty="0" smtClean="0">
                          <a:latin typeface="Arial Unicode MS" pitchFamily="34" charset="-128"/>
                          <a:ea typeface="Arial Unicode MS" pitchFamily="34" charset="-128"/>
                          <a:cs typeface="Arial Unicode MS" pitchFamily="34" charset="-128"/>
                        </a:rPr>
                        <a:t>“provided audit committee may make omnibus</a:t>
                      </a:r>
                      <a:r>
                        <a:rPr lang="en-US" baseline="0" dirty="0" smtClean="0">
                          <a:latin typeface="Arial Unicode MS" pitchFamily="34" charset="-128"/>
                          <a:ea typeface="Arial Unicode MS" pitchFamily="34" charset="-128"/>
                          <a:cs typeface="Arial Unicode MS" pitchFamily="34" charset="-128"/>
                        </a:rPr>
                        <a:t> approval for related party transaction proposed to be entered into by company subject to condition as may be prescribed. </a:t>
                      </a:r>
                    </a:p>
                    <a:p>
                      <a:endParaRPr lang="en-US" dirty="0">
                        <a:latin typeface="Arial Unicode MS" pitchFamily="34" charset="-128"/>
                        <a:ea typeface="Arial Unicode MS" pitchFamily="34" charset="-128"/>
                        <a:cs typeface="Arial Unicode MS" pitchFamily="34" charset="-128"/>
                      </a:endParaRPr>
                    </a:p>
                  </a:txBody>
                  <a:tcPr/>
                </a:tc>
              </a:tr>
              <a:tr h="386080">
                <a:tc>
                  <a:txBody>
                    <a:bodyPr/>
                    <a:lstStyle/>
                    <a:p>
                      <a:pPr algn="ctr"/>
                      <a:r>
                        <a:rPr lang="en-US" dirty="0" smtClean="0">
                          <a:latin typeface="Arial Unicode MS" pitchFamily="34" charset="-128"/>
                          <a:ea typeface="Arial Unicode MS" pitchFamily="34" charset="-128"/>
                          <a:cs typeface="Arial Unicode MS" pitchFamily="34" charset="-128"/>
                        </a:rPr>
                        <a:t>15</a:t>
                      </a:r>
                      <a:endParaRPr lang="en-US" dirty="0">
                        <a:latin typeface="Arial Unicode MS" pitchFamily="34" charset="-128"/>
                        <a:ea typeface="Arial Unicode MS" pitchFamily="34" charset="-128"/>
                        <a:cs typeface="Arial Unicode MS" pitchFamily="34" charset="-128"/>
                      </a:endParaRPr>
                    </a:p>
                  </a:txBody>
                  <a:tcPr/>
                </a:tc>
                <a:tc>
                  <a:txBody>
                    <a:bodyPr/>
                    <a:lstStyle/>
                    <a:p>
                      <a:pPr algn="ctr"/>
                      <a:r>
                        <a:rPr lang="en-US" b="0" dirty="0" smtClean="0">
                          <a:solidFill>
                            <a:schemeClr val="tx1"/>
                          </a:solidFill>
                          <a:latin typeface="Arial Unicode MS" pitchFamily="34" charset="-128"/>
                          <a:ea typeface="Arial Unicode MS" pitchFamily="34" charset="-128"/>
                          <a:cs typeface="Arial Unicode MS" pitchFamily="34" charset="-128"/>
                        </a:rPr>
                        <a:t>185</a:t>
                      </a:r>
                      <a:endParaRPr lang="en-US" b="0" dirty="0">
                        <a:solidFill>
                          <a:schemeClr val="tx1"/>
                        </a:solidFill>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Loan</a:t>
                      </a:r>
                      <a:r>
                        <a:rPr lang="en-US" baseline="0" dirty="0" smtClean="0">
                          <a:latin typeface="Arial Unicode MS" pitchFamily="34" charset="-128"/>
                          <a:ea typeface="Arial Unicode MS" pitchFamily="34" charset="-128"/>
                          <a:cs typeface="Arial Unicode MS" pitchFamily="34" charset="-128"/>
                        </a:rPr>
                        <a:t> to the Directors </a:t>
                      </a:r>
                      <a:r>
                        <a:rPr lang="en-US" baseline="0" dirty="0" smtClean="0">
                          <a:latin typeface="Arial Unicode MS" pitchFamily="34" charset="-128"/>
                          <a:ea typeface="Arial Unicode MS" pitchFamily="34" charset="-128"/>
                          <a:cs typeface="Arial Unicode MS" pitchFamily="34" charset="-128"/>
                        </a:rPr>
                        <a:t>(exemptions) </a:t>
                      </a:r>
                      <a:endParaRPr lang="en-US" dirty="0">
                        <a:latin typeface="Arial Unicode MS" pitchFamily="34" charset="-128"/>
                        <a:ea typeface="Arial Unicode MS" pitchFamily="34" charset="-128"/>
                        <a:cs typeface="Arial Unicode MS" pitchFamily="34" charset="-128"/>
                      </a:endParaRPr>
                    </a:p>
                  </a:txBody>
                  <a:tcPr/>
                </a:tc>
                <a:tc>
                  <a:txBody>
                    <a:bodyPr/>
                    <a:lstStyle/>
                    <a:p>
                      <a:r>
                        <a:rPr lang="en-US" dirty="0" smtClean="0">
                          <a:latin typeface="Arial Unicode MS" pitchFamily="34" charset="-128"/>
                          <a:ea typeface="Arial Unicode MS" pitchFamily="34" charset="-128"/>
                          <a:cs typeface="Arial Unicode MS" pitchFamily="34" charset="-128"/>
                        </a:rPr>
                        <a:t>Following</a:t>
                      </a:r>
                      <a:r>
                        <a:rPr lang="en-US" baseline="0" dirty="0" smtClean="0">
                          <a:latin typeface="Arial Unicode MS" pitchFamily="34" charset="-128"/>
                          <a:ea typeface="Arial Unicode MS" pitchFamily="34" charset="-128"/>
                          <a:cs typeface="Arial Unicode MS" pitchFamily="34" charset="-128"/>
                        </a:rPr>
                        <a:t> sub-sections are inserted:-</a:t>
                      </a:r>
                    </a:p>
                    <a:p>
                      <a:pPr marL="342900" indent="-342900">
                        <a:buAutoNum type="alphaLcParenR"/>
                      </a:pPr>
                      <a:r>
                        <a:rPr lang="en-US" baseline="0" dirty="0" smtClean="0">
                          <a:latin typeface="Arial Unicode MS" pitchFamily="34" charset="-128"/>
                          <a:ea typeface="Arial Unicode MS" pitchFamily="34" charset="-128"/>
                          <a:cs typeface="Arial Unicode MS" pitchFamily="34" charset="-128"/>
                        </a:rPr>
                        <a:t>1(c) :- Loan by holding company to wholly owned subsidiary company or guarantee provided by wholly owned company to subsidiary company. </a:t>
                      </a:r>
                      <a:endParaRPr lang="en-US"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2871</TotalTime>
  <Words>1256</Words>
  <Application>Microsoft Office PowerPoint</Application>
  <PresentationFormat>On-screen Show (4:3)</PresentationFormat>
  <Paragraphs>274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             COMPANIES (Amendment) ACT, 2015 (effective from 29th May 2015)</vt:lpstr>
      <vt:lpstr>Amendment</vt:lpstr>
      <vt:lpstr>Amendment</vt:lpstr>
      <vt:lpstr>Amendment</vt:lpstr>
      <vt:lpstr>Amendment</vt:lpstr>
      <vt:lpstr>Amendment</vt:lpstr>
      <vt:lpstr>Amendment</vt:lpstr>
      <vt:lpstr>Amendment</vt:lpstr>
      <vt:lpstr>Amendment</vt:lpstr>
      <vt:lpstr>Amendment</vt:lpstr>
      <vt:lpstr>Amendment</vt:lpstr>
      <vt:lpstr>Amendment</vt:lpstr>
      <vt:lpstr>Amendment</vt:lpstr>
      <vt:lpstr>Amendment</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396</cp:revision>
  <dcterms:created xsi:type="dcterms:W3CDTF">2006-08-16T00:00:00Z</dcterms:created>
  <dcterms:modified xsi:type="dcterms:W3CDTF">2015-06-04T06:15:37Z</dcterms:modified>
</cp:coreProperties>
</file>