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99.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0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Override PartName="/ppt/slides/slide109.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Layouts/slideLayout9.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8" r:id="rId1"/>
  </p:sldMasterIdLst>
  <p:notesMasterIdLst>
    <p:notesMasterId r:id="rId112"/>
  </p:notesMasterIdLst>
  <p:handoutMasterIdLst>
    <p:handoutMasterId r:id="rId113"/>
  </p:handoutMasterIdLst>
  <p:sldIdLst>
    <p:sldId id="256" r:id="rId2"/>
    <p:sldId id="1251" r:id="rId3"/>
    <p:sldId id="1268" r:id="rId4"/>
    <p:sldId id="1269" r:id="rId5"/>
    <p:sldId id="1270" r:id="rId6"/>
    <p:sldId id="1271" r:id="rId7"/>
    <p:sldId id="1272" r:id="rId8"/>
    <p:sldId id="1273" r:id="rId9"/>
    <p:sldId id="1372" r:id="rId10"/>
    <p:sldId id="1274" r:id="rId11"/>
    <p:sldId id="1275" r:id="rId12"/>
    <p:sldId id="1276" r:id="rId13"/>
    <p:sldId id="1277" r:id="rId14"/>
    <p:sldId id="1278" r:id="rId15"/>
    <p:sldId id="1279" r:id="rId16"/>
    <p:sldId id="1280" r:id="rId17"/>
    <p:sldId id="1281" r:id="rId18"/>
    <p:sldId id="1282" r:id="rId19"/>
    <p:sldId id="1283" r:id="rId20"/>
    <p:sldId id="1284" r:id="rId21"/>
    <p:sldId id="1285" r:id="rId22"/>
    <p:sldId id="1286" r:id="rId23"/>
    <p:sldId id="1287" r:id="rId24"/>
    <p:sldId id="1288" r:id="rId25"/>
    <p:sldId id="1289" r:id="rId26"/>
    <p:sldId id="1290" r:id="rId27"/>
    <p:sldId id="1291" r:id="rId28"/>
    <p:sldId id="1292" r:id="rId29"/>
    <p:sldId id="1293" r:id="rId30"/>
    <p:sldId id="1294" r:id="rId31"/>
    <p:sldId id="1252" r:id="rId32"/>
    <p:sldId id="1298" r:id="rId33"/>
    <p:sldId id="1357" r:id="rId34"/>
    <p:sldId id="1295" r:id="rId35"/>
    <p:sldId id="1296" r:id="rId36"/>
    <p:sldId id="1297" r:id="rId37"/>
    <p:sldId id="1299" r:id="rId38"/>
    <p:sldId id="1300" r:id="rId39"/>
    <p:sldId id="1301" r:id="rId40"/>
    <p:sldId id="1302" r:id="rId41"/>
    <p:sldId id="1303" r:id="rId42"/>
    <p:sldId id="1304" r:id="rId43"/>
    <p:sldId id="1305" r:id="rId44"/>
    <p:sldId id="1320" r:id="rId45"/>
    <p:sldId id="1306" r:id="rId46"/>
    <p:sldId id="1307" r:id="rId47"/>
    <p:sldId id="1308" r:id="rId48"/>
    <p:sldId id="1309" r:id="rId49"/>
    <p:sldId id="1355" r:id="rId50"/>
    <p:sldId id="1310" r:id="rId51"/>
    <p:sldId id="1311" r:id="rId52"/>
    <p:sldId id="1312" r:id="rId53"/>
    <p:sldId id="1314" r:id="rId54"/>
    <p:sldId id="1313" r:id="rId55"/>
    <p:sldId id="1315" r:id="rId56"/>
    <p:sldId id="1316" r:id="rId57"/>
    <p:sldId id="1317" r:id="rId58"/>
    <p:sldId id="1318" r:id="rId59"/>
    <p:sldId id="1319" r:id="rId60"/>
    <p:sldId id="1356" r:id="rId61"/>
    <p:sldId id="1321" r:id="rId62"/>
    <p:sldId id="1358" r:id="rId63"/>
    <p:sldId id="1322" r:id="rId64"/>
    <p:sldId id="1328" r:id="rId65"/>
    <p:sldId id="1323" r:id="rId66"/>
    <p:sldId id="1324" r:id="rId67"/>
    <p:sldId id="1325" r:id="rId68"/>
    <p:sldId id="1326" r:id="rId69"/>
    <p:sldId id="1327" r:id="rId70"/>
    <p:sldId id="1329" r:id="rId71"/>
    <p:sldId id="1330" r:id="rId72"/>
    <p:sldId id="1331" r:id="rId73"/>
    <p:sldId id="1332" r:id="rId74"/>
    <p:sldId id="1333" r:id="rId75"/>
    <p:sldId id="1334" r:id="rId76"/>
    <p:sldId id="1335" r:id="rId77"/>
    <p:sldId id="1336" r:id="rId78"/>
    <p:sldId id="1337" r:id="rId79"/>
    <p:sldId id="1338" r:id="rId80"/>
    <p:sldId id="1339" r:id="rId81"/>
    <p:sldId id="1340" r:id="rId82"/>
    <p:sldId id="1341" r:id="rId83"/>
    <p:sldId id="1342" r:id="rId84"/>
    <p:sldId id="1343" r:id="rId85"/>
    <p:sldId id="1344" r:id="rId86"/>
    <p:sldId id="1359" r:id="rId87"/>
    <p:sldId id="1360" r:id="rId88"/>
    <p:sldId id="1362" r:id="rId89"/>
    <p:sldId id="1345" r:id="rId90"/>
    <p:sldId id="1373" r:id="rId91"/>
    <p:sldId id="1374" r:id="rId92"/>
    <p:sldId id="1346" r:id="rId93"/>
    <p:sldId id="1347" r:id="rId94"/>
    <p:sldId id="1348" r:id="rId95"/>
    <p:sldId id="1363" r:id="rId96"/>
    <p:sldId id="1364" r:id="rId97"/>
    <p:sldId id="1365" r:id="rId98"/>
    <p:sldId id="1366" r:id="rId99"/>
    <p:sldId id="1349" r:id="rId100"/>
    <p:sldId id="1350" r:id="rId101"/>
    <p:sldId id="1351" r:id="rId102"/>
    <p:sldId id="1352" r:id="rId103"/>
    <p:sldId id="1353" r:id="rId104"/>
    <p:sldId id="1354" r:id="rId105"/>
    <p:sldId id="1367" r:id="rId106"/>
    <p:sldId id="1368" r:id="rId107"/>
    <p:sldId id="1369" r:id="rId108"/>
    <p:sldId id="1370" r:id="rId109"/>
    <p:sldId id="1371" r:id="rId110"/>
    <p:sldId id="294" r:id="rId111"/>
  </p:sldIdLst>
  <p:sldSz cx="9144000" cy="6858000" type="screen4x3"/>
  <p:notesSz cx="6954838" cy="93091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99FF6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4558" autoAdjust="0"/>
    <p:restoredTop sz="94709" autoAdjust="0"/>
  </p:normalViewPr>
  <p:slideViewPr>
    <p:cSldViewPr>
      <p:cViewPr varScale="1">
        <p:scale>
          <a:sx n="66" d="100"/>
          <a:sy n="66" d="100"/>
        </p:scale>
        <p:origin x="-282" y="-108"/>
      </p:cViewPr>
      <p:guideLst>
        <p:guide orient="horz" pos="2160"/>
        <p:guide pos="2880"/>
      </p:guideLst>
    </p:cSldViewPr>
  </p:slideViewPr>
  <p:outlineViewPr>
    <p:cViewPr>
      <p:scale>
        <a:sx n="33" d="100"/>
        <a:sy n="33" d="100"/>
      </p:scale>
      <p:origin x="48" y="36048"/>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tableStyles" Target="tableStyle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notesMaster" Target="notesMasters/notesMaster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0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40175" y="0"/>
            <a:ext cx="3013075" cy="465138"/>
          </a:xfrm>
          <a:prstGeom prst="rect">
            <a:avLst/>
          </a:prstGeom>
        </p:spPr>
        <p:txBody>
          <a:bodyPr vert="horz" lIns="91440" tIns="45720" rIns="91440" bIns="45720" rtlCol="0"/>
          <a:lstStyle>
            <a:lvl1pPr algn="r">
              <a:defRPr sz="1200"/>
            </a:lvl1pPr>
          </a:lstStyle>
          <a:p>
            <a:fld id="{FF580A35-6BD8-4846-A990-9965F37B8F5C}" type="datetimeFigureOut">
              <a:rPr lang="en-US" smtClean="0"/>
              <a:pPr/>
              <a:t>3/18/2017</a:t>
            </a:fld>
            <a:endParaRPr lang="en-US"/>
          </a:p>
        </p:txBody>
      </p:sp>
      <p:sp>
        <p:nvSpPr>
          <p:cNvPr id="4" name="Footer Placeholder 3"/>
          <p:cNvSpPr>
            <a:spLocks noGrp="1"/>
          </p:cNvSpPr>
          <p:nvPr>
            <p:ph type="ftr" sz="quarter" idx="2"/>
          </p:nvPr>
        </p:nvSpPr>
        <p:spPr>
          <a:xfrm>
            <a:off x="0" y="8842375"/>
            <a:ext cx="30130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40175" y="8842375"/>
            <a:ext cx="3013075" cy="465138"/>
          </a:xfrm>
          <a:prstGeom prst="rect">
            <a:avLst/>
          </a:prstGeom>
        </p:spPr>
        <p:txBody>
          <a:bodyPr vert="horz" lIns="91440" tIns="45720" rIns="91440" bIns="45720" rtlCol="0" anchor="b"/>
          <a:lstStyle>
            <a:lvl1pPr algn="r">
              <a:defRPr sz="1200"/>
            </a:lvl1pPr>
          </a:lstStyle>
          <a:p>
            <a:fld id="{F978E5B4-335D-44DB-9D38-DE6C1DD56549}"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075" cy="465138"/>
          </a:xfrm>
          <a:prstGeom prst="rect">
            <a:avLst/>
          </a:prstGeom>
        </p:spPr>
        <p:txBody>
          <a:bodyPr vert="horz" lIns="92930" tIns="46465" rIns="92930" bIns="46465"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40175" y="0"/>
            <a:ext cx="3013075" cy="465138"/>
          </a:xfrm>
          <a:prstGeom prst="rect">
            <a:avLst/>
          </a:prstGeom>
        </p:spPr>
        <p:txBody>
          <a:bodyPr vert="horz" lIns="92930" tIns="46465" rIns="92930" bIns="46465" rtlCol="0"/>
          <a:lstStyle>
            <a:lvl1pPr algn="r" fontAlgn="auto">
              <a:spcBef>
                <a:spcPts val="0"/>
              </a:spcBef>
              <a:spcAft>
                <a:spcPts val="0"/>
              </a:spcAft>
              <a:defRPr sz="1200">
                <a:latin typeface="+mn-lt"/>
                <a:cs typeface="+mn-cs"/>
              </a:defRPr>
            </a:lvl1pPr>
          </a:lstStyle>
          <a:p>
            <a:pPr>
              <a:defRPr/>
            </a:pPr>
            <a:fld id="{9ADF3852-5CEE-4B7F-8778-B75C3A6198BF}" type="datetimeFigureOut">
              <a:rPr lang="en-US"/>
              <a:pPr>
                <a:defRPr/>
              </a:pPr>
              <a:t>3/18/2017</a:t>
            </a:fld>
            <a:endParaRPr lang="en-US"/>
          </a:p>
        </p:txBody>
      </p:sp>
      <p:sp>
        <p:nvSpPr>
          <p:cNvPr id="4" name="Slide Image Placeholder 3"/>
          <p:cNvSpPr>
            <a:spLocks noGrp="1" noRot="1" noChangeAspect="1"/>
          </p:cNvSpPr>
          <p:nvPr>
            <p:ph type="sldImg" idx="2"/>
          </p:nvPr>
        </p:nvSpPr>
        <p:spPr>
          <a:xfrm>
            <a:off x="1150938" y="698500"/>
            <a:ext cx="4652962" cy="3490913"/>
          </a:xfrm>
          <a:prstGeom prst="rect">
            <a:avLst/>
          </a:prstGeom>
          <a:noFill/>
          <a:ln w="12700">
            <a:solidFill>
              <a:prstClr val="black"/>
            </a:solidFill>
          </a:ln>
        </p:spPr>
        <p:txBody>
          <a:bodyPr vert="horz" lIns="92930" tIns="46465" rIns="92930" bIns="46465" rtlCol="0" anchor="ctr"/>
          <a:lstStyle/>
          <a:p>
            <a:pPr lvl="0"/>
            <a:endParaRPr lang="en-US" noProof="0"/>
          </a:p>
        </p:txBody>
      </p:sp>
      <p:sp>
        <p:nvSpPr>
          <p:cNvPr id="5" name="Notes Placeholder 4"/>
          <p:cNvSpPr>
            <a:spLocks noGrp="1"/>
          </p:cNvSpPr>
          <p:nvPr>
            <p:ph type="body" sz="quarter" idx="3"/>
          </p:nvPr>
        </p:nvSpPr>
        <p:spPr>
          <a:xfrm>
            <a:off x="695325" y="4421188"/>
            <a:ext cx="5564188" cy="4189412"/>
          </a:xfrm>
          <a:prstGeom prst="rect">
            <a:avLst/>
          </a:prstGeom>
        </p:spPr>
        <p:txBody>
          <a:bodyPr vert="horz" lIns="92930" tIns="46465" rIns="92930" bIns="46465"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42375"/>
            <a:ext cx="3013075" cy="465138"/>
          </a:xfrm>
          <a:prstGeom prst="rect">
            <a:avLst/>
          </a:prstGeom>
        </p:spPr>
        <p:txBody>
          <a:bodyPr vert="horz" lIns="92930" tIns="46465" rIns="92930" bIns="46465"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40175" y="8842375"/>
            <a:ext cx="3013075" cy="465138"/>
          </a:xfrm>
          <a:prstGeom prst="rect">
            <a:avLst/>
          </a:prstGeom>
        </p:spPr>
        <p:txBody>
          <a:bodyPr vert="horz" lIns="92930" tIns="46465" rIns="92930" bIns="46465" rtlCol="0" anchor="b"/>
          <a:lstStyle>
            <a:lvl1pPr algn="r" fontAlgn="auto">
              <a:spcBef>
                <a:spcPts val="0"/>
              </a:spcBef>
              <a:spcAft>
                <a:spcPts val="0"/>
              </a:spcAft>
              <a:defRPr sz="1200">
                <a:latin typeface="+mn-lt"/>
                <a:cs typeface="+mn-cs"/>
              </a:defRPr>
            </a:lvl1pPr>
          </a:lstStyle>
          <a:p>
            <a:pPr>
              <a:defRPr/>
            </a:pPr>
            <a:fld id="{A0521432-6AA5-4D80-A4A8-7498F17D460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pPr>
              <a:defRPr/>
            </a:pPr>
            <a:fld id="{A0521432-6AA5-4D80-A4A8-7498F17D460E}" type="slidenum">
              <a:rPr lang="en-US" smtClean="0"/>
              <a:pPr>
                <a:defRPr/>
              </a:pPr>
              <a:t>7</a:t>
            </a:fld>
            <a:endParaRPr lang="en-US"/>
          </a:p>
        </p:txBody>
      </p:sp>
    </p:spTree>
    <p:extLst>
      <p:ext uri="{BB962C8B-B14F-4D97-AF65-F5344CB8AC3E}">
        <p14:creationId xmlns:p14="http://schemas.microsoft.com/office/powerpoint/2010/main" xmlns="" val="4351747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pPr>
              <a:defRPr/>
            </a:pPr>
            <a:fld id="{A0521432-6AA5-4D80-A4A8-7498F17D460E}" type="slidenum">
              <a:rPr lang="en-US" smtClean="0"/>
              <a:pPr>
                <a:defRPr/>
              </a:pPr>
              <a:t>9</a:t>
            </a:fld>
            <a:endParaRPr lang="en-US"/>
          </a:p>
        </p:txBody>
      </p:sp>
    </p:spTree>
    <p:extLst>
      <p:ext uri="{BB962C8B-B14F-4D97-AF65-F5344CB8AC3E}">
        <p14:creationId xmlns:p14="http://schemas.microsoft.com/office/powerpoint/2010/main" xmlns="" val="4351747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fld id="{A388F578-4A1F-44E9-A02F-6F46B6BD2B6A}" type="datetime1">
              <a:rPr lang="en-US"/>
              <a:pPr>
                <a:defRPr/>
              </a:pPr>
              <a:t>3/18/2017</a:t>
            </a:fld>
            <a:endParaRPr lang="en-US"/>
          </a:p>
        </p:txBody>
      </p:sp>
      <p:sp>
        <p:nvSpPr>
          <p:cNvPr id="10" name="Footer Placeholder 16"/>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r>
              <a:rPr lang="en-US" dirty="0"/>
              <a:t>Saxena &amp; Saxena Law Chambers</a:t>
            </a:r>
          </a:p>
        </p:txBody>
      </p:sp>
      <p:sp>
        <p:nvSpPr>
          <p:cNvPr id="11"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A0DACD1B-C0B2-4DEA-8ACE-5AC27391D13F}"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89435EED-1F7F-4C5A-A104-E5ABDA54AFF0}" type="datetime1">
              <a:rPr lang="en-US"/>
              <a:pPr>
                <a:defRPr/>
              </a:pPr>
              <a:t>3/18/2017</a:t>
            </a:fld>
            <a:endParaRPr lang="en-US"/>
          </a:p>
        </p:txBody>
      </p:sp>
      <p:sp>
        <p:nvSpPr>
          <p:cNvPr id="5" name="Footer Placeholder 2"/>
          <p:cNvSpPr>
            <a:spLocks noGrp="1"/>
          </p:cNvSpPr>
          <p:nvPr>
            <p:ph type="ftr" sz="quarter" idx="11"/>
          </p:nvPr>
        </p:nvSpPr>
        <p:spPr/>
        <p:txBody>
          <a:bodyPr/>
          <a:lstStyle>
            <a:lvl1pPr>
              <a:defRPr/>
            </a:lvl1pPr>
          </a:lstStyle>
          <a:p>
            <a:pPr>
              <a:defRPr/>
            </a:pPr>
            <a:r>
              <a:rPr lang="en-US" dirty="0"/>
              <a:t>Saxena &amp; Saxena Law Chambers</a:t>
            </a:r>
          </a:p>
        </p:txBody>
      </p:sp>
      <p:sp>
        <p:nvSpPr>
          <p:cNvPr id="6" name="Slide Number Placeholder 22"/>
          <p:cNvSpPr>
            <a:spLocks noGrp="1"/>
          </p:cNvSpPr>
          <p:nvPr>
            <p:ph type="sldNum" sz="quarter" idx="12"/>
          </p:nvPr>
        </p:nvSpPr>
        <p:spPr/>
        <p:txBody>
          <a:bodyPr/>
          <a:lstStyle>
            <a:lvl1pPr>
              <a:defRPr/>
            </a:lvl1pPr>
          </a:lstStyle>
          <a:p>
            <a:pPr>
              <a:defRPr/>
            </a:pPr>
            <a:fld id="{916E5AB1-2ECE-4084-83D0-EFEEB541EA1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Vertical Title 1"/>
          <p:cNvSpPr>
            <a:spLocks noGrp="1"/>
          </p:cNvSpPr>
          <p:nvPr>
            <p:ph type="title" orient="vert"/>
          </p:nvPr>
        </p:nvSpPr>
        <p:spPr>
          <a:xfrm>
            <a:off x="6553200" y="609600"/>
            <a:ext cx="2057400" cy="55165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fld id="{E5ED7084-810D-4D54-B075-34FEE5C60D7A}" type="datetime1">
              <a:rPr lang="en-US"/>
              <a:pPr>
                <a:defRPr/>
              </a:pPr>
              <a:t>3/18/2017</a:t>
            </a:fld>
            <a:endParaRPr lang="en-US"/>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r>
              <a:rPr lang="en-US" dirty="0"/>
              <a:t>Saxena &amp; Saxena Law Chambers</a:t>
            </a:r>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pPr>
              <a:defRPr/>
            </a:pPr>
            <a:fld id="{F13140D7-412F-421F-954C-24C1F6DAE97E}"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a:t>Click to edit Master title style</a:t>
            </a:r>
          </a:p>
        </p:txBody>
      </p:sp>
      <p:sp>
        <p:nvSpPr>
          <p:cNvPr id="8" name="Content Placeholder 7"/>
          <p:cNvSpPr>
            <a:spLocks noGrp="1"/>
          </p:cNvSpPr>
          <p:nvPr>
            <p:ph sz="quarter" idx="1"/>
          </p:nvPr>
        </p:nvSpPr>
        <p:spPr>
          <a:xfrm>
            <a:off x="612648" y="1600200"/>
            <a:ext cx="81534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0FFADB17-C2B1-46C5-8069-E15EFFB111DF}" type="datetime1">
              <a:rPr lang="en-US"/>
              <a:pPr>
                <a:defRPr/>
              </a:pPr>
              <a:t>3/18/2017</a:t>
            </a:fld>
            <a:endParaRPr lang="en-US"/>
          </a:p>
        </p:txBody>
      </p:sp>
      <p:sp>
        <p:nvSpPr>
          <p:cNvPr id="5" name="Footer Placeholder 2"/>
          <p:cNvSpPr>
            <a:spLocks noGrp="1"/>
          </p:cNvSpPr>
          <p:nvPr>
            <p:ph type="ftr" sz="quarter" idx="11"/>
          </p:nvPr>
        </p:nvSpPr>
        <p:spPr/>
        <p:txBody>
          <a:bodyPr/>
          <a:lstStyle>
            <a:lvl1pPr>
              <a:defRPr/>
            </a:lvl1pPr>
          </a:lstStyle>
          <a:p>
            <a:pPr>
              <a:defRPr/>
            </a:pPr>
            <a:r>
              <a:rPr lang="en-US" dirty="0"/>
              <a:t>Saxena &amp; Saxena Law Chambers</a:t>
            </a:r>
          </a:p>
        </p:txBody>
      </p:sp>
      <p:sp>
        <p:nvSpPr>
          <p:cNvPr id="6" name="Slide Number Placeholder 22"/>
          <p:cNvSpPr>
            <a:spLocks noGrp="1"/>
          </p:cNvSpPr>
          <p:nvPr>
            <p:ph type="sldNum" sz="quarter" idx="12"/>
          </p:nvPr>
        </p:nvSpPr>
        <p:spPr/>
        <p:txBody>
          <a:bodyPr/>
          <a:lstStyle>
            <a:lvl1pPr>
              <a:defRPr/>
            </a:lvl1pPr>
          </a:lstStyle>
          <a:p>
            <a:pPr>
              <a:defRPr/>
            </a:pPr>
            <a:fld id="{7900115F-3D79-466E-9D6C-2D7CC127695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a:t>Click to edit Master title style</a:t>
            </a:r>
          </a:p>
        </p:txBody>
      </p:sp>
      <p:sp>
        <p:nvSpPr>
          <p:cNvPr id="7" name="Date Placeholder 11"/>
          <p:cNvSpPr>
            <a:spLocks noGrp="1"/>
          </p:cNvSpPr>
          <p:nvPr>
            <p:ph type="dt" sz="half" idx="10"/>
          </p:nvPr>
        </p:nvSpPr>
        <p:spPr/>
        <p:txBody>
          <a:bodyPr/>
          <a:lstStyle>
            <a:lvl1pPr>
              <a:defRPr/>
            </a:lvl1pPr>
          </a:lstStyle>
          <a:p>
            <a:pPr>
              <a:defRPr/>
            </a:pPr>
            <a:fld id="{4F1505C2-8A28-4A17-8888-B3ACC7A7604A}" type="datetime1">
              <a:rPr lang="en-US"/>
              <a:pPr>
                <a:defRPr/>
              </a:pPr>
              <a:t>3/18/2017</a:t>
            </a:fld>
            <a:endParaRPr lang="en-US"/>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pPr>
              <a:defRPr/>
            </a:pPr>
            <a:fld id="{51138504-B1C7-4D0C-A730-D936D00036B3}" type="slidenum">
              <a:rPr lang="en-US"/>
              <a:pPr>
                <a:defRPr/>
              </a:pPr>
              <a:t>‹#›</a:t>
            </a:fld>
            <a:endParaRPr lang="en-US"/>
          </a:p>
        </p:txBody>
      </p:sp>
      <p:sp>
        <p:nvSpPr>
          <p:cNvPr id="9" name="Footer Placeholder 13"/>
          <p:cNvSpPr>
            <a:spLocks noGrp="1"/>
          </p:cNvSpPr>
          <p:nvPr>
            <p:ph type="ftr" sz="quarter" idx="12"/>
          </p:nvPr>
        </p:nvSpPr>
        <p:spPr/>
        <p:txBody>
          <a:bodyPr/>
          <a:lstStyle>
            <a:lvl1pPr>
              <a:defRPr/>
            </a:lvl1pPr>
          </a:lstStyle>
          <a:p>
            <a:pPr>
              <a:defRPr/>
            </a:pPr>
            <a:r>
              <a:rPr lang="en-US" dirty="0"/>
              <a:t>Saxena &amp; Saxena Law Chambers</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844901" y="1589567"/>
            <a:ext cx="3886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7"/>
          <p:cNvSpPr>
            <a:spLocks noGrp="1"/>
          </p:cNvSpPr>
          <p:nvPr>
            <p:ph type="dt" sz="half" idx="10"/>
          </p:nvPr>
        </p:nvSpPr>
        <p:spPr/>
        <p:txBody>
          <a:bodyPr rtlCol="0"/>
          <a:lstStyle>
            <a:lvl1pPr>
              <a:defRPr/>
            </a:lvl1pPr>
          </a:lstStyle>
          <a:p>
            <a:pPr>
              <a:defRPr/>
            </a:pPr>
            <a:fld id="{C67CBDEF-803D-4406-B359-E5319BE8E7C1}" type="datetime1">
              <a:rPr lang="en-US"/>
              <a:pPr>
                <a:defRPr/>
              </a:pPr>
              <a:t>3/18/2017</a:t>
            </a:fld>
            <a:endParaRPr lang="en-US"/>
          </a:p>
        </p:txBody>
      </p:sp>
      <p:sp>
        <p:nvSpPr>
          <p:cNvPr id="6" name="Slide Number Placeholder 9"/>
          <p:cNvSpPr>
            <a:spLocks noGrp="1"/>
          </p:cNvSpPr>
          <p:nvPr>
            <p:ph type="sldNum" sz="quarter" idx="11"/>
          </p:nvPr>
        </p:nvSpPr>
        <p:spPr/>
        <p:txBody>
          <a:bodyPr rtlCol="0"/>
          <a:lstStyle>
            <a:lvl1pPr>
              <a:defRPr/>
            </a:lvl1pPr>
          </a:lstStyle>
          <a:p>
            <a:pPr>
              <a:defRPr/>
            </a:pPr>
            <a:fld id="{62B31248-F7B4-49F3-A2C5-534236993555}" type="slidenum">
              <a:rPr lang="en-US"/>
              <a:pPr>
                <a:defRPr/>
              </a:pPr>
              <a:t>‹#›</a:t>
            </a:fld>
            <a:endParaRPr lang="en-US"/>
          </a:p>
        </p:txBody>
      </p:sp>
      <p:sp>
        <p:nvSpPr>
          <p:cNvPr id="7" name="Footer Placeholder 11"/>
          <p:cNvSpPr>
            <a:spLocks noGrp="1"/>
          </p:cNvSpPr>
          <p:nvPr>
            <p:ph type="ftr" sz="quarter" idx="12"/>
          </p:nvPr>
        </p:nvSpPr>
        <p:spPr/>
        <p:txBody>
          <a:bodyPr rtlCol="0"/>
          <a:lstStyle>
            <a:lvl1pPr>
              <a:defRPr/>
            </a:lvl1pPr>
          </a:lstStyle>
          <a:p>
            <a:pPr>
              <a:defRPr/>
            </a:pPr>
            <a:r>
              <a:rPr lang="en-US" dirty="0"/>
              <a:t>Saxena &amp; Saxena Law Chambers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4"/>
          </p:nvPr>
        </p:nvSpPr>
        <p:spPr>
          <a:xfrm>
            <a:off x="4800600" y="2438400"/>
            <a:ext cx="3886200" cy="3581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a:t>Click to edit Master text styles</a:t>
            </a:r>
          </a:p>
        </p:txBody>
      </p:sp>
      <p:sp>
        <p:nvSpPr>
          <p:cNvPr id="7" name="Date Placeholder 9"/>
          <p:cNvSpPr>
            <a:spLocks noGrp="1"/>
          </p:cNvSpPr>
          <p:nvPr>
            <p:ph type="dt" sz="half" idx="10"/>
          </p:nvPr>
        </p:nvSpPr>
        <p:spPr/>
        <p:txBody>
          <a:bodyPr rtlCol="0"/>
          <a:lstStyle>
            <a:lvl1pPr>
              <a:defRPr/>
            </a:lvl1pPr>
          </a:lstStyle>
          <a:p>
            <a:pPr>
              <a:defRPr/>
            </a:pPr>
            <a:fld id="{23351402-E766-47A5-91EE-91ACE287D25C}" type="datetime1">
              <a:rPr lang="en-US"/>
              <a:pPr>
                <a:defRPr/>
              </a:pPr>
              <a:t>3/18/2017</a:t>
            </a:fld>
            <a:endParaRPr lang="en-US"/>
          </a:p>
        </p:txBody>
      </p:sp>
      <p:sp>
        <p:nvSpPr>
          <p:cNvPr id="8" name="Slide Number Placeholder 11"/>
          <p:cNvSpPr>
            <a:spLocks noGrp="1"/>
          </p:cNvSpPr>
          <p:nvPr>
            <p:ph type="sldNum" sz="quarter" idx="11"/>
          </p:nvPr>
        </p:nvSpPr>
        <p:spPr/>
        <p:txBody>
          <a:bodyPr rtlCol="0"/>
          <a:lstStyle>
            <a:lvl1pPr>
              <a:defRPr/>
            </a:lvl1pPr>
          </a:lstStyle>
          <a:p>
            <a:pPr>
              <a:defRPr/>
            </a:pPr>
            <a:fld id="{D3799E3B-BEB3-4E25-9324-F489F22F71F0}" type="slidenum">
              <a:rPr lang="en-US"/>
              <a:pPr>
                <a:defRPr/>
              </a:pPr>
              <a:t>‹#›</a:t>
            </a:fld>
            <a:endParaRPr lang="en-US"/>
          </a:p>
        </p:txBody>
      </p:sp>
      <p:sp>
        <p:nvSpPr>
          <p:cNvPr id="9" name="Footer Placeholder 13"/>
          <p:cNvSpPr>
            <a:spLocks noGrp="1"/>
          </p:cNvSpPr>
          <p:nvPr>
            <p:ph type="ftr" sz="quarter" idx="12"/>
          </p:nvPr>
        </p:nvSpPr>
        <p:spPr/>
        <p:txBody>
          <a:bodyPr rtlCol="0"/>
          <a:lstStyle>
            <a:lvl1pPr>
              <a:defRPr/>
            </a:lvl1pPr>
          </a:lstStyle>
          <a:p>
            <a:pPr>
              <a:defRPr/>
            </a:pPr>
            <a:r>
              <a:rPr lang="en-US" dirty="0"/>
              <a:t>Saxena &amp; Saxena Law Chambers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pPr>
              <a:defRPr/>
            </a:pPr>
            <a:fld id="{E32071BE-3CFC-4814-A43E-93B4C80948B3}" type="datetime1">
              <a:rPr lang="en-US"/>
              <a:pPr>
                <a:defRPr/>
              </a:pPr>
              <a:t>3/18/2017</a:t>
            </a:fld>
            <a:endParaRPr lang="en-US"/>
          </a:p>
        </p:txBody>
      </p:sp>
      <p:sp>
        <p:nvSpPr>
          <p:cNvPr id="4" name="Footer Placeholder 2"/>
          <p:cNvSpPr>
            <a:spLocks noGrp="1"/>
          </p:cNvSpPr>
          <p:nvPr>
            <p:ph type="ftr" sz="quarter" idx="11"/>
          </p:nvPr>
        </p:nvSpPr>
        <p:spPr/>
        <p:txBody>
          <a:bodyPr/>
          <a:lstStyle>
            <a:lvl1pPr>
              <a:defRPr/>
            </a:lvl1pPr>
          </a:lstStyle>
          <a:p>
            <a:pPr>
              <a:defRPr/>
            </a:pPr>
            <a:r>
              <a:rPr lang="en-US" dirty="0"/>
              <a:t>Saxena &amp; Saxena Law Chambers</a:t>
            </a:r>
          </a:p>
        </p:txBody>
      </p:sp>
      <p:sp>
        <p:nvSpPr>
          <p:cNvPr id="5" name="Slide Number Placeholder 22"/>
          <p:cNvSpPr>
            <a:spLocks noGrp="1"/>
          </p:cNvSpPr>
          <p:nvPr>
            <p:ph type="sldNum" sz="quarter" idx="12"/>
          </p:nvPr>
        </p:nvSpPr>
        <p:spPr/>
        <p:txBody>
          <a:bodyPr/>
          <a:lstStyle>
            <a:lvl1pPr>
              <a:defRPr/>
            </a:lvl1pPr>
          </a:lstStyle>
          <a:p>
            <a:pPr>
              <a:defRPr/>
            </a:pPr>
            <a:fld id="{E4DEFCA9-468D-41A9-8B96-27DB2C7D437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1F2F2F5C-1F84-4CC4-BDB9-AA4F62867C66}" type="datetime1">
              <a:rPr lang="en-US"/>
              <a:pPr>
                <a:defRPr/>
              </a:pPr>
              <a:t>3/18/2017</a:t>
            </a:fld>
            <a:endParaRPr lang="en-US"/>
          </a:p>
        </p:txBody>
      </p:sp>
      <p:sp>
        <p:nvSpPr>
          <p:cNvPr id="3" name="Footer Placeholder 2"/>
          <p:cNvSpPr>
            <a:spLocks noGrp="1"/>
          </p:cNvSpPr>
          <p:nvPr>
            <p:ph type="ftr" sz="quarter" idx="11"/>
          </p:nvPr>
        </p:nvSpPr>
        <p:spPr/>
        <p:txBody>
          <a:bodyPr/>
          <a:lstStyle>
            <a:lvl1pPr>
              <a:defRPr/>
            </a:lvl1pPr>
          </a:lstStyle>
          <a:p>
            <a:pPr>
              <a:defRPr/>
            </a:pPr>
            <a:r>
              <a:rPr lang="en-US" dirty="0"/>
              <a:t>Saxena &amp; Saxena Law Chambers</a:t>
            </a: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06683A0A-D0A5-4742-83C7-CAE603735F3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a:t>Click to edit Master title style</a:t>
            </a:r>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fld id="{00A32A6E-1B21-4CB0-91ED-987B3E258AA9}" type="datetime1">
              <a:rPr lang="en-US"/>
              <a:pPr>
                <a:defRPr/>
              </a:pPr>
              <a:t>3/18/2017</a:t>
            </a:fld>
            <a:endParaRPr lang="en-US"/>
          </a:p>
        </p:txBody>
      </p:sp>
      <p:sp>
        <p:nvSpPr>
          <p:cNvPr id="6" name="Footer Placeholder 2"/>
          <p:cNvSpPr>
            <a:spLocks noGrp="1"/>
          </p:cNvSpPr>
          <p:nvPr>
            <p:ph type="ftr" sz="quarter" idx="11"/>
          </p:nvPr>
        </p:nvSpPr>
        <p:spPr/>
        <p:txBody>
          <a:bodyPr/>
          <a:lstStyle>
            <a:lvl1pPr>
              <a:defRPr/>
            </a:lvl1pPr>
          </a:lstStyle>
          <a:p>
            <a:pPr>
              <a:defRPr/>
            </a:pPr>
            <a:r>
              <a:rPr lang="en-US" dirty="0"/>
              <a:t>Saxena &amp; Saxena Law Chambers</a:t>
            </a:r>
          </a:p>
        </p:txBody>
      </p:sp>
      <p:sp>
        <p:nvSpPr>
          <p:cNvPr id="7" name="Slide Number Placeholder 22"/>
          <p:cNvSpPr>
            <a:spLocks noGrp="1"/>
          </p:cNvSpPr>
          <p:nvPr>
            <p:ph type="sldNum" sz="quarter" idx="12"/>
          </p:nvPr>
        </p:nvSpPr>
        <p:spPr/>
        <p:txBody>
          <a:bodyPr/>
          <a:lstStyle>
            <a:lvl1pPr>
              <a:defRPr/>
            </a:lvl1pPr>
          </a:lstStyle>
          <a:p>
            <a:pPr>
              <a:defRPr/>
            </a:pPr>
            <a:fld id="{21B2DA61-7A28-4B6A-8844-2E83AAEE1ED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a:t>Click to edit Master title style</a:t>
            </a: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rtlCol="0"/>
          <a:lstStyle>
            <a:lvl1pPr>
              <a:defRPr/>
            </a:lvl1pPr>
          </a:lstStyle>
          <a:p>
            <a:pPr>
              <a:defRPr/>
            </a:pPr>
            <a:fld id="{C28D1704-B68A-4D4D-B607-685D2764B0A7}" type="datetime1">
              <a:rPr lang="en-US"/>
              <a:pPr>
                <a:defRPr/>
              </a:pPr>
              <a:t>3/18/2017</a:t>
            </a:fld>
            <a:endParaRPr lang="en-US"/>
          </a:p>
        </p:txBody>
      </p:sp>
      <p:sp>
        <p:nvSpPr>
          <p:cNvPr id="10" name="Slide Number Placeholder 12"/>
          <p:cNvSpPr>
            <a:spLocks noGrp="1"/>
          </p:cNvSpPr>
          <p:nvPr>
            <p:ph type="sldNum" sz="quarter" idx="11"/>
          </p:nvPr>
        </p:nvSpPr>
        <p:spPr>
          <a:xfrm>
            <a:off x="0" y="4667250"/>
            <a:ext cx="1447800" cy="663575"/>
          </a:xfrm>
        </p:spPr>
        <p:txBody>
          <a:bodyPr rtlCol="0"/>
          <a:lstStyle>
            <a:lvl1pPr>
              <a:defRPr sz="2800"/>
            </a:lvl1pPr>
          </a:lstStyle>
          <a:p>
            <a:pPr>
              <a:defRPr/>
            </a:pPr>
            <a:fld id="{65392FA5-DFD0-4F7E-AD6E-4A6BADDDA87D}" type="slidenum">
              <a:rPr lang="en-US"/>
              <a:pPr>
                <a:defRPr/>
              </a:pPr>
              <a:t>‹#›</a:t>
            </a:fld>
            <a:endParaRPr lang="en-US"/>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pPr>
              <a:defRPr/>
            </a:pPr>
            <a:r>
              <a:rPr lang="en-US" dirty="0"/>
              <a:t>Saxena &amp; Saxena Law Chambers</a:t>
            </a:r>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fld id="{25B8DA6B-278A-4053-B9C3-9FDB42A73C64}" type="datetime1">
              <a:rPr lang="en-US"/>
              <a:pPr>
                <a:defRPr/>
              </a:pPr>
              <a:t>3/18/2017</a:t>
            </a:fld>
            <a:endParaRPr lang="en-US"/>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r>
              <a:rPr lang="en-US" dirty="0"/>
              <a:t>Saxena &amp; Saxena Law Chambers</a:t>
            </a:r>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fontAlgn="auto" latinLnBrk="0" hangingPunct="1">
              <a:spcBef>
                <a:spcPts val="0"/>
              </a:spcBef>
              <a:spcAft>
                <a:spcPts val="0"/>
              </a:spcAft>
              <a:defRPr kumimoji="0" sz="1400" b="1">
                <a:solidFill>
                  <a:srgbClr val="FFFFFF"/>
                </a:solidFill>
                <a:latin typeface="+mn-lt"/>
                <a:cs typeface="+mn-cs"/>
              </a:defRPr>
            </a:lvl1pPr>
          </a:lstStyle>
          <a:p>
            <a:pPr>
              <a:defRPr/>
            </a:pPr>
            <a:fld id="{9F8FCB24-EBD6-403B-A791-B40B91A1D9E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09" r:id="rId1"/>
    <p:sldLayoutId id="2147483805" r:id="rId2"/>
    <p:sldLayoutId id="2147483810" r:id="rId3"/>
    <p:sldLayoutId id="2147483811" r:id="rId4"/>
    <p:sldLayoutId id="2147483812" r:id="rId5"/>
    <p:sldLayoutId id="2147483806" r:id="rId6"/>
    <p:sldLayoutId id="2147483813" r:id="rId7"/>
    <p:sldLayoutId id="2147483807" r:id="rId8"/>
    <p:sldLayoutId id="2147483814" r:id="rId9"/>
    <p:sldLayoutId id="2147483808" r:id="rId10"/>
    <p:sldLayoutId id="2147483815" r:id="rId11"/>
  </p:sldLayoutIdLst>
  <p:hf hdr="0" dt="0"/>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itchFamily="34" charset="0"/>
        </a:defRPr>
      </a:lvl2pPr>
      <a:lvl3pPr algn="l" rtl="0" eaLnBrk="0" fontAlgn="base" hangingPunct="0">
        <a:spcBef>
          <a:spcPct val="0"/>
        </a:spcBef>
        <a:spcAft>
          <a:spcPct val="0"/>
        </a:spcAft>
        <a:defRPr sz="4400">
          <a:solidFill>
            <a:schemeClr val="tx2"/>
          </a:solidFill>
          <a:latin typeface="Tw Cen MT" pitchFamily="34" charset="0"/>
        </a:defRPr>
      </a:lvl3pPr>
      <a:lvl4pPr algn="l" rtl="0" eaLnBrk="0" fontAlgn="base" hangingPunct="0">
        <a:spcBef>
          <a:spcPct val="0"/>
        </a:spcBef>
        <a:spcAft>
          <a:spcPct val="0"/>
        </a:spcAft>
        <a:defRPr sz="4400">
          <a:solidFill>
            <a:schemeClr val="tx2"/>
          </a:solidFill>
          <a:latin typeface="Tw Cen MT" pitchFamily="34" charset="0"/>
        </a:defRPr>
      </a:lvl4pPr>
      <a:lvl5pPr algn="l" rtl="0" eaLnBrk="0" fontAlgn="base" hangingPunct="0">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9BBB59"/>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8064A2"/>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28600"/>
            <a:ext cx="8229600" cy="3276600"/>
          </a:xfrm>
        </p:spPr>
        <p:txBody>
          <a:bodyPr>
            <a:normAutofit fontScale="90000"/>
          </a:bodyPr>
          <a:lstStyle/>
          <a:p>
            <a:pPr algn="ctr" eaLnBrk="1" hangingPunct="1"/>
            <a:r>
              <a:rPr lang="en-US" sz="4000" b="1" cap="none" dirty="0">
                <a:solidFill>
                  <a:schemeClr val="bg1"/>
                </a:solidFill>
                <a:latin typeface="Arial Unicode MS" pitchFamily="34" charset="-128"/>
                <a:ea typeface="Arial Unicode MS" pitchFamily="34" charset="-128"/>
                <a:cs typeface="Arial Unicode MS" pitchFamily="34" charset="-128"/>
              </a:rPr>
              <a:t/>
            </a:r>
            <a:br>
              <a:rPr lang="en-US" sz="4000" b="1" cap="none" dirty="0">
                <a:solidFill>
                  <a:schemeClr val="bg1"/>
                </a:solidFill>
                <a:latin typeface="Arial Unicode MS" pitchFamily="34" charset="-128"/>
                <a:ea typeface="Arial Unicode MS" pitchFamily="34" charset="-128"/>
                <a:cs typeface="Arial Unicode MS" pitchFamily="34" charset="-128"/>
              </a:rPr>
            </a:br>
            <a:r>
              <a:rPr lang="en-US" sz="4000" b="1" cap="none" dirty="0">
                <a:solidFill>
                  <a:schemeClr val="bg1"/>
                </a:solidFill>
                <a:latin typeface="Arial Unicode MS" pitchFamily="34" charset="-128"/>
                <a:ea typeface="Arial Unicode MS" pitchFamily="34" charset="-128"/>
                <a:cs typeface="Arial Unicode MS" pitchFamily="34" charset="-128"/>
              </a:rPr>
              <a:t/>
            </a:r>
            <a:br>
              <a:rPr lang="en-US" sz="4000" b="1" cap="none" dirty="0">
                <a:solidFill>
                  <a:schemeClr val="bg1"/>
                </a:solidFill>
                <a:latin typeface="Arial Unicode MS" pitchFamily="34" charset="-128"/>
                <a:ea typeface="Arial Unicode MS" pitchFamily="34" charset="-128"/>
                <a:cs typeface="Arial Unicode MS" pitchFamily="34" charset="-128"/>
              </a:rPr>
            </a:br>
            <a:r>
              <a:rPr lang="en-US" sz="4000" b="1" cap="none" dirty="0">
                <a:solidFill>
                  <a:schemeClr val="bg1"/>
                </a:solidFill>
                <a:latin typeface="Arial Unicode MS" pitchFamily="34" charset="-128"/>
                <a:ea typeface="Arial Unicode MS" pitchFamily="34" charset="-128"/>
                <a:cs typeface="Arial Unicode MS" pitchFamily="34" charset="-128"/>
              </a:rPr>
              <a:t/>
            </a:r>
            <a:br>
              <a:rPr lang="en-US" sz="4000" b="1" cap="none" dirty="0">
                <a:solidFill>
                  <a:schemeClr val="bg1"/>
                </a:solidFill>
                <a:latin typeface="Arial Unicode MS" pitchFamily="34" charset="-128"/>
                <a:ea typeface="Arial Unicode MS" pitchFamily="34" charset="-128"/>
                <a:cs typeface="Arial Unicode MS" pitchFamily="34" charset="-128"/>
              </a:rPr>
            </a:br>
            <a:r>
              <a:rPr lang="en-US" b="1" u="sng" cap="none" dirty="0">
                <a:solidFill>
                  <a:schemeClr val="bg1"/>
                </a:solidFill>
                <a:latin typeface="Arial Unicode MS" pitchFamily="34" charset="-128"/>
                <a:ea typeface="Arial Unicode MS" pitchFamily="34" charset="-128"/>
                <a:cs typeface="Arial Unicode MS" pitchFamily="34" charset="-128"/>
              </a:rPr>
              <a:t>INSOLVENCY &amp; BANKRUPTCY CODE, 2016</a:t>
            </a:r>
            <a:br>
              <a:rPr lang="en-US" b="1" u="sng" cap="none" dirty="0">
                <a:solidFill>
                  <a:schemeClr val="bg1"/>
                </a:solidFill>
                <a:latin typeface="Arial Unicode MS" pitchFamily="34" charset="-128"/>
                <a:ea typeface="Arial Unicode MS" pitchFamily="34" charset="-128"/>
                <a:cs typeface="Arial Unicode MS" pitchFamily="34" charset="-128"/>
              </a:rPr>
            </a:br>
            <a:r>
              <a:rPr lang="en-US" sz="4000" b="1" cap="none" dirty="0">
                <a:solidFill>
                  <a:schemeClr val="bg1"/>
                </a:solidFill>
                <a:latin typeface="Arial Unicode MS" pitchFamily="34" charset="-128"/>
                <a:ea typeface="Arial Unicode MS" pitchFamily="34" charset="-128"/>
                <a:cs typeface="Arial Unicode MS" pitchFamily="34" charset="-128"/>
              </a:rPr>
              <a:t>(Insolvency Resolution &amp; Liquidation for Corporate Persons)</a:t>
            </a:r>
            <a:r>
              <a:rPr lang="en-US" sz="4000" b="1" u="sng" cap="none" dirty="0">
                <a:solidFill>
                  <a:schemeClr val="bg1"/>
                </a:solidFill>
                <a:latin typeface="Arial Unicode MS" pitchFamily="34" charset="-128"/>
                <a:ea typeface="Arial Unicode MS" pitchFamily="34" charset="-128"/>
                <a:cs typeface="Arial Unicode MS" pitchFamily="34" charset="-128"/>
              </a:rPr>
              <a:t/>
            </a:r>
            <a:br>
              <a:rPr lang="en-US" sz="4000" b="1" u="sng" cap="none" dirty="0">
                <a:solidFill>
                  <a:schemeClr val="bg1"/>
                </a:solidFill>
                <a:latin typeface="Arial Unicode MS" pitchFamily="34" charset="-128"/>
                <a:ea typeface="Arial Unicode MS" pitchFamily="34" charset="-128"/>
                <a:cs typeface="Arial Unicode MS" pitchFamily="34" charset="-128"/>
              </a:rPr>
            </a:br>
            <a:endParaRPr lang="en-US" sz="4000" u="sng" cap="none" dirty="0">
              <a:solidFill>
                <a:srgbClr val="17375E"/>
              </a:solidFill>
              <a:latin typeface="Arial Unicode MS" pitchFamily="34" charset="-128"/>
              <a:ea typeface="Arial Unicode MS" pitchFamily="34" charset="-128"/>
              <a:cs typeface="Arial Unicode MS" pitchFamily="34" charset="-128"/>
            </a:endParaRPr>
          </a:p>
        </p:txBody>
      </p:sp>
      <p:sp>
        <p:nvSpPr>
          <p:cNvPr id="3" name="Subtitle 2"/>
          <p:cNvSpPr>
            <a:spLocks noGrp="1"/>
          </p:cNvSpPr>
          <p:nvPr>
            <p:ph type="subTitle" idx="1"/>
          </p:nvPr>
        </p:nvSpPr>
        <p:spPr>
          <a:xfrm>
            <a:off x="1371600" y="3733800"/>
            <a:ext cx="7772400" cy="3124200"/>
          </a:xfrm>
        </p:spPr>
        <p:txBody>
          <a:bodyPr>
            <a:noAutofit/>
          </a:bodyPr>
          <a:lstStyle/>
          <a:p>
            <a:pPr marL="3657600" defTabSz="1146175" eaLnBrk="1" fontAlgn="auto" hangingPunct="1">
              <a:spcAft>
                <a:spcPts val="0"/>
              </a:spcAft>
              <a:defRPr/>
            </a:pPr>
            <a:r>
              <a:rPr lang="en-US" sz="1800" b="1" dirty="0">
                <a:solidFill>
                  <a:schemeClr val="bg1"/>
                </a:solidFill>
                <a:latin typeface="Arial Unicode MS" pitchFamily="34" charset="-128"/>
                <a:ea typeface="Arial Unicode MS" pitchFamily="34" charset="-128"/>
                <a:cs typeface="Arial Unicode MS" pitchFamily="34" charset="-128"/>
              </a:rPr>
              <a:t>Advocate Arun Saxena</a:t>
            </a:r>
          </a:p>
          <a:p>
            <a:pPr marL="3657600" defTabSz="1146175" eaLnBrk="1" fontAlgn="auto" hangingPunct="1">
              <a:spcAft>
                <a:spcPts val="0"/>
              </a:spcAft>
              <a:defRPr/>
            </a:pPr>
            <a:r>
              <a:rPr lang="en-US" sz="1800" b="1" dirty="0">
                <a:solidFill>
                  <a:schemeClr val="bg1"/>
                </a:solidFill>
                <a:latin typeface="Arial Unicode MS" pitchFamily="34" charset="-128"/>
                <a:ea typeface="Arial Unicode MS" pitchFamily="34" charset="-128"/>
                <a:cs typeface="Arial Unicode MS" pitchFamily="34" charset="-128"/>
              </a:rPr>
              <a:t>Saxena &amp; Saxena Law Chambers </a:t>
            </a:r>
          </a:p>
          <a:p>
            <a:pPr marL="3657600" defTabSz="1146175" eaLnBrk="1" fontAlgn="auto" hangingPunct="1">
              <a:spcAft>
                <a:spcPts val="0"/>
              </a:spcAft>
              <a:defRPr/>
            </a:pPr>
            <a:r>
              <a:rPr lang="en-US" sz="1800" b="1" dirty="0">
                <a:solidFill>
                  <a:schemeClr val="bg1"/>
                </a:solidFill>
                <a:latin typeface="Arial Unicode MS" pitchFamily="34" charset="-128"/>
                <a:ea typeface="Arial Unicode MS" pitchFamily="34" charset="-128"/>
                <a:cs typeface="Arial Unicode MS" pitchFamily="34" charset="-128"/>
              </a:rPr>
              <a:t>Advocates &amp; Attorneys</a:t>
            </a:r>
          </a:p>
          <a:p>
            <a:pPr marL="3657600" defTabSz="1146175" eaLnBrk="1" fontAlgn="auto" hangingPunct="1">
              <a:spcAft>
                <a:spcPts val="0"/>
              </a:spcAft>
              <a:defRPr/>
            </a:pPr>
            <a:r>
              <a:rPr lang="en-US" sz="1800" b="1" dirty="0">
                <a:solidFill>
                  <a:schemeClr val="bg1"/>
                </a:solidFill>
                <a:latin typeface="Arial Unicode MS" pitchFamily="34" charset="-128"/>
                <a:ea typeface="Arial Unicode MS" pitchFamily="34" charset="-128"/>
                <a:cs typeface="Arial Unicode MS" pitchFamily="34" charset="-128"/>
              </a:rPr>
              <a:t>603-604, New Delhi House,</a:t>
            </a:r>
          </a:p>
          <a:p>
            <a:pPr marL="3657600" defTabSz="1146175" eaLnBrk="1" fontAlgn="auto" hangingPunct="1">
              <a:spcAft>
                <a:spcPts val="0"/>
              </a:spcAft>
              <a:defRPr/>
            </a:pPr>
            <a:r>
              <a:rPr lang="en-US" sz="1800" b="1" dirty="0">
                <a:solidFill>
                  <a:schemeClr val="bg1"/>
                </a:solidFill>
                <a:latin typeface="Arial Unicode MS" pitchFamily="34" charset="-128"/>
                <a:ea typeface="Arial Unicode MS" pitchFamily="34" charset="-128"/>
                <a:cs typeface="Arial Unicode MS" pitchFamily="34" charset="-128"/>
              </a:rPr>
              <a:t>27, </a:t>
            </a:r>
            <a:r>
              <a:rPr lang="en-US" sz="1800" b="1" dirty="0" err="1">
                <a:solidFill>
                  <a:schemeClr val="bg1"/>
                </a:solidFill>
                <a:latin typeface="Arial Unicode MS" pitchFamily="34" charset="-128"/>
                <a:ea typeface="Arial Unicode MS" pitchFamily="34" charset="-128"/>
                <a:cs typeface="Arial Unicode MS" pitchFamily="34" charset="-128"/>
              </a:rPr>
              <a:t>Barakhamba</a:t>
            </a:r>
            <a:r>
              <a:rPr lang="en-US" sz="1800" b="1" dirty="0">
                <a:solidFill>
                  <a:schemeClr val="bg1"/>
                </a:solidFill>
                <a:latin typeface="Arial Unicode MS" pitchFamily="34" charset="-128"/>
                <a:ea typeface="Arial Unicode MS" pitchFamily="34" charset="-128"/>
                <a:cs typeface="Arial Unicode MS" pitchFamily="34" charset="-128"/>
              </a:rPr>
              <a:t> Road,</a:t>
            </a:r>
          </a:p>
          <a:p>
            <a:pPr marL="3657600" defTabSz="1146175" eaLnBrk="1" fontAlgn="auto" hangingPunct="1">
              <a:spcAft>
                <a:spcPts val="0"/>
              </a:spcAft>
              <a:defRPr/>
            </a:pPr>
            <a:r>
              <a:rPr lang="en-US" sz="1800" b="1" dirty="0">
                <a:solidFill>
                  <a:schemeClr val="bg1"/>
                </a:solidFill>
                <a:latin typeface="Arial Unicode MS" pitchFamily="34" charset="-128"/>
                <a:ea typeface="Arial Unicode MS" pitchFamily="34" charset="-128"/>
                <a:cs typeface="Arial Unicode MS" pitchFamily="34" charset="-128"/>
              </a:rPr>
              <a:t>New Delhi – 110 001.</a:t>
            </a:r>
          </a:p>
          <a:p>
            <a:pPr marL="3657600" defTabSz="1146175" eaLnBrk="1" fontAlgn="auto" hangingPunct="1">
              <a:spcAft>
                <a:spcPts val="0"/>
              </a:spcAft>
              <a:defRPr/>
            </a:pPr>
            <a:r>
              <a:rPr lang="en-US" sz="1800" b="1" dirty="0">
                <a:solidFill>
                  <a:schemeClr val="bg1"/>
                </a:solidFill>
                <a:latin typeface="Arial Unicode MS" pitchFamily="34" charset="-128"/>
                <a:ea typeface="Arial Unicode MS" pitchFamily="34" charset="-128"/>
                <a:cs typeface="Arial Unicode MS" pitchFamily="34" charset="-128"/>
              </a:rPr>
              <a:t>Ph: 43044999, Mob.: 9810037364</a:t>
            </a:r>
          </a:p>
          <a:p>
            <a:pPr marL="3657600" defTabSz="1146175" eaLnBrk="1" fontAlgn="auto" hangingPunct="1">
              <a:spcAft>
                <a:spcPts val="0"/>
              </a:spcAft>
              <a:defRPr/>
            </a:pPr>
            <a:r>
              <a:rPr lang="en-US" sz="1800" b="1" dirty="0">
                <a:solidFill>
                  <a:schemeClr val="bg1"/>
                </a:solidFill>
                <a:latin typeface="Arial Unicode MS" pitchFamily="34" charset="-128"/>
                <a:ea typeface="Arial Unicode MS" pitchFamily="34" charset="-128"/>
                <a:cs typeface="Arial Unicode MS" pitchFamily="34" charset="-128"/>
              </a:rPr>
              <a:t>E-mail : advisor@sslclegal.in</a:t>
            </a:r>
            <a:endParaRPr lang="en-US" sz="1800" dirty="0">
              <a:latin typeface="Arial Unicode MS" pitchFamily="34" charset="-128"/>
              <a:ea typeface="Arial Unicode MS" pitchFamily="34" charset="-128"/>
              <a:cs typeface="Arial Unicode MS" pitchFamily="34"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Insolvency &amp; Bankruptcy Code, 2016</a:t>
            </a:r>
          </a:p>
        </p:txBody>
      </p:sp>
      <p:sp>
        <p:nvSpPr>
          <p:cNvPr id="3" name="Content Placeholder 2"/>
          <p:cNvSpPr>
            <a:spLocks noGrp="1"/>
          </p:cNvSpPr>
          <p:nvPr>
            <p:ph sz="quarter" idx="1"/>
          </p:nvPr>
        </p:nvSpPr>
        <p:spPr>
          <a:xfrm>
            <a:off x="381000" y="1524000"/>
            <a:ext cx="8534400" cy="4267200"/>
          </a:xfrm>
        </p:spPr>
        <p:txBody>
          <a:bodyPr>
            <a:noAutofit/>
          </a:bodyPr>
          <a:lstStyle/>
          <a:p>
            <a:pPr marL="0" indent="0" algn="just" eaLnBrk="1" fontAlgn="auto" hangingPunct="1">
              <a:spcAft>
                <a:spcPts val="0"/>
              </a:spcAft>
              <a:buNone/>
              <a:defRPr/>
            </a:pPr>
            <a:r>
              <a:rPr lang="en-US" sz="2400" b="1" u="sng" dirty="0">
                <a:latin typeface="Arial Unicode MS" pitchFamily="34" charset="-128"/>
                <a:ea typeface="Arial Unicode MS" pitchFamily="34" charset="-128"/>
                <a:cs typeface="Arial Unicode MS" pitchFamily="34" charset="-128"/>
              </a:rPr>
              <a:t>Applicability:</a:t>
            </a:r>
          </a:p>
          <a:p>
            <a:pPr marL="0" indent="0" algn="just" eaLnBrk="1" fontAlgn="auto" hangingPunct="1">
              <a:spcAft>
                <a:spcPts val="0"/>
              </a:spcAft>
              <a:buNone/>
              <a:defRPr/>
            </a:pPr>
            <a:r>
              <a:rPr lang="en-US" sz="2000" dirty="0">
                <a:latin typeface="Arial Unicode MS" pitchFamily="34" charset="-128"/>
                <a:ea typeface="Arial Unicode MS" pitchFamily="34" charset="-128"/>
                <a:cs typeface="Arial Unicode MS" pitchFamily="34" charset="-128"/>
              </a:rPr>
              <a:t>Code shall apply for insolvency, liquidation, voluntary liquidation and bankruptcy of:-</a:t>
            </a:r>
          </a:p>
          <a:p>
            <a:pPr marL="508000" indent="-508000" algn="just" eaLnBrk="1" fontAlgn="auto" hangingPunct="1">
              <a:spcAft>
                <a:spcPts val="0"/>
              </a:spcAft>
              <a:buFont typeface="Wingdings" pitchFamily="2" charset="2"/>
              <a:buChar char="Ø"/>
              <a:defRPr/>
            </a:pPr>
            <a:r>
              <a:rPr lang="en-US" sz="2000" b="1" dirty="0">
                <a:latin typeface="Arial Unicode MS" pitchFamily="34" charset="-128"/>
                <a:ea typeface="Arial Unicode MS" pitchFamily="34" charset="-128"/>
                <a:cs typeface="Arial Unicode MS" pitchFamily="34" charset="-128"/>
              </a:rPr>
              <a:t>Any company</a:t>
            </a:r>
            <a:r>
              <a:rPr lang="en-US" sz="2000" dirty="0">
                <a:latin typeface="Arial Unicode MS" pitchFamily="34" charset="-128"/>
                <a:ea typeface="Arial Unicode MS" pitchFamily="34" charset="-128"/>
                <a:cs typeface="Arial Unicode MS" pitchFamily="34" charset="-128"/>
              </a:rPr>
              <a:t> incorporated under Companies Act, 2013 or any other previous Company Law.</a:t>
            </a:r>
          </a:p>
          <a:p>
            <a:pPr marL="508000" indent="-508000" algn="just" eaLnBrk="1" fontAlgn="auto" hangingPunct="1">
              <a:spcAft>
                <a:spcPts val="0"/>
              </a:spcAft>
              <a:buFont typeface="Wingdings" pitchFamily="2" charset="2"/>
              <a:buChar char="Ø"/>
              <a:defRPr/>
            </a:pPr>
            <a:r>
              <a:rPr lang="en-US" sz="2000" b="1" dirty="0">
                <a:latin typeface="Arial Unicode MS" pitchFamily="34" charset="-128"/>
                <a:ea typeface="Arial Unicode MS" pitchFamily="34" charset="-128"/>
                <a:cs typeface="Arial Unicode MS" pitchFamily="34" charset="-128"/>
              </a:rPr>
              <a:t>Any company</a:t>
            </a:r>
            <a:r>
              <a:rPr lang="en-US" sz="2000" dirty="0">
                <a:latin typeface="Arial Unicode MS" pitchFamily="34" charset="-128"/>
                <a:ea typeface="Arial Unicode MS" pitchFamily="34" charset="-128"/>
                <a:cs typeface="Arial Unicode MS" pitchFamily="34" charset="-128"/>
              </a:rPr>
              <a:t> governed </a:t>
            </a:r>
            <a:r>
              <a:rPr lang="en-US" sz="2000" b="1" dirty="0">
                <a:latin typeface="Arial Unicode MS" pitchFamily="34" charset="-128"/>
                <a:ea typeface="Arial Unicode MS" pitchFamily="34" charset="-128"/>
                <a:cs typeface="Arial Unicode MS" pitchFamily="34" charset="-128"/>
              </a:rPr>
              <a:t>by any Special Act</a:t>
            </a:r>
            <a:r>
              <a:rPr lang="en-US" sz="2000" dirty="0">
                <a:latin typeface="Arial Unicode MS" pitchFamily="34" charset="-128"/>
                <a:ea typeface="Arial Unicode MS" pitchFamily="34" charset="-128"/>
                <a:cs typeface="Arial Unicode MS" pitchFamily="34" charset="-128"/>
              </a:rPr>
              <a:t> for the time being in force.(  Except in so far as said provisions are inconsistent with the provisions of such Special Act).</a:t>
            </a:r>
          </a:p>
          <a:p>
            <a:pPr marL="508000" indent="-508000" algn="just" eaLnBrk="1" fontAlgn="auto" hangingPunct="1">
              <a:spcAft>
                <a:spcPts val="0"/>
              </a:spcAft>
              <a:buFont typeface="Wingdings" pitchFamily="2" charset="2"/>
              <a:buChar char="Ø"/>
              <a:defRPr/>
            </a:pPr>
            <a:r>
              <a:rPr lang="en-US" sz="2000" dirty="0">
                <a:latin typeface="Arial Unicode MS" pitchFamily="34" charset="-128"/>
                <a:ea typeface="Arial Unicode MS" pitchFamily="34" charset="-128"/>
                <a:cs typeface="Arial Unicode MS" pitchFamily="34" charset="-128"/>
              </a:rPr>
              <a:t>LLP under LLP Act, 2008</a:t>
            </a:r>
          </a:p>
          <a:p>
            <a:pPr marL="508000" indent="-508000" algn="just" eaLnBrk="1" fontAlgn="auto" hangingPunct="1">
              <a:spcAft>
                <a:spcPts val="0"/>
              </a:spcAft>
              <a:buFont typeface="Wingdings" pitchFamily="2" charset="2"/>
              <a:buChar char="Ø"/>
              <a:defRPr/>
            </a:pPr>
            <a:r>
              <a:rPr lang="en-US" sz="2000" b="1" dirty="0">
                <a:latin typeface="Arial Unicode MS" pitchFamily="34" charset="-128"/>
                <a:ea typeface="Arial Unicode MS" pitchFamily="34" charset="-128"/>
                <a:cs typeface="Arial Unicode MS" pitchFamily="34" charset="-128"/>
              </a:rPr>
              <a:t>Any other body</a:t>
            </a:r>
            <a:r>
              <a:rPr lang="en-US" sz="2000" dirty="0">
                <a:latin typeface="Arial Unicode MS" pitchFamily="34" charset="-128"/>
                <a:ea typeface="Arial Unicode MS" pitchFamily="34" charset="-128"/>
                <a:cs typeface="Arial Unicode MS" pitchFamily="34" charset="-128"/>
              </a:rPr>
              <a:t> incorporated under any law for the time being in force, as the Central Government may by notification specify.</a:t>
            </a:r>
          </a:p>
          <a:p>
            <a:pPr marL="508000" indent="-508000" algn="just" eaLnBrk="1" fontAlgn="auto" hangingPunct="1">
              <a:spcAft>
                <a:spcPts val="0"/>
              </a:spcAft>
              <a:buFont typeface="Wingdings" pitchFamily="2" charset="2"/>
              <a:buChar char="Ø"/>
              <a:defRPr/>
            </a:pPr>
            <a:r>
              <a:rPr lang="en-US" sz="2000" b="1" dirty="0">
                <a:latin typeface="Arial Unicode MS" pitchFamily="34" charset="-128"/>
                <a:ea typeface="Arial Unicode MS" pitchFamily="34" charset="-128"/>
                <a:cs typeface="Arial Unicode MS" pitchFamily="34" charset="-128"/>
              </a:rPr>
              <a:t>Partnership Firm</a:t>
            </a:r>
          </a:p>
          <a:p>
            <a:pPr marL="508000" indent="-508000" algn="just" eaLnBrk="1" fontAlgn="auto" hangingPunct="1">
              <a:spcAft>
                <a:spcPts val="0"/>
              </a:spcAft>
              <a:buFont typeface="Wingdings" pitchFamily="2" charset="2"/>
              <a:buChar char="Ø"/>
              <a:defRPr/>
            </a:pPr>
            <a:r>
              <a:rPr lang="en-US" sz="2000" b="1" dirty="0">
                <a:latin typeface="Arial Unicode MS" pitchFamily="34" charset="-128"/>
                <a:ea typeface="Arial Unicode MS" pitchFamily="34" charset="-128"/>
                <a:cs typeface="Arial Unicode MS" pitchFamily="34" charset="-128"/>
              </a:rPr>
              <a:t>Individual(s)</a:t>
            </a:r>
          </a:p>
          <a:p>
            <a:pPr marL="508000" indent="-508000" algn="just" eaLnBrk="1" fontAlgn="auto" hangingPunct="1">
              <a:spcAft>
                <a:spcPts val="0"/>
              </a:spcAft>
              <a:buFont typeface="Wingdings" pitchFamily="2" charset="2"/>
              <a:buChar char="Ø"/>
              <a:defRPr/>
            </a:pPr>
            <a:endParaRPr lang="en-US" sz="21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10</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Fast Track Corporate Liquidation</a:t>
            </a:r>
          </a:p>
        </p:txBody>
      </p:sp>
      <p:sp>
        <p:nvSpPr>
          <p:cNvPr id="3" name="Content Placeholder 2"/>
          <p:cNvSpPr>
            <a:spLocks noGrp="1"/>
          </p:cNvSpPr>
          <p:nvPr>
            <p:ph sz="quarter" idx="1"/>
          </p:nvPr>
        </p:nvSpPr>
        <p:spPr>
          <a:xfrm>
            <a:off x="457200" y="1600200"/>
            <a:ext cx="8229600" cy="4419600"/>
          </a:xfrm>
        </p:spPr>
        <p:txBody>
          <a:bodyPr>
            <a:noAutofit/>
          </a:bodyPr>
          <a:lstStyle/>
          <a:p>
            <a:pPr marL="508000" indent="-450850" algn="just" eaLnBrk="1" fontAlgn="auto" hangingPunct="1">
              <a:spcAft>
                <a:spcPts val="0"/>
              </a:spcAft>
              <a:buNone/>
              <a:defRPr/>
            </a:pPr>
            <a:r>
              <a:rPr lang="en-US" sz="2600" b="1" dirty="0">
                <a:latin typeface="Arial Unicode MS" pitchFamily="34" charset="-128"/>
                <a:ea typeface="Arial Unicode MS" pitchFamily="34" charset="-128"/>
                <a:cs typeface="Arial Unicode MS" pitchFamily="34" charset="-128"/>
              </a:rPr>
              <a:t>Insolvency Resolution Process:-</a:t>
            </a:r>
          </a:p>
          <a:p>
            <a:pPr marL="508000" indent="-450850" algn="just" eaLnBrk="1" fontAlgn="auto" hangingPunct="1">
              <a:spcAft>
                <a:spcPts val="0"/>
              </a:spcAft>
              <a:buFont typeface="Wingdings" pitchFamily="2" charset="2"/>
              <a:buChar char="Ø"/>
              <a:defRPr/>
            </a:pPr>
            <a:r>
              <a:rPr lang="en-US" sz="2600" dirty="0">
                <a:latin typeface="Arial Unicode MS" pitchFamily="34" charset="-128"/>
                <a:ea typeface="Arial Unicode MS" pitchFamily="34" charset="-128"/>
                <a:cs typeface="Arial Unicode MS" pitchFamily="34" charset="-128"/>
              </a:rPr>
              <a:t>Applicable to following corporate debtors having</a:t>
            </a:r>
          </a:p>
          <a:p>
            <a:pPr marL="828675" lvl="1" indent="-450850" algn="just" eaLnBrk="1" fontAlgn="auto" hangingPunct="1">
              <a:spcAft>
                <a:spcPts val="0"/>
              </a:spcAft>
              <a:buFont typeface="Wingdings" pitchFamily="2" charset="2"/>
              <a:buChar char="Ø"/>
              <a:defRPr/>
            </a:pPr>
            <a:r>
              <a:rPr lang="en-US" dirty="0">
                <a:latin typeface="Arial Unicode MS" pitchFamily="34" charset="-128"/>
                <a:ea typeface="Arial Unicode MS" pitchFamily="34" charset="-128"/>
                <a:cs typeface="Arial Unicode MS" pitchFamily="34" charset="-128"/>
              </a:rPr>
              <a:t>Assets and income below a level as specified by CG.</a:t>
            </a:r>
          </a:p>
          <a:p>
            <a:pPr marL="508000" indent="-450850" algn="just" eaLnBrk="1" fontAlgn="auto" hangingPunct="1">
              <a:spcAft>
                <a:spcPts val="0"/>
              </a:spcAft>
              <a:buFont typeface="Wingdings" pitchFamily="2" charset="2"/>
              <a:buChar char="Ø"/>
              <a:defRPr/>
            </a:pPr>
            <a:r>
              <a:rPr lang="en-US" sz="2600" dirty="0">
                <a:latin typeface="Arial Unicode MS" pitchFamily="34" charset="-128"/>
                <a:ea typeface="Arial Unicode MS" pitchFamily="34" charset="-128"/>
                <a:cs typeface="Arial Unicode MS" pitchFamily="34" charset="-128"/>
              </a:rPr>
              <a:t>Such class of creditors </a:t>
            </a:r>
            <a:r>
              <a:rPr lang="en-US" sz="2800" dirty="0">
                <a:latin typeface="Arial Unicode MS" pitchFamily="34" charset="-128"/>
                <a:ea typeface="Arial Unicode MS" pitchFamily="34" charset="-128"/>
                <a:cs typeface="Arial Unicode MS" pitchFamily="34" charset="-128"/>
              </a:rPr>
              <a:t>as specified by CG.</a:t>
            </a:r>
            <a:endParaRPr lang="en-US" sz="2600" dirty="0">
              <a:latin typeface="Arial Unicode MS" pitchFamily="34" charset="-128"/>
              <a:ea typeface="Arial Unicode MS" pitchFamily="34" charset="-128"/>
              <a:cs typeface="Arial Unicode MS" pitchFamily="34" charset="-128"/>
            </a:endParaRPr>
          </a:p>
          <a:p>
            <a:pPr marL="508000" indent="-450850" algn="just" eaLnBrk="1" fontAlgn="auto" hangingPunct="1">
              <a:spcAft>
                <a:spcPts val="0"/>
              </a:spcAft>
              <a:buFont typeface="Wingdings" pitchFamily="2" charset="2"/>
              <a:buChar char="Ø"/>
              <a:defRPr/>
            </a:pPr>
            <a:r>
              <a:rPr lang="en-US" sz="2600" dirty="0">
                <a:latin typeface="Arial Unicode MS" pitchFamily="34" charset="-128"/>
                <a:ea typeface="Arial Unicode MS" pitchFamily="34" charset="-128"/>
                <a:cs typeface="Arial Unicode MS" pitchFamily="34" charset="-128"/>
              </a:rPr>
              <a:t>Such other category of corporate person </a:t>
            </a:r>
            <a:r>
              <a:rPr lang="en-US" sz="2800" dirty="0">
                <a:latin typeface="Arial Unicode MS" pitchFamily="34" charset="-128"/>
                <a:ea typeface="Arial Unicode MS" pitchFamily="34" charset="-128"/>
                <a:cs typeface="Arial Unicode MS" pitchFamily="34" charset="-128"/>
              </a:rPr>
              <a:t>as specified by CG.</a:t>
            </a:r>
            <a:endParaRPr lang="en-US" sz="2600" dirty="0">
              <a:latin typeface="Arial Unicode MS" pitchFamily="34" charset="-128"/>
              <a:ea typeface="Arial Unicode MS" pitchFamily="34" charset="-128"/>
              <a:cs typeface="Arial Unicode MS" pitchFamily="34" charset="-128"/>
            </a:endParaRPr>
          </a:p>
          <a:p>
            <a:pPr marL="828675" lvl="1" indent="-450850" algn="just" eaLnBrk="1" fontAlgn="auto" hangingPunct="1">
              <a:spcAft>
                <a:spcPts val="0"/>
              </a:spcAft>
              <a:buNone/>
              <a:defRPr/>
            </a:pPr>
            <a:r>
              <a:rPr lang="en-US"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None/>
              <a:defRPr/>
            </a:pPr>
            <a:endParaRPr lang="en-US" sz="2600" dirty="0">
              <a:latin typeface="Arial Unicode MS" pitchFamily="34" charset="-128"/>
              <a:ea typeface="Arial Unicode MS" pitchFamily="34" charset="-128"/>
              <a:cs typeface="Arial Unicode MS" pitchFamily="34" charset="-128"/>
            </a:endParaRPr>
          </a:p>
          <a:p>
            <a:pPr marL="828675" lvl="1" indent="-450850" algn="just" eaLnBrk="1" fontAlgn="auto" hangingPunct="1">
              <a:spcAft>
                <a:spcPts val="0"/>
              </a:spcAft>
              <a:buNone/>
              <a:defRPr/>
            </a:pPr>
            <a:r>
              <a:rPr lang="en-US"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Font typeface="+mj-lt"/>
              <a:buAutoNum type="alphaLcParenR"/>
              <a:defRPr/>
            </a:pPr>
            <a:endParaRPr lang="en-US" sz="26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6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6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6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6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6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6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6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6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100</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Fast Track Corporate Liquidation</a:t>
            </a:r>
          </a:p>
        </p:txBody>
      </p:sp>
      <p:sp>
        <p:nvSpPr>
          <p:cNvPr id="3" name="Content Placeholder 2"/>
          <p:cNvSpPr>
            <a:spLocks noGrp="1"/>
          </p:cNvSpPr>
          <p:nvPr>
            <p:ph sz="quarter" idx="1"/>
          </p:nvPr>
        </p:nvSpPr>
        <p:spPr>
          <a:xfrm>
            <a:off x="457200" y="1600200"/>
            <a:ext cx="8229600" cy="4419600"/>
          </a:xfrm>
        </p:spPr>
        <p:txBody>
          <a:bodyPr>
            <a:noAutofit/>
          </a:bodyPr>
          <a:lstStyle/>
          <a:p>
            <a:pPr marL="508000" indent="-450850"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Timeline for Resolution:-</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90 days</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Extendable to another 45 days (extension only once).</a:t>
            </a:r>
          </a:p>
          <a:p>
            <a:pPr marL="508000" indent="-45085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08000" indent="-450850"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Application:-</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By creditor or corporate debtors.</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Documents required to be enclosed:</a:t>
            </a:r>
          </a:p>
          <a:p>
            <a:pPr marL="828675" lvl="1"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Proof of existence of default</a:t>
            </a:r>
          </a:p>
          <a:p>
            <a:pPr marL="828675" lvl="1"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Such other information as may be specified by Board. </a:t>
            </a:r>
          </a:p>
          <a:p>
            <a:pPr marL="828675" lvl="1"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828675" lvl="1"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Font typeface="+mj-lt"/>
              <a:buAutoNum type="alphaLcParenR"/>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101</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Voluntary Liquidation (section 59)</a:t>
            </a:r>
          </a:p>
        </p:txBody>
      </p:sp>
      <p:sp>
        <p:nvSpPr>
          <p:cNvPr id="3" name="Content Placeholder 2"/>
          <p:cNvSpPr>
            <a:spLocks noGrp="1"/>
          </p:cNvSpPr>
          <p:nvPr>
            <p:ph sz="quarter" idx="1"/>
          </p:nvPr>
        </p:nvSpPr>
        <p:spPr>
          <a:xfrm>
            <a:off x="457200" y="1600200"/>
            <a:ext cx="8229600" cy="4419600"/>
          </a:xfrm>
        </p:spPr>
        <p:txBody>
          <a:bodyPr>
            <a:noAutofit/>
          </a:bodyPr>
          <a:lstStyle/>
          <a:p>
            <a:pPr marL="508000" indent="-450850"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Voluntary Liquidation of Corporate person:-</a:t>
            </a:r>
          </a:p>
          <a:p>
            <a:pPr marL="508000" indent="-450850" algn="just" eaLnBrk="1" fontAlgn="auto" hangingPunct="1">
              <a:spcAft>
                <a:spcPts val="0"/>
              </a:spcAft>
              <a:buNone/>
              <a:defRPr/>
            </a:pPr>
            <a:endParaRPr lang="en-US" sz="800" b="1" dirty="0">
              <a:latin typeface="Arial Unicode MS" pitchFamily="34" charset="-128"/>
              <a:ea typeface="Arial Unicode MS" pitchFamily="34" charset="-128"/>
              <a:cs typeface="Arial Unicode MS" pitchFamily="34" charset="-128"/>
            </a:endParaRP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Declaration of Solvency (By majority of directors on affidavit).</a:t>
            </a:r>
          </a:p>
          <a:p>
            <a:pPr marL="828675" lvl="1" indent="-450850" algn="just" eaLnBrk="1" fontAlgn="auto" hangingPunct="1">
              <a:spcAft>
                <a:spcPts val="0"/>
              </a:spcAft>
              <a:buFont typeface="Wingdings" pitchFamily="2" charset="2"/>
              <a:buChar char="Ø"/>
              <a:defRPr/>
            </a:pPr>
            <a:r>
              <a:rPr lang="en-US" sz="2100" dirty="0">
                <a:latin typeface="Arial Unicode MS" pitchFamily="34" charset="-128"/>
                <a:ea typeface="Arial Unicode MS" pitchFamily="34" charset="-128"/>
                <a:cs typeface="Arial Unicode MS" pitchFamily="34" charset="-128"/>
              </a:rPr>
              <a:t>No debts or debt shall be paid in full</a:t>
            </a:r>
          </a:p>
          <a:p>
            <a:pPr marL="828675" lvl="1" indent="-450850" algn="just" eaLnBrk="1" fontAlgn="auto" hangingPunct="1">
              <a:spcAft>
                <a:spcPts val="0"/>
              </a:spcAft>
              <a:buFont typeface="Wingdings" pitchFamily="2" charset="2"/>
              <a:buChar char="Ø"/>
              <a:defRPr/>
            </a:pPr>
            <a:r>
              <a:rPr lang="en-US" sz="2100" dirty="0">
                <a:latin typeface="Arial Unicode MS" pitchFamily="34" charset="-128"/>
                <a:ea typeface="Arial Unicode MS" pitchFamily="34" charset="-128"/>
                <a:cs typeface="Arial Unicode MS" pitchFamily="34" charset="-128"/>
              </a:rPr>
              <a:t>Not to be liquidated to defraud a Person.</a:t>
            </a:r>
          </a:p>
          <a:p>
            <a:pPr marL="508000"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None/>
              <a:defRPr/>
            </a:pPr>
            <a:r>
              <a:rPr lang="en-US" sz="2400" u="sng" dirty="0">
                <a:latin typeface="Arial Unicode MS" pitchFamily="34" charset="-128"/>
                <a:ea typeface="Arial Unicode MS" pitchFamily="34" charset="-128"/>
                <a:cs typeface="Arial Unicode MS" pitchFamily="34" charset="-128"/>
              </a:rPr>
              <a:t>Annexure</a:t>
            </a:r>
          </a:p>
          <a:p>
            <a:pPr marL="828675" lvl="1" indent="-450850" algn="just" eaLnBrk="1" fontAlgn="auto" hangingPunct="1">
              <a:spcAft>
                <a:spcPts val="0"/>
              </a:spcAft>
              <a:buFont typeface="Wingdings" pitchFamily="2" charset="2"/>
              <a:buChar char="Ø"/>
              <a:defRPr/>
            </a:pPr>
            <a:r>
              <a:rPr lang="en-US" sz="2100" dirty="0">
                <a:latin typeface="Arial Unicode MS" pitchFamily="34" charset="-128"/>
                <a:ea typeface="Arial Unicode MS" pitchFamily="34" charset="-128"/>
                <a:cs typeface="Arial Unicode MS" pitchFamily="34" charset="-128"/>
              </a:rPr>
              <a:t>Audited financial statements for the last 2 financial years.</a:t>
            </a:r>
          </a:p>
          <a:p>
            <a:pPr marL="828675" lvl="1" indent="-450850" algn="just" eaLnBrk="1" fontAlgn="auto" hangingPunct="1">
              <a:spcAft>
                <a:spcPts val="0"/>
              </a:spcAft>
              <a:buFont typeface="Wingdings" pitchFamily="2" charset="2"/>
              <a:buChar char="Ø"/>
              <a:defRPr/>
            </a:pPr>
            <a:r>
              <a:rPr lang="en-US" sz="2100" dirty="0">
                <a:latin typeface="Arial Unicode MS" pitchFamily="34" charset="-128"/>
                <a:ea typeface="Arial Unicode MS" pitchFamily="34" charset="-128"/>
                <a:cs typeface="Arial Unicode MS" pitchFamily="34" charset="-128"/>
              </a:rPr>
              <a:t>Valuation report by Registered </a:t>
            </a:r>
            <a:r>
              <a:rPr lang="en-US" sz="2100" dirty="0" err="1">
                <a:latin typeface="Arial Unicode MS" pitchFamily="34" charset="-128"/>
                <a:ea typeface="Arial Unicode MS" pitchFamily="34" charset="-128"/>
                <a:cs typeface="Arial Unicode MS" pitchFamily="34" charset="-128"/>
              </a:rPr>
              <a:t>Valuer</a:t>
            </a:r>
            <a:r>
              <a:rPr lang="en-US" sz="2100" dirty="0">
                <a:latin typeface="Arial Unicode MS" pitchFamily="34" charset="-128"/>
                <a:ea typeface="Arial Unicode MS" pitchFamily="34" charset="-128"/>
                <a:cs typeface="Arial Unicode MS" pitchFamily="34" charset="-128"/>
              </a:rPr>
              <a:t>.</a:t>
            </a:r>
          </a:p>
          <a:p>
            <a:pPr marL="508000" indent="-45085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828675" lvl="1"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828675" lvl="1"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Font typeface="+mj-lt"/>
              <a:buAutoNum type="alphaLcParenR"/>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102</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Voluntary Liquidation (section 59)</a:t>
            </a:r>
          </a:p>
        </p:txBody>
      </p:sp>
      <p:sp>
        <p:nvSpPr>
          <p:cNvPr id="3" name="Content Placeholder 2"/>
          <p:cNvSpPr>
            <a:spLocks noGrp="1"/>
          </p:cNvSpPr>
          <p:nvPr>
            <p:ph sz="quarter" idx="1"/>
          </p:nvPr>
        </p:nvSpPr>
        <p:spPr>
          <a:xfrm>
            <a:off x="457200" y="1600200"/>
            <a:ext cx="8229600" cy="4419600"/>
          </a:xfrm>
        </p:spPr>
        <p:txBody>
          <a:bodyPr>
            <a:noAutofit/>
          </a:bodyPr>
          <a:lstStyle/>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Convene general meeting and pass SR within 4 weeks of </a:t>
            </a:r>
            <a:r>
              <a:rPr lang="en-US" sz="2400">
                <a:latin typeface="Arial Unicode MS" pitchFamily="34" charset="-128"/>
                <a:ea typeface="Arial Unicode MS" pitchFamily="34" charset="-128"/>
                <a:cs typeface="Arial Unicode MS" pitchFamily="34" charset="-128"/>
              </a:rPr>
              <a:t>declaration for</a:t>
            </a:r>
            <a:endParaRPr lang="en-US" sz="2400" dirty="0">
              <a:latin typeface="Arial Unicode MS" pitchFamily="34" charset="-128"/>
              <a:ea typeface="Arial Unicode MS" pitchFamily="34" charset="-128"/>
              <a:cs typeface="Arial Unicode MS" pitchFamily="34" charset="-128"/>
            </a:endParaRPr>
          </a:p>
          <a:p>
            <a:pPr marL="828675" lvl="1" indent="-450850" algn="just" eaLnBrk="1" fontAlgn="auto" hangingPunct="1">
              <a:spcAft>
                <a:spcPts val="0"/>
              </a:spcAft>
              <a:buFont typeface="Wingdings" pitchFamily="2" charset="2"/>
              <a:buChar char="Ø"/>
              <a:defRPr/>
            </a:pPr>
            <a:r>
              <a:rPr lang="en-US" sz="2100" dirty="0">
                <a:latin typeface="Arial Unicode MS" pitchFamily="34" charset="-128"/>
                <a:ea typeface="Arial Unicode MS" pitchFamily="34" charset="-128"/>
                <a:cs typeface="Arial Unicode MS" pitchFamily="34" charset="-128"/>
              </a:rPr>
              <a:t>Liquidation of company</a:t>
            </a:r>
          </a:p>
          <a:p>
            <a:pPr marL="828675" lvl="1" indent="-450850" algn="just" eaLnBrk="1" fontAlgn="auto" hangingPunct="1">
              <a:spcAft>
                <a:spcPts val="0"/>
              </a:spcAft>
              <a:buFont typeface="Wingdings" pitchFamily="2" charset="2"/>
              <a:buChar char="Ø"/>
              <a:defRPr/>
            </a:pPr>
            <a:r>
              <a:rPr lang="en-US" sz="2100" dirty="0">
                <a:latin typeface="Arial Unicode MS" pitchFamily="34" charset="-128"/>
                <a:ea typeface="Arial Unicode MS" pitchFamily="34" charset="-128"/>
                <a:cs typeface="Arial Unicode MS" pitchFamily="34" charset="-128"/>
              </a:rPr>
              <a:t>Appointment of insolvency professional to act as Liquidator.</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If any debt to a person, creditors, represents 2/3</a:t>
            </a:r>
            <a:r>
              <a:rPr lang="en-US" sz="2400" baseline="30000" dirty="0">
                <a:latin typeface="Arial Unicode MS" pitchFamily="34" charset="-128"/>
                <a:ea typeface="Arial Unicode MS" pitchFamily="34" charset="-128"/>
                <a:cs typeface="Arial Unicode MS" pitchFamily="34" charset="-128"/>
              </a:rPr>
              <a:t>rd</a:t>
            </a:r>
            <a:r>
              <a:rPr lang="en-US" sz="2400" dirty="0">
                <a:latin typeface="Arial Unicode MS" pitchFamily="34" charset="-128"/>
                <a:ea typeface="Arial Unicode MS" pitchFamily="34" charset="-128"/>
                <a:cs typeface="Arial Unicode MS" pitchFamily="34" charset="-128"/>
              </a:rPr>
              <a:t> of total debts shall approve the resolution within 7 days of SR.</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Notify to Registrar and Board regarding SR &amp; Resolution by creditors within 7 days from passing of such resolution. </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Liquidator shall complete the process of Liquidation.</a:t>
            </a:r>
          </a:p>
          <a:p>
            <a:pPr marL="508000" indent="-45085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828675" lvl="1"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828675" lvl="1"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Font typeface="+mj-lt"/>
              <a:buAutoNum type="alphaLcParenR"/>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103</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Voluntary Liquidation (section 59)</a:t>
            </a:r>
          </a:p>
        </p:txBody>
      </p:sp>
      <p:sp>
        <p:nvSpPr>
          <p:cNvPr id="3" name="Content Placeholder 2"/>
          <p:cNvSpPr>
            <a:spLocks noGrp="1"/>
          </p:cNvSpPr>
          <p:nvPr>
            <p:ph sz="quarter" idx="1"/>
          </p:nvPr>
        </p:nvSpPr>
        <p:spPr>
          <a:xfrm>
            <a:off x="457200" y="1600200"/>
            <a:ext cx="8229600" cy="4419600"/>
          </a:xfrm>
        </p:spPr>
        <p:txBody>
          <a:bodyPr>
            <a:noAutofit/>
          </a:bodyPr>
          <a:lstStyle/>
          <a:p>
            <a:pPr marL="508000" indent="-450850"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Apply to NCLT:-</a:t>
            </a:r>
          </a:p>
          <a:p>
            <a:pPr marL="508000" indent="-450850" algn="just" eaLnBrk="1" fontAlgn="auto" hangingPunct="1">
              <a:spcAft>
                <a:spcPts val="0"/>
              </a:spcAft>
              <a:buNone/>
              <a:defRPr/>
            </a:pPr>
            <a:endParaRPr lang="en-US" sz="800" b="1" dirty="0">
              <a:latin typeface="Arial Unicode MS" pitchFamily="34" charset="-128"/>
              <a:ea typeface="Arial Unicode MS" pitchFamily="34" charset="-128"/>
              <a:cs typeface="Arial Unicode MS" pitchFamily="34" charset="-128"/>
            </a:endParaRP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Liquidator shall make an application to NCLT after completion of process. </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Order of NCLT.</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Filing of copy of order of NCLT – with Registrar within 14 days.</a:t>
            </a:r>
          </a:p>
          <a:p>
            <a:pPr marL="508000" indent="-45085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828675" lvl="1"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828675" lvl="1"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Font typeface="+mj-lt"/>
              <a:buAutoNum type="alphaLcParenR"/>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104</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458200" cy="838200"/>
          </a:xfrm>
        </p:spPr>
        <p:txBody>
          <a:bodyPr>
            <a:noAutofit/>
          </a:bodyPr>
          <a:lstStyle/>
          <a:p>
            <a:pPr marL="58738" indent="-1588" eaLnBrk="1" fontAlgn="auto" hangingPunct="1">
              <a:spcAft>
                <a:spcPts val="0"/>
              </a:spcAft>
              <a:defRPr/>
            </a:pPr>
            <a:r>
              <a:rPr lang="en-US" sz="3200" dirty="0">
                <a:latin typeface="Arial Unicode MS" pitchFamily="34" charset="-128"/>
                <a:ea typeface="Arial Unicode MS" pitchFamily="34" charset="-128"/>
                <a:cs typeface="Arial Unicode MS" pitchFamily="34" charset="-128"/>
              </a:rPr>
              <a:t>Offence and Penalties</a:t>
            </a:r>
          </a:p>
        </p:txBody>
      </p:sp>
      <p:sp>
        <p:nvSpPr>
          <p:cNvPr id="3" name="Content Placeholder 2"/>
          <p:cNvSpPr>
            <a:spLocks noGrp="1"/>
          </p:cNvSpPr>
          <p:nvPr>
            <p:ph sz="quarter" idx="1"/>
          </p:nvPr>
        </p:nvSpPr>
        <p:spPr>
          <a:xfrm>
            <a:off x="457200" y="1600200"/>
            <a:ext cx="8229600" cy="4419600"/>
          </a:xfrm>
        </p:spPr>
        <p:txBody>
          <a:bodyPr>
            <a:noAutofit/>
          </a:bodyPr>
          <a:lstStyle/>
          <a:p>
            <a:pPr marL="58738" indent="-1588"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Offence and Penalties</a:t>
            </a:r>
          </a:p>
          <a:p>
            <a:pPr marL="508000" indent="-45085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828675" lvl="1"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828675" lvl="1"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Font typeface="+mj-lt"/>
              <a:buAutoNum type="alphaLcParenR"/>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105</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graphicFrame>
        <p:nvGraphicFramePr>
          <p:cNvPr id="6" name="Table 5"/>
          <p:cNvGraphicFramePr>
            <a:graphicFrameLocks noGrp="1"/>
          </p:cNvGraphicFramePr>
          <p:nvPr>
            <p:extLst>
              <p:ext uri="{D42A27DB-BD31-4B8C-83A1-F6EECF244321}">
                <p14:modId xmlns:p14="http://schemas.microsoft.com/office/powerpoint/2010/main" xmlns="" val="144714222"/>
              </p:ext>
            </p:extLst>
          </p:nvPr>
        </p:nvGraphicFramePr>
        <p:xfrm>
          <a:off x="457200" y="2286000"/>
          <a:ext cx="8382000" cy="4297680"/>
        </p:xfrm>
        <a:graphic>
          <a:graphicData uri="http://schemas.openxmlformats.org/drawingml/2006/table">
            <a:tbl>
              <a:tblPr firstRow="1" bandRow="1">
                <a:tableStyleId>{5940675A-B579-460E-94D1-54222C63F5DA}</a:tableStyleId>
              </a:tblPr>
              <a:tblGrid>
                <a:gridCol w="838200">
                  <a:extLst>
                    <a:ext uri="{9D8B030D-6E8A-4147-A177-3AD203B41FA5}">
                      <a16:colId xmlns:a16="http://schemas.microsoft.com/office/drawing/2014/main" xmlns="" val="20000"/>
                    </a:ext>
                  </a:extLst>
                </a:gridCol>
                <a:gridCol w="4267200">
                  <a:extLst>
                    <a:ext uri="{9D8B030D-6E8A-4147-A177-3AD203B41FA5}">
                      <a16:colId xmlns:a16="http://schemas.microsoft.com/office/drawing/2014/main" xmlns="" val="20001"/>
                    </a:ext>
                  </a:extLst>
                </a:gridCol>
                <a:gridCol w="1524000">
                  <a:extLst>
                    <a:ext uri="{9D8B030D-6E8A-4147-A177-3AD203B41FA5}">
                      <a16:colId xmlns:a16="http://schemas.microsoft.com/office/drawing/2014/main" xmlns="" val="20002"/>
                    </a:ext>
                  </a:extLst>
                </a:gridCol>
                <a:gridCol w="1752600">
                  <a:extLst>
                    <a:ext uri="{9D8B030D-6E8A-4147-A177-3AD203B41FA5}">
                      <a16:colId xmlns:a16="http://schemas.microsoft.com/office/drawing/2014/main" xmlns="" val="20003"/>
                    </a:ext>
                  </a:extLst>
                </a:gridCol>
              </a:tblGrid>
              <a:tr h="370840">
                <a:tc>
                  <a:txBody>
                    <a:bodyPr/>
                    <a:lstStyle/>
                    <a:p>
                      <a:pPr algn="ctr"/>
                      <a:r>
                        <a:rPr lang="en-US" sz="1600" b="1" dirty="0"/>
                        <a:t>Section</a:t>
                      </a:r>
                    </a:p>
                  </a:txBody>
                  <a:tcPr/>
                </a:tc>
                <a:tc>
                  <a:txBody>
                    <a:bodyPr/>
                    <a:lstStyle/>
                    <a:p>
                      <a:r>
                        <a:rPr lang="en-US" b="1" dirty="0">
                          <a:latin typeface="Arial Unicode MS" pitchFamily="34" charset="-128"/>
                          <a:ea typeface="Arial Unicode MS" pitchFamily="34" charset="-128"/>
                          <a:cs typeface="Arial Unicode MS" pitchFamily="34" charset="-128"/>
                        </a:rPr>
                        <a:t>Particulars</a:t>
                      </a:r>
                    </a:p>
                  </a:txBody>
                  <a:tcPr/>
                </a:tc>
                <a:tc>
                  <a:txBody>
                    <a:bodyPr/>
                    <a:lstStyle/>
                    <a:p>
                      <a:r>
                        <a:rPr lang="en-US" b="1" dirty="0">
                          <a:latin typeface="Arial Unicode MS" pitchFamily="34" charset="-128"/>
                          <a:ea typeface="Arial Unicode MS" pitchFamily="34" charset="-128"/>
                          <a:cs typeface="Arial Unicode MS" pitchFamily="34" charset="-128"/>
                        </a:rPr>
                        <a:t>Responsible person</a:t>
                      </a:r>
                    </a:p>
                  </a:txBody>
                  <a:tcPr/>
                </a:tc>
                <a:tc>
                  <a:txBody>
                    <a:bodyPr/>
                    <a:lstStyle/>
                    <a:p>
                      <a:r>
                        <a:rPr lang="en-US" b="1" dirty="0">
                          <a:latin typeface="Arial Unicode MS" pitchFamily="34" charset="-128"/>
                          <a:ea typeface="Arial Unicode MS" pitchFamily="34" charset="-128"/>
                          <a:cs typeface="Arial Unicode MS" pitchFamily="34" charset="-128"/>
                        </a:rPr>
                        <a:t>Penalties</a:t>
                      </a:r>
                    </a:p>
                  </a:txBody>
                  <a:tcPr/>
                </a:tc>
                <a:extLst>
                  <a:ext uri="{0D108BD9-81ED-4DB2-BD59-A6C34878D82A}">
                    <a16:rowId xmlns:a16="http://schemas.microsoft.com/office/drawing/2014/main" xmlns="" val="10000"/>
                  </a:ext>
                </a:extLst>
              </a:tr>
              <a:tr h="370840">
                <a:tc>
                  <a:txBody>
                    <a:bodyPr/>
                    <a:lstStyle/>
                    <a:p>
                      <a:pPr algn="ctr"/>
                      <a:r>
                        <a:rPr lang="en-US" dirty="0">
                          <a:latin typeface="Arial Unicode MS" pitchFamily="34" charset="-128"/>
                          <a:ea typeface="Arial Unicode MS" pitchFamily="34" charset="-128"/>
                          <a:cs typeface="Arial Unicode MS" pitchFamily="34" charset="-128"/>
                        </a:rPr>
                        <a:t>68</a:t>
                      </a:r>
                    </a:p>
                  </a:txBody>
                  <a:tcPr/>
                </a:tc>
                <a:tc>
                  <a:txBody>
                    <a:bodyPr/>
                    <a:lstStyle/>
                    <a:p>
                      <a:pPr marL="231775" indent="-231775">
                        <a:buFont typeface="Arial" pitchFamily="34" charset="0"/>
                        <a:buChar char="•"/>
                      </a:pPr>
                      <a:r>
                        <a:rPr lang="en-US" dirty="0">
                          <a:latin typeface="Arial Unicode MS" pitchFamily="34" charset="-128"/>
                          <a:ea typeface="Arial Unicode MS" pitchFamily="34" charset="-128"/>
                          <a:cs typeface="Arial Unicode MS" pitchFamily="34" charset="-128"/>
                        </a:rPr>
                        <a:t>Willfully concealed any property, any debt</a:t>
                      </a:r>
                      <a:r>
                        <a:rPr lang="en-US" baseline="0" dirty="0">
                          <a:latin typeface="Arial Unicode MS" pitchFamily="34" charset="-128"/>
                          <a:ea typeface="Arial Unicode MS" pitchFamily="34" charset="-128"/>
                          <a:cs typeface="Arial Unicode MS" pitchFamily="34" charset="-128"/>
                        </a:rPr>
                        <a:t> of value of Rs.10,000 or more within </a:t>
                      </a:r>
                      <a:r>
                        <a:rPr lang="en-US" b="1" baseline="0" dirty="0">
                          <a:latin typeface="Arial Unicode MS" pitchFamily="34" charset="-128"/>
                          <a:ea typeface="Arial Unicode MS" pitchFamily="34" charset="-128"/>
                          <a:cs typeface="Arial Unicode MS" pitchFamily="34" charset="-128"/>
                        </a:rPr>
                        <a:t>12 months</a:t>
                      </a:r>
                      <a:r>
                        <a:rPr lang="en-US" baseline="0" dirty="0">
                          <a:latin typeface="Arial Unicode MS" pitchFamily="34" charset="-128"/>
                          <a:ea typeface="Arial Unicode MS" pitchFamily="34" charset="-128"/>
                          <a:cs typeface="Arial Unicode MS" pitchFamily="34" charset="-128"/>
                        </a:rPr>
                        <a:t> immediately preceding  insolvency commencement date</a:t>
                      </a:r>
                    </a:p>
                    <a:p>
                      <a:pPr marL="231775" indent="-231775">
                        <a:buFont typeface="Arial" pitchFamily="34" charset="0"/>
                        <a:buChar char="•"/>
                      </a:pPr>
                      <a:r>
                        <a:rPr lang="en-US" baseline="0" dirty="0">
                          <a:latin typeface="Arial Unicode MS" pitchFamily="34" charset="-128"/>
                          <a:ea typeface="Arial Unicode MS" pitchFamily="34" charset="-128"/>
                          <a:cs typeface="Arial Unicode MS" pitchFamily="34" charset="-128"/>
                        </a:rPr>
                        <a:t>Fraudulently remove any part of the property of the value of Rs.10,000 or more.</a:t>
                      </a:r>
                    </a:p>
                    <a:p>
                      <a:pPr marL="231775" indent="-231775">
                        <a:buFont typeface="Arial" pitchFamily="34" charset="0"/>
                        <a:buChar char="•"/>
                      </a:pPr>
                      <a:r>
                        <a:rPr lang="en-US" baseline="0" dirty="0">
                          <a:latin typeface="Arial Unicode MS" pitchFamily="34" charset="-128"/>
                          <a:ea typeface="Arial Unicode MS" pitchFamily="34" charset="-128"/>
                          <a:cs typeface="Arial Unicode MS" pitchFamily="34" charset="-128"/>
                        </a:rPr>
                        <a:t>Willfully concealed, destroyed, </a:t>
                      </a:r>
                      <a:r>
                        <a:rPr lang="en-US" baseline="0" dirty="0" err="1">
                          <a:latin typeface="Arial Unicode MS" pitchFamily="34" charset="-128"/>
                          <a:ea typeface="Arial Unicode MS" pitchFamily="34" charset="-128"/>
                          <a:cs typeface="Arial Unicode MS" pitchFamily="34" charset="-128"/>
                        </a:rPr>
                        <a:t>mutiliated</a:t>
                      </a:r>
                      <a:r>
                        <a:rPr lang="en-US" baseline="0" dirty="0">
                          <a:latin typeface="Arial Unicode MS" pitchFamily="34" charset="-128"/>
                          <a:ea typeface="Arial Unicode MS" pitchFamily="34" charset="-128"/>
                          <a:cs typeface="Arial Unicode MS" pitchFamily="34" charset="-128"/>
                        </a:rPr>
                        <a:t> or falsified any books, paper etc.</a:t>
                      </a:r>
                    </a:p>
                    <a:p>
                      <a:pPr marL="231775" indent="-231775">
                        <a:buFont typeface="Arial" pitchFamily="34" charset="0"/>
                        <a:buChar char="•"/>
                      </a:pPr>
                      <a:r>
                        <a:rPr lang="en-US" baseline="0" dirty="0">
                          <a:latin typeface="Arial Unicode MS" pitchFamily="34" charset="-128"/>
                          <a:ea typeface="Arial Unicode MS" pitchFamily="34" charset="-128"/>
                          <a:cs typeface="Arial Unicode MS" pitchFamily="34" charset="-128"/>
                        </a:rPr>
                        <a:t>Willfully created any security, interest over or dispose off any property.</a:t>
                      </a:r>
                      <a:endParaRPr lang="en-US" dirty="0">
                        <a:latin typeface="Arial Unicode MS" pitchFamily="34" charset="-128"/>
                        <a:ea typeface="Arial Unicode MS" pitchFamily="34" charset="-128"/>
                        <a:cs typeface="Arial Unicode MS" pitchFamily="34" charset="-128"/>
                      </a:endParaRPr>
                    </a:p>
                  </a:txBody>
                  <a:tcPr/>
                </a:tc>
                <a:tc>
                  <a:txBody>
                    <a:bodyPr/>
                    <a:lstStyle/>
                    <a:p>
                      <a:r>
                        <a:rPr lang="en-US" dirty="0">
                          <a:latin typeface="Arial Unicode MS" pitchFamily="34" charset="-128"/>
                          <a:ea typeface="Arial Unicode MS" pitchFamily="34" charset="-128"/>
                          <a:cs typeface="Arial Unicode MS" pitchFamily="34" charset="-128"/>
                        </a:rPr>
                        <a:t>Any officer</a:t>
                      </a:r>
                      <a:r>
                        <a:rPr lang="en-US" baseline="0" dirty="0">
                          <a:latin typeface="Arial Unicode MS" pitchFamily="34" charset="-128"/>
                          <a:ea typeface="Arial Unicode MS" pitchFamily="34" charset="-128"/>
                          <a:cs typeface="Arial Unicode MS" pitchFamily="34" charset="-128"/>
                        </a:rPr>
                        <a:t> of the company </a:t>
                      </a:r>
                      <a:endParaRPr lang="en-US" dirty="0">
                        <a:latin typeface="Arial Unicode MS" pitchFamily="34" charset="-128"/>
                        <a:ea typeface="Arial Unicode MS" pitchFamily="34" charset="-128"/>
                        <a:cs typeface="Arial Unicode MS" pitchFamily="34" charset="-128"/>
                      </a:endParaRPr>
                    </a:p>
                  </a:txBody>
                  <a:tcPr/>
                </a:tc>
                <a:tc>
                  <a:txBody>
                    <a:bodyPr/>
                    <a:lstStyle/>
                    <a:p>
                      <a:r>
                        <a:rPr lang="en-US" dirty="0">
                          <a:latin typeface="Arial Unicode MS" pitchFamily="34" charset="-128"/>
                          <a:ea typeface="Arial Unicode MS" pitchFamily="34" charset="-128"/>
                          <a:cs typeface="Arial Unicode MS" pitchFamily="34" charset="-128"/>
                        </a:rPr>
                        <a:t>I</a:t>
                      </a:r>
                      <a:r>
                        <a:rPr lang="en-US" u="sng" dirty="0">
                          <a:latin typeface="Arial Unicode MS" pitchFamily="34" charset="-128"/>
                          <a:ea typeface="Arial Unicode MS" pitchFamily="34" charset="-128"/>
                          <a:cs typeface="Arial Unicode MS" pitchFamily="34" charset="-128"/>
                        </a:rPr>
                        <a:t>mprisonment</a:t>
                      </a:r>
                      <a:r>
                        <a:rPr lang="en-US" baseline="0" dirty="0">
                          <a:latin typeface="Arial Unicode MS" pitchFamily="34" charset="-128"/>
                          <a:ea typeface="Arial Unicode MS" pitchFamily="34" charset="-128"/>
                          <a:cs typeface="Arial Unicode MS" pitchFamily="34" charset="-128"/>
                        </a:rPr>
                        <a:t> – 3 to 5 years </a:t>
                      </a:r>
                    </a:p>
                    <a:p>
                      <a:r>
                        <a:rPr lang="en-US" u="sng" baseline="0" dirty="0">
                          <a:latin typeface="Arial Unicode MS" pitchFamily="34" charset="-128"/>
                          <a:ea typeface="Arial Unicode MS" pitchFamily="34" charset="-128"/>
                          <a:cs typeface="Arial Unicode MS" pitchFamily="34" charset="-128"/>
                        </a:rPr>
                        <a:t>Fine</a:t>
                      </a:r>
                      <a:r>
                        <a:rPr lang="en-US" baseline="0" dirty="0">
                          <a:latin typeface="Arial Unicode MS" pitchFamily="34" charset="-128"/>
                          <a:ea typeface="Arial Unicode MS" pitchFamily="34" charset="-128"/>
                          <a:cs typeface="Arial Unicode MS" pitchFamily="34" charset="-128"/>
                        </a:rPr>
                        <a:t> – Rs.1 </a:t>
                      </a:r>
                      <a:r>
                        <a:rPr lang="en-US" baseline="0" dirty="0" err="1">
                          <a:latin typeface="Arial Unicode MS" pitchFamily="34" charset="-128"/>
                          <a:ea typeface="Arial Unicode MS" pitchFamily="34" charset="-128"/>
                          <a:cs typeface="Arial Unicode MS" pitchFamily="34" charset="-128"/>
                        </a:rPr>
                        <a:t>lac</a:t>
                      </a:r>
                      <a:r>
                        <a:rPr lang="en-US" baseline="0" dirty="0">
                          <a:latin typeface="Arial Unicode MS" pitchFamily="34" charset="-128"/>
                          <a:ea typeface="Arial Unicode MS" pitchFamily="34" charset="-128"/>
                          <a:cs typeface="Arial Unicode MS" pitchFamily="34" charset="-128"/>
                        </a:rPr>
                        <a:t> to Rs.1 </a:t>
                      </a:r>
                      <a:r>
                        <a:rPr lang="en-US" baseline="0" dirty="0" err="1">
                          <a:latin typeface="Arial Unicode MS" pitchFamily="34" charset="-128"/>
                          <a:ea typeface="Arial Unicode MS" pitchFamily="34" charset="-128"/>
                          <a:cs typeface="Arial Unicode MS" pitchFamily="34" charset="-128"/>
                        </a:rPr>
                        <a:t>crore</a:t>
                      </a:r>
                      <a:r>
                        <a:rPr lang="en-US" baseline="0" dirty="0">
                          <a:latin typeface="Arial Unicode MS" pitchFamily="34" charset="-128"/>
                          <a:ea typeface="Arial Unicode MS" pitchFamily="34" charset="-128"/>
                          <a:cs typeface="Arial Unicode MS" pitchFamily="34" charset="-128"/>
                        </a:rPr>
                        <a:t> or both</a:t>
                      </a:r>
                      <a:endParaRPr lang="en-US" dirty="0">
                        <a:latin typeface="Arial Unicode MS" pitchFamily="34" charset="-128"/>
                        <a:ea typeface="Arial Unicode MS" pitchFamily="34" charset="-128"/>
                        <a:cs typeface="Arial Unicode MS" pitchFamily="34" charset="-128"/>
                      </a:endParaRPr>
                    </a:p>
                  </a:txBody>
                  <a:tcPr/>
                </a:tc>
                <a:extLst>
                  <a:ext uri="{0D108BD9-81ED-4DB2-BD59-A6C34878D82A}">
                    <a16:rowId xmlns:a16="http://schemas.microsoft.com/office/drawing/2014/main" xmlns="" val="10001"/>
                  </a:ext>
                </a:extLst>
              </a:tr>
            </a:tbl>
          </a:graphicData>
        </a:graphic>
      </p:graphicFrame>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458200" cy="838200"/>
          </a:xfrm>
        </p:spPr>
        <p:txBody>
          <a:bodyPr>
            <a:noAutofit/>
          </a:bodyPr>
          <a:lstStyle/>
          <a:p>
            <a:pPr marL="58738" indent="-1588" eaLnBrk="1" fontAlgn="auto" hangingPunct="1">
              <a:spcAft>
                <a:spcPts val="0"/>
              </a:spcAft>
              <a:defRPr/>
            </a:pPr>
            <a:r>
              <a:rPr lang="en-US" sz="3200" dirty="0">
                <a:latin typeface="Arial Unicode MS" pitchFamily="34" charset="-128"/>
                <a:ea typeface="Arial Unicode MS" pitchFamily="34" charset="-128"/>
                <a:cs typeface="Arial Unicode MS" pitchFamily="34" charset="-128"/>
              </a:rPr>
              <a:t>Offence and Penalties</a:t>
            </a:r>
          </a:p>
        </p:txBody>
      </p:sp>
      <p:sp>
        <p:nvSpPr>
          <p:cNvPr id="3" name="Content Placeholder 2"/>
          <p:cNvSpPr>
            <a:spLocks noGrp="1"/>
          </p:cNvSpPr>
          <p:nvPr>
            <p:ph sz="quarter" idx="1"/>
          </p:nvPr>
        </p:nvSpPr>
        <p:spPr>
          <a:xfrm>
            <a:off x="457200" y="1600200"/>
            <a:ext cx="8229600" cy="4419600"/>
          </a:xfrm>
        </p:spPr>
        <p:txBody>
          <a:bodyPr>
            <a:noAutofit/>
          </a:bodyPr>
          <a:lstStyle/>
          <a:p>
            <a:pPr marL="508000" indent="-45085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828675" lvl="1"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828675" lvl="1"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Font typeface="+mj-lt"/>
              <a:buAutoNum type="alphaLcParenR"/>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106</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graphicFrame>
        <p:nvGraphicFramePr>
          <p:cNvPr id="6" name="Table 5"/>
          <p:cNvGraphicFramePr>
            <a:graphicFrameLocks noGrp="1"/>
          </p:cNvGraphicFramePr>
          <p:nvPr>
            <p:extLst>
              <p:ext uri="{D42A27DB-BD31-4B8C-83A1-F6EECF244321}">
                <p14:modId xmlns:p14="http://schemas.microsoft.com/office/powerpoint/2010/main" xmlns="" val="2089645551"/>
              </p:ext>
            </p:extLst>
          </p:nvPr>
        </p:nvGraphicFramePr>
        <p:xfrm>
          <a:off x="457200" y="1676400"/>
          <a:ext cx="8382000" cy="4389120"/>
        </p:xfrm>
        <a:graphic>
          <a:graphicData uri="http://schemas.openxmlformats.org/drawingml/2006/table">
            <a:tbl>
              <a:tblPr firstRow="1" bandRow="1">
                <a:tableStyleId>{5940675A-B579-460E-94D1-54222C63F5DA}</a:tableStyleId>
              </a:tblPr>
              <a:tblGrid>
                <a:gridCol w="838200">
                  <a:extLst>
                    <a:ext uri="{9D8B030D-6E8A-4147-A177-3AD203B41FA5}">
                      <a16:colId xmlns:a16="http://schemas.microsoft.com/office/drawing/2014/main" xmlns="" val="20000"/>
                    </a:ext>
                  </a:extLst>
                </a:gridCol>
                <a:gridCol w="4267200">
                  <a:extLst>
                    <a:ext uri="{9D8B030D-6E8A-4147-A177-3AD203B41FA5}">
                      <a16:colId xmlns:a16="http://schemas.microsoft.com/office/drawing/2014/main" xmlns="" val="20001"/>
                    </a:ext>
                  </a:extLst>
                </a:gridCol>
                <a:gridCol w="1524000">
                  <a:extLst>
                    <a:ext uri="{9D8B030D-6E8A-4147-A177-3AD203B41FA5}">
                      <a16:colId xmlns:a16="http://schemas.microsoft.com/office/drawing/2014/main" xmlns="" val="20002"/>
                    </a:ext>
                  </a:extLst>
                </a:gridCol>
                <a:gridCol w="1752600">
                  <a:extLst>
                    <a:ext uri="{9D8B030D-6E8A-4147-A177-3AD203B41FA5}">
                      <a16:colId xmlns:a16="http://schemas.microsoft.com/office/drawing/2014/main" xmlns="" val="20003"/>
                    </a:ext>
                  </a:extLst>
                </a:gridCol>
              </a:tblGrid>
              <a:tr h="370840">
                <a:tc>
                  <a:txBody>
                    <a:bodyPr/>
                    <a:lstStyle/>
                    <a:p>
                      <a:pPr algn="ctr"/>
                      <a:r>
                        <a:rPr lang="en-US" sz="1600" b="1" dirty="0"/>
                        <a:t>Section</a:t>
                      </a:r>
                    </a:p>
                  </a:txBody>
                  <a:tcPr/>
                </a:tc>
                <a:tc>
                  <a:txBody>
                    <a:bodyPr/>
                    <a:lstStyle/>
                    <a:p>
                      <a:r>
                        <a:rPr lang="en-US" b="1" dirty="0">
                          <a:latin typeface="Arial Unicode MS" pitchFamily="34" charset="-128"/>
                          <a:ea typeface="Arial Unicode MS" pitchFamily="34" charset="-128"/>
                          <a:cs typeface="Arial Unicode MS" pitchFamily="34" charset="-128"/>
                        </a:rPr>
                        <a:t>Particulars</a:t>
                      </a:r>
                    </a:p>
                  </a:txBody>
                  <a:tcPr/>
                </a:tc>
                <a:tc>
                  <a:txBody>
                    <a:bodyPr/>
                    <a:lstStyle/>
                    <a:p>
                      <a:r>
                        <a:rPr lang="en-US" b="1" dirty="0">
                          <a:latin typeface="Arial Unicode MS" pitchFamily="34" charset="-128"/>
                          <a:ea typeface="Arial Unicode MS" pitchFamily="34" charset="-128"/>
                          <a:cs typeface="Arial Unicode MS" pitchFamily="34" charset="-128"/>
                        </a:rPr>
                        <a:t>Responsible person</a:t>
                      </a:r>
                    </a:p>
                  </a:txBody>
                  <a:tcPr/>
                </a:tc>
                <a:tc>
                  <a:txBody>
                    <a:bodyPr/>
                    <a:lstStyle/>
                    <a:p>
                      <a:r>
                        <a:rPr lang="en-US" b="1" dirty="0">
                          <a:latin typeface="Arial Unicode MS" pitchFamily="34" charset="-128"/>
                          <a:ea typeface="Arial Unicode MS" pitchFamily="34" charset="-128"/>
                          <a:cs typeface="Arial Unicode MS" pitchFamily="34" charset="-128"/>
                        </a:rPr>
                        <a:t>Penalties</a:t>
                      </a:r>
                    </a:p>
                  </a:txBody>
                  <a:tcPr/>
                </a:tc>
                <a:extLst>
                  <a:ext uri="{0D108BD9-81ED-4DB2-BD59-A6C34878D82A}">
                    <a16:rowId xmlns:a16="http://schemas.microsoft.com/office/drawing/2014/main" xmlns="" val="10000"/>
                  </a:ext>
                </a:extLst>
              </a:tr>
              <a:tr h="370840">
                <a:tc>
                  <a:txBody>
                    <a:bodyPr/>
                    <a:lstStyle/>
                    <a:p>
                      <a:pPr algn="ctr"/>
                      <a:r>
                        <a:rPr lang="en-US" dirty="0">
                          <a:latin typeface="Arial Unicode MS" pitchFamily="34" charset="-128"/>
                          <a:ea typeface="Arial Unicode MS" pitchFamily="34" charset="-128"/>
                          <a:cs typeface="Arial Unicode MS" pitchFamily="34" charset="-128"/>
                        </a:rPr>
                        <a:t>69</a:t>
                      </a:r>
                    </a:p>
                  </a:txBody>
                  <a:tcPr/>
                </a:tc>
                <a:tc>
                  <a:txBody>
                    <a:bodyPr/>
                    <a:lstStyle/>
                    <a:p>
                      <a:pPr marL="231775" indent="-231775">
                        <a:buFont typeface="Arial" pitchFamily="34" charset="0"/>
                        <a:buChar char="•"/>
                      </a:pPr>
                      <a:r>
                        <a:rPr lang="en-US" dirty="0">
                          <a:latin typeface="Arial Unicode MS" pitchFamily="34" charset="-128"/>
                          <a:ea typeface="Arial Unicode MS" pitchFamily="34" charset="-128"/>
                          <a:cs typeface="Arial Unicode MS" pitchFamily="34" charset="-128"/>
                        </a:rPr>
                        <a:t>Punishment for transaction defrauding creditors( on or after commencement of insolvency)</a:t>
                      </a:r>
                    </a:p>
                  </a:txBody>
                  <a:tcPr/>
                </a:tc>
                <a:tc>
                  <a:txBody>
                    <a:bodyPr/>
                    <a:lstStyle/>
                    <a:p>
                      <a:r>
                        <a:rPr lang="en-US" dirty="0">
                          <a:latin typeface="Arial Unicode MS" pitchFamily="34" charset="-128"/>
                          <a:ea typeface="Arial Unicode MS" pitchFamily="34" charset="-128"/>
                          <a:cs typeface="Arial Unicode MS" pitchFamily="34" charset="-128"/>
                        </a:rPr>
                        <a:t>Corporate debtors and officer</a:t>
                      </a:r>
                    </a:p>
                  </a:txBody>
                  <a:tcPr/>
                </a:tc>
                <a:tc>
                  <a:txBody>
                    <a:bodyPr/>
                    <a:lstStyle/>
                    <a:p>
                      <a:r>
                        <a:rPr lang="en-US" dirty="0">
                          <a:latin typeface="Arial Unicode MS" pitchFamily="34" charset="-128"/>
                          <a:ea typeface="Arial Unicode MS" pitchFamily="34" charset="-128"/>
                          <a:cs typeface="Arial Unicode MS" pitchFamily="34" charset="-128"/>
                        </a:rPr>
                        <a:t>I</a:t>
                      </a:r>
                      <a:r>
                        <a:rPr lang="en-US" u="sng" dirty="0">
                          <a:latin typeface="Arial Unicode MS" pitchFamily="34" charset="-128"/>
                          <a:ea typeface="Arial Unicode MS" pitchFamily="34" charset="-128"/>
                          <a:cs typeface="Arial Unicode MS" pitchFamily="34" charset="-128"/>
                        </a:rPr>
                        <a:t>mprisonment</a:t>
                      </a:r>
                      <a:r>
                        <a:rPr lang="en-US" baseline="0" dirty="0">
                          <a:latin typeface="Arial Unicode MS" pitchFamily="34" charset="-128"/>
                          <a:ea typeface="Arial Unicode MS" pitchFamily="34" charset="-128"/>
                          <a:cs typeface="Arial Unicode MS" pitchFamily="34" charset="-128"/>
                        </a:rPr>
                        <a:t> – 1 to 5 years </a:t>
                      </a:r>
                    </a:p>
                    <a:p>
                      <a:r>
                        <a:rPr lang="en-US" u="sng" baseline="0" dirty="0">
                          <a:latin typeface="Arial Unicode MS" pitchFamily="34" charset="-128"/>
                          <a:ea typeface="Arial Unicode MS" pitchFamily="34" charset="-128"/>
                          <a:cs typeface="Arial Unicode MS" pitchFamily="34" charset="-128"/>
                        </a:rPr>
                        <a:t>Fine</a:t>
                      </a:r>
                      <a:r>
                        <a:rPr lang="en-US" baseline="0" dirty="0">
                          <a:latin typeface="Arial Unicode MS" pitchFamily="34" charset="-128"/>
                          <a:ea typeface="Arial Unicode MS" pitchFamily="34" charset="-128"/>
                          <a:cs typeface="Arial Unicode MS" pitchFamily="34" charset="-128"/>
                        </a:rPr>
                        <a:t> – Rs.1 </a:t>
                      </a:r>
                      <a:r>
                        <a:rPr lang="en-US" baseline="0" dirty="0" err="1">
                          <a:latin typeface="Arial Unicode MS" pitchFamily="34" charset="-128"/>
                          <a:ea typeface="Arial Unicode MS" pitchFamily="34" charset="-128"/>
                          <a:cs typeface="Arial Unicode MS" pitchFamily="34" charset="-128"/>
                        </a:rPr>
                        <a:t>lac</a:t>
                      </a:r>
                      <a:r>
                        <a:rPr lang="en-US" baseline="0" dirty="0">
                          <a:latin typeface="Arial Unicode MS" pitchFamily="34" charset="-128"/>
                          <a:ea typeface="Arial Unicode MS" pitchFamily="34" charset="-128"/>
                          <a:cs typeface="Arial Unicode MS" pitchFamily="34" charset="-128"/>
                        </a:rPr>
                        <a:t> to Rs.1 </a:t>
                      </a:r>
                      <a:r>
                        <a:rPr lang="en-US" baseline="0" dirty="0" err="1">
                          <a:latin typeface="Arial Unicode MS" pitchFamily="34" charset="-128"/>
                          <a:ea typeface="Arial Unicode MS" pitchFamily="34" charset="-128"/>
                          <a:cs typeface="Arial Unicode MS" pitchFamily="34" charset="-128"/>
                        </a:rPr>
                        <a:t>crore</a:t>
                      </a:r>
                      <a:r>
                        <a:rPr lang="en-US" baseline="0" dirty="0">
                          <a:latin typeface="Arial Unicode MS" pitchFamily="34" charset="-128"/>
                          <a:ea typeface="Arial Unicode MS" pitchFamily="34" charset="-128"/>
                          <a:cs typeface="Arial Unicode MS" pitchFamily="34" charset="-128"/>
                        </a:rPr>
                        <a:t> or both</a:t>
                      </a:r>
                      <a:endParaRPr lang="en-US" dirty="0">
                        <a:latin typeface="Arial Unicode MS" pitchFamily="34" charset="-128"/>
                        <a:ea typeface="Arial Unicode MS" pitchFamily="34" charset="-128"/>
                        <a:cs typeface="Arial Unicode MS" pitchFamily="34" charset="-128"/>
                      </a:endParaRPr>
                    </a:p>
                  </a:txBody>
                  <a:tcPr/>
                </a:tc>
                <a:extLst>
                  <a:ext uri="{0D108BD9-81ED-4DB2-BD59-A6C34878D82A}">
                    <a16:rowId xmlns:a16="http://schemas.microsoft.com/office/drawing/2014/main" xmlns="" val="10001"/>
                  </a:ext>
                </a:extLst>
              </a:tr>
              <a:tr h="370840">
                <a:tc>
                  <a:txBody>
                    <a:bodyPr/>
                    <a:lstStyle/>
                    <a:p>
                      <a:pPr algn="ctr"/>
                      <a:r>
                        <a:rPr lang="en-US" dirty="0">
                          <a:latin typeface="Arial Unicode MS" pitchFamily="34" charset="-128"/>
                          <a:ea typeface="Arial Unicode MS" pitchFamily="34" charset="-128"/>
                          <a:cs typeface="Arial Unicode MS" pitchFamily="34" charset="-128"/>
                        </a:rPr>
                        <a:t>70</a:t>
                      </a:r>
                    </a:p>
                  </a:txBody>
                  <a:tcPr/>
                </a:tc>
                <a:tc>
                  <a:txBody>
                    <a:bodyPr/>
                    <a:lstStyle/>
                    <a:p>
                      <a:pPr marL="231775" indent="-231775">
                        <a:buFont typeface="Arial" pitchFamily="34" charset="0"/>
                        <a:buChar char="•"/>
                      </a:pPr>
                      <a:r>
                        <a:rPr lang="en-US" dirty="0">
                          <a:latin typeface="Arial Unicode MS" pitchFamily="34" charset="-128"/>
                          <a:ea typeface="Arial Unicode MS" pitchFamily="34" charset="-128"/>
                          <a:cs typeface="Arial Unicode MS" pitchFamily="34" charset="-128"/>
                        </a:rPr>
                        <a:t>Punishment for misconduct</a:t>
                      </a:r>
                      <a:r>
                        <a:rPr lang="en-US" baseline="0" dirty="0">
                          <a:latin typeface="Arial Unicode MS" pitchFamily="34" charset="-128"/>
                          <a:ea typeface="Arial Unicode MS" pitchFamily="34" charset="-128"/>
                          <a:cs typeface="Arial Unicode MS" pitchFamily="34" charset="-128"/>
                        </a:rPr>
                        <a:t> in the course of corporate insolvency resolution process</a:t>
                      </a:r>
                    </a:p>
                    <a:p>
                      <a:pPr marL="231775" indent="-231775">
                        <a:buFont typeface="Arial" pitchFamily="34" charset="0"/>
                        <a:buChar char="•"/>
                      </a:pPr>
                      <a:r>
                        <a:rPr lang="en-US" baseline="0" dirty="0">
                          <a:latin typeface="Arial Unicode MS" pitchFamily="34" charset="-128"/>
                          <a:ea typeface="Arial Unicode MS" pitchFamily="34" charset="-128"/>
                          <a:cs typeface="Arial Unicode MS" pitchFamily="34" charset="-128"/>
                        </a:rPr>
                        <a:t>Non-disclosure of information to RP</a:t>
                      </a:r>
                    </a:p>
                    <a:p>
                      <a:pPr marL="231775" indent="-231775">
                        <a:buFont typeface="Arial" pitchFamily="34" charset="0"/>
                        <a:buChar char="•"/>
                      </a:pPr>
                      <a:r>
                        <a:rPr lang="en-US" baseline="0" dirty="0">
                          <a:latin typeface="Arial Unicode MS" pitchFamily="34" charset="-128"/>
                          <a:ea typeface="Arial Unicode MS" pitchFamily="34" charset="-128"/>
                          <a:cs typeface="Arial Unicode MS" pitchFamily="34" charset="-128"/>
                        </a:rPr>
                        <a:t>Not giving the custody and control to the RP.</a:t>
                      </a:r>
                    </a:p>
                    <a:p>
                      <a:pPr marL="231775" indent="-231775">
                        <a:buFont typeface="Arial" pitchFamily="34" charset="0"/>
                        <a:buChar char="•"/>
                      </a:pPr>
                      <a:r>
                        <a:rPr lang="en-US" baseline="0" dirty="0">
                          <a:latin typeface="Arial Unicode MS" pitchFamily="34" charset="-128"/>
                          <a:ea typeface="Arial Unicode MS" pitchFamily="34" charset="-128"/>
                          <a:cs typeface="Arial Unicode MS" pitchFamily="34" charset="-128"/>
                        </a:rPr>
                        <a:t>Not providing books of accounts to RP</a:t>
                      </a:r>
                      <a:endParaRPr lang="en-US" dirty="0">
                        <a:latin typeface="Arial Unicode MS" pitchFamily="34" charset="-128"/>
                        <a:ea typeface="Arial Unicode MS" pitchFamily="34" charset="-128"/>
                        <a:cs typeface="Arial Unicode MS" pitchFamily="34" charset="-128"/>
                      </a:endParaRPr>
                    </a:p>
                  </a:txBody>
                  <a:tcPr/>
                </a:tc>
                <a:tc>
                  <a:txBody>
                    <a:bodyPr/>
                    <a:lstStyle/>
                    <a:p>
                      <a:r>
                        <a:rPr lang="en-US" dirty="0">
                          <a:latin typeface="Arial Unicode MS" pitchFamily="34" charset="-128"/>
                          <a:ea typeface="Arial Unicode MS" pitchFamily="34" charset="-128"/>
                          <a:cs typeface="Arial Unicode MS" pitchFamily="34" charset="-128"/>
                        </a:rPr>
                        <a:t>Officer</a:t>
                      </a:r>
                    </a:p>
                  </a:txBody>
                  <a:tcPr/>
                </a:tc>
                <a:tc>
                  <a:txBody>
                    <a:bodyPr/>
                    <a:lstStyle/>
                    <a:p>
                      <a:r>
                        <a:rPr lang="en-US" dirty="0">
                          <a:latin typeface="Arial Unicode MS" pitchFamily="34" charset="-128"/>
                          <a:ea typeface="Arial Unicode MS" pitchFamily="34" charset="-128"/>
                          <a:cs typeface="Arial Unicode MS" pitchFamily="34" charset="-128"/>
                        </a:rPr>
                        <a:t>I</a:t>
                      </a:r>
                      <a:r>
                        <a:rPr lang="en-US" u="sng" dirty="0">
                          <a:latin typeface="Arial Unicode MS" pitchFamily="34" charset="-128"/>
                          <a:ea typeface="Arial Unicode MS" pitchFamily="34" charset="-128"/>
                          <a:cs typeface="Arial Unicode MS" pitchFamily="34" charset="-128"/>
                        </a:rPr>
                        <a:t>mprisonment</a:t>
                      </a:r>
                      <a:r>
                        <a:rPr lang="en-US" baseline="0" dirty="0">
                          <a:latin typeface="Arial Unicode MS" pitchFamily="34" charset="-128"/>
                          <a:ea typeface="Arial Unicode MS" pitchFamily="34" charset="-128"/>
                          <a:cs typeface="Arial Unicode MS" pitchFamily="34" charset="-128"/>
                        </a:rPr>
                        <a:t> – 3 to 5 years </a:t>
                      </a:r>
                    </a:p>
                    <a:p>
                      <a:r>
                        <a:rPr lang="en-US" u="sng" baseline="0" dirty="0">
                          <a:latin typeface="Arial Unicode MS" pitchFamily="34" charset="-128"/>
                          <a:ea typeface="Arial Unicode MS" pitchFamily="34" charset="-128"/>
                          <a:cs typeface="Arial Unicode MS" pitchFamily="34" charset="-128"/>
                        </a:rPr>
                        <a:t>Fine</a:t>
                      </a:r>
                      <a:r>
                        <a:rPr lang="en-US" baseline="0" dirty="0">
                          <a:latin typeface="Arial Unicode MS" pitchFamily="34" charset="-128"/>
                          <a:ea typeface="Arial Unicode MS" pitchFamily="34" charset="-128"/>
                          <a:cs typeface="Arial Unicode MS" pitchFamily="34" charset="-128"/>
                        </a:rPr>
                        <a:t> – Rs.1 </a:t>
                      </a:r>
                      <a:r>
                        <a:rPr lang="en-US" baseline="0" dirty="0" err="1">
                          <a:latin typeface="Arial Unicode MS" pitchFamily="34" charset="-128"/>
                          <a:ea typeface="Arial Unicode MS" pitchFamily="34" charset="-128"/>
                          <a:cs typeface="Arial Unicode MS" pitchFamily="34" charset="-128"/>
                        </a:rPr>
                        <a:t>lac</a:t>
                      </a:r>
                      <a:r>
                        <a:rPr lang="en-US" baseline="0" dirty="0">
                          <a:latin typeface="Arial Unicode MS" pitchFamily="34" charset="-128"/>
                          <a:ea typeface="Arial Unicode MS" pitchFamily="34" charset="-128"/>
                          <a:cs typeface="Arial Unicode MS" pitchFamily="34" charset="-128"/>
                        </a:rPr>
                        <a:t> to Rs.1 </a:t>
                      </a:r>
                      <a:r>
                        <a:rPr lang="en-US" baseline="0" dirty="0" err="1">
                          <a:latin typeface="Arial Unicode MS" pitchFamily="34" charset="-128"/>
                          <a:ea typeface="Arial Unicode MS" pitchFamily="34" charset="-128"/>
                          <a:cs typeface="Arial Unicode MS" pitchFamily="34" charset="-128"/>
                        </a:rPr>
                        <a:t>crore</a:t>
                      </a:r>
                      <a:r>
                        <a:rPr lang="en-US" baseline="0" dirty="0">
                          <a:latin typeface="Arial Unicode MS" pitchFamily="34" charset="-128"/>
                          <a:ea typeface="Arial Unicode MS" pitchFamily="34" charset="-128"/>
                          <a:cs typeface="Arial Unicode MS" pitchFamily="34" charset="-128"/>
                        </a:rPr>
                        <a:t> or both</a:t>
                      </a:r>
                      <a:endParaRPr lang="en-US" dirty="0">
                        <a:latin typeface="Arial Unicode MS" pitchFamily="34" charset="-128"/>
                        <a:ea typeface="Arial Unicode MS" pitchFamily="34" charset="-128"/>
                        <a:cs typeface="Arial Unicode MS" pitchFamily="34" charset="-128"/>
                      </a:endParaRPr>
                    </a:p>
                    <a:p>
                      <a:endParaRPr lang="en-US" dirty="0">
                        <a:latin typeface="Arial Unicode MS" pitchFamily="34" charset="-128"/>
                        <a:ea typeface="Arial Unicode MS" pitchFamily="34" charset="-128"/>
                        <a:cs typeface="Arial Unicode MS" pitchFamily="34" charset="-128"/>
                      </a:endParaRPr>
                    </a:p>
                  </a:txBody>
                  <a:tcPr/>
                </a:tc>
                <a:extLst>
                  <a:ext uri="{0D108BD9-81ED-4DB2-BD59-A6C34878D82A}">
                    <a16:rowId xmlns:a16="http://schemas.microsoft.com/office/drawing/2014/main" xmlns="" val="10002"/>
                  </a:ext>
                </a:extLst>
              </a:tr>
            </a:tbl>
          </a:graphicData>
        </a:graphic>
      </p:graphicFrame>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458200" cy="838200"/>
          </a:xfrm>
        </p:spPr>
        <p:txBody>
          <a:bodyPr>
            <a:noAutofit/>
          </a:bodyPr>
          <a:lstStyle/>
          <a:p>
            <a:pPr marL="58738" indent="-1588" eaLnBrk="1" fontAlgn="auto" hangingPunct="1">
              <a:spcAft>
                <a:spcPts val="0"/>
              </a:spcAft>
              <a:defRPr/>
            </a:pPr>
            <a:r>
              <a:rPr lang="en-US" sz="3200" dirty="0">
                <a:latin typeface="Arial Unicode MS" pitchFamily="34" charset="-128"/>
                <a:ea typeface="Arial Unicode MS" pitchFamily="34" charset="-128"/>
                <a:cs typeface="Arial Unicode MS" pitchFamily="34" charset="-128"/>
              </a:rPr>
              <a:t>Offence and Penalties</a:t>
            </a:r>
          </a:p>
        </p:txBody>
      </p:sp>
      <p:sp>
        <p:nvSpPr>
          <p:cNvPr id="3" name="Content Placeholder 2"/>
          <p:cNvSpPr>
            <a:spLocks noGrp="1"/>
          </p:cNvSpPr>
          <p:nvPr>
            <p:ph sz="quarter" idx="1"/>
          </p:nvPr>
        </p:nvSpPr>
        <p:spPr>
          <a:xfrm>
            <a:off x="457200" y="1600200"/>
            <a:ext cx="8229600" cy="4419600"/>
          </a:xfrm>
        </p:spPr>
        <p:txBody>
          <a:bodyPr>
            <a:noAutofit/>
          </a:bodyPr>
          <a:lstStyle/>
          <a:p>
            <a:pPr marL="508000" indent="-45085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828675" lvl="1"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828675" lvl="1"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Font typeface="+mj-lt"/>
              <a:buAutoNum type="alphaLcParenR"/>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107</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graphicFrame>
        <p:nvGraphicFramePr>
          <p:cNvPr id="6" name="Table 5"/>
          <p:cNvGraphicFramePr>
            <a:graphicFrameLocks noGrp="1"/>
          </p:cNvGraphicFramePr>
          <p:nvPr>
            <p:extLst>
              <p:ext uri="{D42A27DB-BD31-4B8C-83A1-F6EECF244321}">
                <p14:modId xmlns:p14="http://schemas.microsoft.com/office/powerpoint/2010/main" xmlns="" val="1075006702"/>
              </p:ext>
            </p:extLst>
          </p:nvPr>
        </p:nvGraphicFramePr>
        <p:xfrm>
          <a:off x="457200" y="1676400"/>
          <a:ext cx="8382000" cy="4211320"/>
        </p:xfrm>
        <a:graphic>
          <a:graphicData uri="http://schemas.openxmlformats.org/drawingml/2006/table">
            <a:tbl>
              <a:tblPr firstRow="1" bandRow="1">
                <a:tableStyleId>{5940675A-B579-460E-94D1-54222C63F5DA}</a:tableStyleId>
              </a:tblPr>
              <a:tblGrid>
                <a:gridCol w="838200">
                  <a:extLst>
                    <a:ext uri="{9D8B030D-6E8A-4147-A177-3AD203B41FA5}">
                      <a16:colId xmlns:a16="http://schemas.microsoft.com/office/drawing/2014/main" xmlns="" val="20000"/>
                    </a:ext>
                  </a:extLst>
                </a:gridCol>
                <a:gridCol w="2819400">
                  <a:extLst>
                    <a:ext uri="{9D8B030D-6E8A-4147-A177-3AD203B41FA5}">
                      <a16:colId xmlns:a16="http://schemas.microsoft.com/office/drawing/2014/main" xmlns="" val="20001"/>
                    </a:ext>
                  </a:extLst>
                </a:gridCol>
                <a:gridCol w="2514600">
                  <a:extLst>
                    <a:ext uri="{9D8B030D-6E8A-4147-A177-3AD203B41FA5}">
                      <a16:colId xmlns:a16="http://schemas.microsoft.com/office/drawing/2014/main" xmlns="" val="20002"/>
                    </a:ext>
                  </a:extLst>
                </a:gridCol>
                <a:gridCol w="2209800">
                  <a:extLst>
                    <a:ext uri="{9D8B030D-6E8A-4147-A177-3AD203B41FA5}">
                      <a16:colId xmlns:a16="http://schemas.microsoft.com/office/drawing/2014/main" xmlns="" val="20003"/>
                    </a:ext>
                  </a:extLst>
                </a:gridCol>
              </a:tblGrid>
              <a:tr h="370840">
                <a:tc>
                  <a:txBody>
                    <a:bodyPr/>
                    <a:lstStyle/>
                    <a:p>
                      <a:pPr algn="ctr"/>
                      <a:r>
                        <a:rPr lang="en-US" sz="1600" b="1" dirty="0"/>
                        <a:t>Section</a:t>
                      </a:r>
                    </a:p>
                  </a:txBody>
                  <a:tcPr/>
                </a:tc>
                <a:tc>
                  <a:txBody>
                    <a:bodyPr/>
                    <a:lstStyle/>
                    <a:p>
                      <a:r>
                        <a:rPr lang="en-US" b="1" dirty="0">
                          <a:latin typeface="Arial Unicode MS" pitchFamily="34" charset="-128"/>
                          <a:ea typeface="Arial Unicode MS" pitchFamily="34" charset="-128"/>
                          <a:cs typeface="Arial Unicode MS" pitchFamily="34" charset="-128"/>
                        </a:rPr>
                        <a:t>Particulars</a:t>
                      </a:r>
                    </a:p>
                  </a:txBody>
                  <a:tcPr/>
                </a:tc>
                <a:tc>
                  <a:txBody>
                    <a:bodyPr/>
                    <a:lstStyle/>
                    <a:p>
                      <a:r>
                        <a:rPr lang="en-US" b="1" dirty="0">
                          <a:latin typeface="Arial Unicode MS" pitchFamily="34" charset="-128"/>
                          <a:ea typeface="Arial Unicode MS" pitchFamily="34" charset="-128"/>
                          <a:cs typeface="Arial Unicode MS" pitchFamily="34" charset="-128"/>
                        </a:rPr>
                        <a:t>Responsible person</a:t>
                      </a:r>
                    </a:p>
                  </a:txBody>
                  <a:tcPr/>
                </a:tc>
                <a:tc>
                  <a:txBody>
                    <a:bodyPr/>
                    <a:lstStyle/>
                    <a:p>
                      <a:r>
                        <a:rPr lang="en-US" b="1" dirty="0">
                          <a:latin typeface="Arial Unicode MS" pitchFamily="34" charset="-128"/>
                          <a:ea typeface="Arial Unicode MS" pitchFamily="34" charset="-128"/>
                          <a:cs typeface="Arial Unicode MS" pitchFamily="34" charset="-128"/>
                        </a:rPr>
                        <a:t>Penalties</a:t>
                      </a:r>
                    </a:p>
                  </a:txBody>
                  <a:tcPr/>
                </a:tc>
                <a:extLst>
                  <a:ext uri="{0D108BD9-81ED-4DB2-BD59-A6C34878D82A}">
                    <a16:rowId xmlns:a16="http://schemas.microsoft.com/office/drawing/2014/main" xmlns="" val="10000"/>
                  </a:ext>
                </a:extLst>
              </a:tr>
              <a:tr h="370840">
                <a:tc>
                  <a:txBody>
                    <a:bodyPr/>
                    <a:lstStyle/>
                    <a:p>
                      <a:pPr algn="ctr"/>
                      <a:r>
                        <a:rPr lang="en-US" dirty="0">
                          <a:latin typeface="Arial Unicode MS" pitchFamily="34" charset="-128"/>
                          <a:ea typeface="Arial Unicode MS" pitchFamily="34" charset="-128"/>
                          <a:cs typeface="Arial Unicode MS" pitchFamily="34" charset="-128"/>
                        </a:rPr>
                        <a:t>71</a:t>
                      </a:r>
                    </a:p>
                  </a:txBody>
                  <a:tcPr/>
                </a:tc>
                <a:tc>
                  <a:txBody>
                    <a:bodyPr/>
                    <a:lstStyle/>
                    <a:p>
                      <a:pPr marL="231775" indent="-231775">
                        <a:buFont typeface="Arial" pitchFamily="34" charset="0"/>
                        <a:buChar char="•"/>
                      </a:pPr>
                      <a:r>
                        <a:rPr lang="en-US" dirty="0">
                          <a:latin typeface="Arial Unicode MS" pitchFamily="34" charset="-128"/>
                          <a:ea typeface="Arial Unicode MS" pitchFamily="34" charset="-128"/>
                          <a:cs typeface="Arial Unicode MS" pitchFamily="34" charset="-128"/>
                        </a:rPr>
                        <a:t>Punishment for falsification of books of accounts</a:t>
                      </a:r>
                    </a:p>
                  </a:txBody>
                  <a:tcPr/>
                </a:tc>
                <a:tc>
                  <a:txBody>
                    <a:bodyPr/>
                    <a:lstStyle/>
                    <a:p>
                      <a:r>
                        <a:rPr lang="en-US" dirty="0">
                          <a:latin typeface="Arial Unicode MS" pitchFamily="34" charset="-128"/>
                          <a:ea typeface="Arial Unicode MS" pitchFamily="34" charset="-128"/>
                          <a:cs typeface="Arial Unicode MS" pitchFamily="34" charset="-128"/>
                        </a:rPr>
                        <a:t>Officer</a:t>
                      </a:r>
                    </a:p>
                  </a:txBody>
                  <a:tcPr/>
                </a:tc>
                <a:tc>
                  <a:txBody>
                    <a:bodyPr/>
                    <a:lstStyle/>
                    <a:p>
                      <a:r>
                        <a:rPr lang="en-US" dirty="0">
                          <a:latin typeface="Arial Unicode MS" pitchFamily="34" charset="-128"/>
                          <a:ea typeface="Arial Unicode MS" pitchFamily="34" charset="-128"/>
                          <a:cs typeface="Arial Unicode MS" pitchFamily="34" charset="-128"/>
                        </a:rPr>
                        <a:t>I</a:t>
                      </a:r>
                      <a:r>
                        <a:rPr lang="en-US" u="sng" dirty="0">
                          <a:latin typeface="Arial Unicode MS" pitchFamily="34" charset="-128"/>
                          <a:ea typeface="Arial Unicode MS" pitchFamily="34" charset="-128"/>
                          <a:cs typeface="Arial Unicode MS" pitchFamily="34" charset="-128"/>
                        </a:rPr>
                        <a:t>mprisonment</a:t>
                      </a:r>
                      <a:r>
                        <a:rPr lang="en-US" baseline="0" dirty="0">
                          <a:latin typeface="Arial Unicode MS" pitchFamily="34" charset="-128"/>
                          <a:ea typeface="Arial Unicode MS" pitchFamily="34" charset="-128"/>
                          <a:cs typeface="Arial Unicode MS" pitchFamily="34" charset="-128"/>
                        </a:rPr>
                        <a:t> – 3 to 5 years </a:t>
                      </a:r>
                    </a:p>
                    <a:p>
                      <a:r>
                        <a:rPr lang="en-US" u="sng" baseline="0" dirty="0">
                          <a:latin typeface="Arial Unicode MS" pitchFamily="34" charset="-128"/>
                          <a:ea typeface="Arial Unicode MS" pitchFamily="34" charset="-128"/>
                          <a:cs typeface="Arial Unicode MS" pitchFamily="34" charset="-128"/>
                        </a:rPr>
                        <a:t>Fine</a:t>
                      </a:r>
                      <a:r>
                        <a:rPr lang="en-US" baseline="0" dirty="0">
                          <a:latin typeface="Arial Unicode MS" pitchFamily="34" charset="-128"/>
                          <a:ea typeface="Arial Unicode MS" pitchFamily="34" charset="-128"/>
                          <a:cs typeface="Arial Unicode MS" pitchFamily="34" charset="-128"/>
                        </a:rPr>
                        <a:t> – Rs.1 </a:t>
                      </a:r>
                      <a:r>
                        <a:rPr lang="en-US" baseline="0" dirty="0" err="1">
                          <a:latin typeface="Arial Unicode MS" pitchFamily="34" charset="-128"/>
                          <a:ea typeface="Arial Unicode MS" pitchFamily="34" charset="-128"/>
                          <a:cs typeface="Arial Unicode MS" pitchFamily="34" charset="-128"/>
                        </a:rPr>
                        <a:t>lac</a:t>
                      </a:r>
                      <a:r>
                        <a:rPr lang="en-US" baseline="0" dirty="0">
                          <a:latin typeface="Arial Unicode MS" pitchFamily="34" charset="-128"/>
                          <a:ea typeface="Arial Unicode MS" pitchFamily="34" charset="-128"/>
                          <a:cs typeface="Arial Unicode MS" pitchFamily="34" charset="-128"/>
                        </a:rPr>
                        <a:t> to Rs.1 </a:t>
                      </a:r>
                      <a:r>
                        <a:rPr lang="en-US" baseline="0" dirty="0" err="1">
                          <a:latin typeface="Arial Unicode MS" pitchFamily="34" charset="-128"/>
                          <a:ea typeface="Arial Unicode MS" pitchFamily="34" charset="-128"/>
                          <a:cs typeface="Arial Unicode MS" pitchFamily="34" charset="-128"/>
                        </a:rPr>
                        <a:t>crore</a:t>
                      </a:r>
                      <a:r>
                        <a:rPr lang="en-US" baseline="0" dirty="0">
                          <a:latin typeface="Arial Unicode MS" pitchFamily="34" charset="-128"/>
                          <a:ea typeface="Arial Unicode MS" pitchFamily="34" charset="-128"/>
                          <a:cs typeface="Arial Unicode MS" pitchFamily="34" charset="-128"/>
                        </a:rPr>
                        <a:t> or both</a:t>
                      </a:r>
                      <a:endParaRPr lang="en-US" dirty="0">
                        <a:latin typeface="Arial Unicode MS" pitchFamily="34" charset="-128"/>
                        <a:ea typeface="Arial Unicode MS" pitchFamily="34" charset="-128"/>
                        <a:cs typeface="Arial Unicode MS" pitchFamily="34" charset="-128"/>
                      </a:endParaRPr>
                    </a:p>
                  </a:txBody>
                  <a:tcPr/>
                </a:tc>
                <a:extLst>
                  <a:ext uri="{0D108BD9-81ED-4DB2-BD59-A6C34878D82A}">
                    <a16:rowId xmlns:a16="http://schemas.microsoft.com/office/drawing/2014/main" xmlns="" val="10001"/>
                  </a:ext>
                </a:extLst>
              </a:tr>
              <a:tr h="370840">
                <a:tc>
                  <a:txBody>
                    <a:bodyPr/>
                    <a:lstStyle/>
                    <a:p>
                      <a:pPr algn="ctr"/>
                      <a:r>
                        <a:rPr lang="en-US" dirty="0">
                          <a:latin typeface="Arial Unicode MS" pitchFamily="34" charset="-128"/>
                          <a:ea typeface="Arial Unicode MS" pitchFamily="34" charset="-128"/>
                          <a:cs typeface="Arial Unicode MS" pitchFamily="34" charset="-128"/>
                        </a:rPr>
                        <a:t>72</a:t>
                      </a:r>
                    </a:p>
                  </a:txBody>
                  <a:tcPr/>
                </a:tc>
                <a:tc>
                  <a:txBody>
                    <a:bodyPr/>
                    <a:lstStyle/>
                    <a:p>
                      <a:pPr marL="231775" indent="-231775">
                        <a:buFont typeface="Arial" pitchFamily="34" charset="0"/>
                        <a:buChar char="•"/>
                      </a:pPr>
                      <a:r>
                        <a:rPr lang="en-US" dirty="0">
                          <a:latin typeface="Arial Unicode MS" pitchFamily="34" charset="-128"/>
                          <a:ea typeface="Arial Unicode MS" pitchFamily="34" charset="-128"/>
                          <a:cs typeface="Arial Unicode MS" pitchFamily="34" charset="-128"/>
                        </a:rPr>
                        <a:t>Punishment for willful</a:t>
                      </a:r>
                      <a:r>
                        <a:rPr lang="en-US" baseline="0" dirty="0">
                          <a:latin typeface="Arial Unicode MS" pitchFamily="34" charset="-128"/>
                          <a:ea typeface="Arial Unicode MS" pitchFamily="34" charset="-128"/>
                          <a:cs typeface="Arial Unicode MS" pitchFamily="34" charset="-128"/>
                        </a:rPr>
                        <a:t> material omission from statement of affairs relating to affairs of CD</a:t>
                      </a:r>
                      <a:endParaRPr lang="en-US" dirty="0">
                        <a:latin typeface="Arial Unicode MS" pitchFamily="34" charset="-128"/>
                        <a:ea typeface="Arial Unicode MS" pitchFamily="34" charset="-128"/>
                        <a:cs typeface="Arial Unicode MS" pitchFamily="34" charset="-128"/>
                      </a:endParaRPr>
                    </a:p>
                  </a:txBody>
                  <a:tcPr/>
                </a:tc>
                <a:tc>
                  <a:txBody>
                    <a:bodyPr/>
                    <a:lstStyle/>
                    <a:p>
                      <a:r>
                        <a:rPr lang="en-US" dirty="0">
                          <a:latin typeface="Arial Unicode MS" pitchFamily="34" charset="-128"/>
                          <a:ea typeface="Arial Unicode MS" pitchFamily="34" charset="-128"/>
                          <a:cs typeface="Arial Unicode MS" pitchFamily="34" charset="-128"/>
                        </a:rPr>
                        <a:t>Officer</a:t>
                      </a:r>
                    </a:p>
                  </a:txBody>
                  <a:tcPr/>
                </a:tc>
                <a:tc>
                  <a:txBody>
                    <a:bodyPr/>
                    <a:lstStyle/>
                    <a:p>
                      <a:r>
                        <a:rPr lang="en-US" dirty="0">
                          <a:latin typeface="Arial Unicode MS" pitchFamily="34" charset="-128"/>
                          <a:ea typeface="Arial Unicode MS" pitchFamily="34" charset="-128"/>
                          <a:cs typeface="Arial Unicode MS" pitchFamily="34" charset="-128"/>
                        </a:rPr>
                        <a:t>I</a:t>
                      </a:r>
                      <a:r>
                        <a:rPr lang="en-US" u="sng" dirty="0">
                          <a:latin typeface="Arial Unicode MS" pitchFamily="34" charset="-128"/>
                          <a:ea typeface="Arial Unicode MS" pitchFamily="34" charset="-128"/>
                          <a:cs typeface="Arial Unicode MS" pitchFamily="34" charset="-128"/>
                        </a:rPr>
                        <a:t>mprisonment</a:t>
                      </a:r>
                      <a:r>
                        <a:rPr lang="en-US" baseline="0" dirty="0">
                          <a:latin typeface="Arial Unicode MS" pitchFamily="34" charset="-128"/>
                          <a:ea typeface="Arial Unicode MS" pitchFamily="34" charset="-128"/>
                          <a:cs typeface="Arial Unicode MS" pitchFamily="34" charset="-128"/>
                        </a:rPr>
                        <a:t> – 3 to 5 years </a:t>
                      </a:r>
                    </a:p>
                    <a:p>
                      <a:r>
                        <a:rPr lang="en-US" u="sng" baseline="0" dirty="0">
                          <a:latin typeface="Arial Unicode MS" pitchFamily="34" charset="-128"/>
                          <a:ea typeface="Arial Unicode MS" pitchFamily="34" charset="-128"/>
                          <a:cs typeface="Arial Unicode MS" pitchFamily="34" charset="-128"/>
                        </a:rPr>
                        <a:t>Fine</a:t>
                      </a:r>
                      <a:r>
                        <a:rPr lang="en-US" baseline="0" dirty="0">
                          <a:latin typeface="Arial Unicode MS" pitchFamily="34" charset="-128"/>
                          <a:ea typeface="Arial Unicode MS" pitchFamily="34" charset="-128"/>
                          <a:cs typeface="Arial Unicode MS" pitchFamily="34" charset="-128"/>
                        </a:rPr>
                        <a:t> – Rs.1 </a:t>
                      </a:r>
                      <a:r>
                        <a:rPr lang="en-US" baseline="0" dirty="0" err="1">
                          <a:latin typeface="Arial Unicode MS" pitchFamily="34" charset="-128"/>
                          <a:ea typeface="Arial Unicode MS" pitchFamily="34" charset="-128"/>
                          <a:cs typeface="Arial Unicode MS" pitchFamily="34" charset="-128"/>
                        </a:rPr>
                        <a:t>lac</a:t>
                      </a:r>
                      <a:r>
                        <a:rPr lang="en-US" baseline="0" dirty="0">
                          <a:latin typeface="Arial Unicode MS" pitchFamily="34" charset="-128"/>
                          <a:ea typeface="Arial Unicode MS" pitchFamily="34" charset="-128"/>
                          <a:cs typeface="Arial Unicode MS" pitchFamily="34" charset="-128"/>
                        </a:rPr>
                        <a:t> to Rs.1 </a:t>
                      </a:r>
                      <a:r>
                        <a:rPr lang="en-US" baseline="0" dirty="0" err="1">
                          <a:latin typeface="Arial Unicode MS" pitchFamily="34" charset="-128"/>
                          <a:ea typeface="Arial Unicode MS" pitchFamily="34" charset="-128"/>
                          <a:cs typeface="Arial Unicode MS" pitchFamily="34" charset="-128"/>
                        </a:rPr>
                        <a:t>crore</a:t>
                      </a:r>
                      <a:r>
                        <a:rPr lang="en-US" baseline="0" dirty="0">
                          <a:latin typeface="Arial Unicode MS" pitchFamily="34" charset="-128"/>
                          <a:ea typeface="Arial Unicode MS" pitchFamily="34" charset="-128"/>
                          <a:cs typeface="Arial Unicode MS" pitchFamily="34" charset="-128"/>
                        </a:rPr>
                        <a:t> or both</a:t>
                      </a:r>
                      <a:endParaRPr lang="en-US" dirty="0">
                        <a:latin typeface="Arial Unicode MS" pitchFamily="34" charset="-128"/>
                        <a:ea typeface="Arial Unicode MS" pitchFamily="34" charset="-128"/>
                        <a:cs typeface="Arial Unicode MS" pitchFamily="34" charset="-128"/>
                      </a:endParaRPr>
                    </a:p>
                  </a:txBody>
                  <a:tcPr/>
                </a:tc>
                <a:extLst>
                  <a:ext uri="{0D108BD9-81ED-4DB2-BD59-A6C34878D82A}">
                    <a16:rowId xmlns:a16="http://schemas.microsoft.com/office/drawing/2014/main" xmlns="" val="10002"/>
                  </a:ext>
                </a:extLst>
              </a:tr>
              <a:tr h="370840">
                <a:tc>
                  <a:txBody>
                    <a:bodyPr/>
                    <a:lstStyle/>
                    <a:p>
                      <a:pPr algn="ctr"/>
                      <a:r>
                        <a:rPr lang="en-US" dirty="0">
                          <a:latin typeface="Arial Unicode MS" pitchFamily="34" charset="-128"/>
                          <a:ea typeface="Arial Unicode MS" pitchFamily="34" charset="-128"/>
                          <a:cs typeface="Arial Unicode MS" pitchFamily="34" charset="-128"/>
                        </a:rPr>
                        <a:t>73</a:t>
                      </a:r>
                    </a:p>
                  </a:txBody>
                  <a:tcPr/>
                </a:tc>
                <a:tc>
                  <a:txBody>
                    <a:bodyPr/>
                    <a:lstStyle/>
                    <a:p>
                      <a:pPr marL="231775" indent="-231775">
                        <a:buFont typeface="Arial" pitchFamily="34" charset="0"/>
                        <a:buChar char="•"/>
                      </a:pPr>
                      <a:r>
                        <a:rPr lang="en-US" dirty="0">
                          <a:latin typeface="Arial Unicode MS" pitchFamily="34" charset="-128"/>
                          <a:ea typeface="Arial Unicode MS" pitchFamily="34" charset="-128"/>
                          <a:cs typeface="Arial Unicode MS" pitchFamily="34" charset="-128"/>
                        </a:rPr>
                        <a:t>Punishment for false representation to creditors</a:t>
                      </a:r>
                    </a:p>
                  </a:txBody>
                  <a:tcPr/>
                </a:tc>
                <a:tc>
                  <a:txBody>
                    <a:bodyPr/>
                    <a:lstStyle/>
                    <a:p>
                      <a:r>
                        <a:rPr lang="en-US" dirty="0">
                          <a:latin typeface="Arial Unicode MS" pitchFamily="34" charset="-128"/>
                          <a:ea typeface="Arial Unicode MS" pitchFamily="34" charset="-128"/>
                          <a:cs typeface="Arial Unicode MS" pitchFamily="34" charset="-128"/>
                        </a:rPr>
                        <a:t>Officer</a:t>
                      </a:r>
                    </a:p>
                  </a:txBody>
                  <a:tcPr/>
                </a:tc>
                <a:tc>
                  <a:txBody>
                    <a:bodyPr/>
                    <a:lstStyle/>
                    <a:p>
                      <a:r>
                        <a:rPr lang="en-US" dirty="0">
                          <a:latin typeface="Arial Unicode MS" pitchFamily="34" charset="-128"/>
                          <a:ea typeface="Arial Unicode MS" pitchFamily="34" charset="-128"/>
                          <a:cs typeface="Arial Unicode MS" pitchFamily="34" charset="-128"/>
                        </a:rPr>
                        <a:t>I</a:t>
                      </a:r>
                      <a:r>
                        <a:rPr lang="en-US" u="sng" dirty="0">
                          <a:latin typeface="Arial Unicode MS" pitchFamily="34" charset="-128"/>
                          <a:ea typeface="Arial Unicode MS" pitchFamily="34" charset="-128"/>
                          <a:cs typeface="Arial Unicode MS" pitchFamily="34" charset="-128"/>
                        </a:rPr>
                        <a:t>mprisonment</a:t>
                      </a:r>
                      <a:r>
                        <a:rPr lang="en-US" baseline="0" dirty="0">
                          <a:latin typeface="Arial Unicode MS" pitchFamily="34" charset="-128"/>
                          <a:ea typeface="Arial Unicode MS" pitchFamily="34" charset="-128"/>
                          <a:cs typeface="Arial Unicode MS" pitchFamily="34" charset="-128"/>
                        </a:rPr>
                        <a:t> – 3 to 5 years </a:t>
                      </a:r>
                    </a:p>
                    <a:p>
                      <a:r>
                        <a:rPr lang="en-US" u="sng" baseline="0" dirty="0">
                          <a:latin typeface="Arial Unicode MS" pitchFamily="34" charset="-128"/>
                          <a:ea typeface="Arial Unicode MS" pitchFamily="34" charset="-128"/>
                          <a:cs typeface="Arial Unicode MS" pitchFamily="34" charset="-128"/>
                        </a:rPr>
                        <a:t>Fine</a:t>
                      </a:r>
                      <a:r>
                        <a:rPr lang="en-US" baseline="0" dirty="0">
                          <a:latin typeface="Arial Unicode MS" pitchFamily="34" charset="-128"/>
                          <a:ea typeface="Arial Unicode MS" pitchFamily="34" charset="-128"/>
                          <a:cs typeface="Arial Unicode MS" pitchFamily="34" charset="-128"/>
                        </a:rPr>
                        <a:t> – Rs.1 </a:t>
                      </a:r>
                      <a:r>
                        <a:rPr lang="en-US" baseline="0" dirty="0" err="1">
                          <a:latin typeface="Arial Unicode MS" pitchFamily="34" charset="-128"/>
                          <a:ea typeface="Arial Unicode MS" pitchFamily="34" charset="-128"/>
                          <a:cs typeface="Arial Unicode MS" pitchFamily="34" charset="-128"/>
                        </a:rPr>
                        <a:t>lac</a:t>
                      </a:r>
                      <a:r>
                        <a:rPr lang="en-US" baseline="0" dirty="0">
                          <a:latin typeface="Arial Unicode MS" pitchFamily="34" charset="-128"/>
                          <a:ea typeface="Arial Unicode MS" pitchFamily="34" charset="-128"/>
                          <a:cs typeface="Arial Unicode MS" pitchFamily="34" charset="-128"/>
                        </a:rPr>
                        <a:t> to Rs.1 </a:t>
                      </a:r>
                      <a:r>
                        <a:rPr lang="en-US" baseline="0" dirty="0" err="1">
                          <a:latin typeface="Arial Unicode MS" pitchFamily="34" charset="-128"/>
                          <a:ea typeface="Arial Unicode MS" pitchFamily="34" charset="-128"/>
                          <a:cs typeface="Arial Unicode MS" pitchFamily="34" charset="-128"/>
                        </a:rPr>
                        <a:t>crore</a:t>
                      </a:r>
                      <a:r>
                        <a:rPr lang="en-US" baseline="0" dirty="0">
                          <a:latin typeface="Arial Unicode MS" pitchFamily="34" charset="-128"/>
                          <a:ea typeface="Arial Unicode MS" pitchFamily="34" charset="-128"/>
                          <a:cs typeface="Arial Unicode MS" pitchFamily="34" charset="-128"/>
                        </a:rPr>
                        <a:t> or both</a:t>
                      </a:r>
                      <a:endParaRPr lang="en-US" dirty="0">
                        <a:latin typeface="Arial Unicode MS" pitchFamily="34" charset="-128"/>
                        <a:ea typeface="Arial Unicode MS" pitchFamily="34" charset="-128"/>
                        <a:cs typeface="Arial Unicode MS" pitchFamily="34" charset="-128"/>
                      </a:endParaRPr>
                    </a:p>
                    <a:p>
                      <a:endParaRPr lang="en-US" dirty="0">
                        <a:latin typeface="Arial Unicode MS" pitchFamily="34" charset="-128"/>
                        <a:ea typeface="Arial Unicode MS" pitchFamily="34" charset="-128"/>
                        <a:cs typeface="Arial Unicode MS" pitchFamily="34" charset="-128"/>
                      </a:endParaRPr>
                    </a:p>
                  </a:txBody>
                  <a:tcPr/>
                </a:tc>
                <a:extLst>
                  <a:ext uri="{0D108BD9-81ED-4DB2-BD59-A6C34878D82A}">
                    <a16:rowId xmlns:a16="http://schemas.microsoft.com/office/drawing/2014/main" xmlns="" val="10003"/>
                  </a:ext>
                </a:extLst>
              </a:tr>
            </a:tbl>
          </a:graphicData>
        </a:graphic>
      </p:graphicFrame>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458200" cy="838200"/>
          </a:xfrm>
        </p:spPr>
        <p:txBody>
          <a:bodyPr>
            <a:noAutofit/>
          </a:bodyPr>
          <a:lstStyle/>
          <a:p>
            <a:pPr marL="58738" indent="-1588" eaLnBrk="1" fontAlgn="auto" hangingPunct="1">
              <a:spcAft>
                <a:spcPts val="0"/>
              </a:spcAft>
              <a:defRPr/>
            </a:pPr>
            <a:r>
              <a:rPr lang="en-US" sz="3200" dirty="0">
                <a:latin typeface="Arial Unicode MS" pitchFamily="34" charset="-128"/>
                <a:ea typeface="Arial Unicode MS" pitchFamily="34" charset="-128"/>
                <a:cs typeface="Arial Unicode MS" pitchFamily="34" charset="-128"/>
              </a:rPr>
              <a:t>Offence and Penalties</a:t>
            </a:r>
          </a:p>
        </p:txBody>
      </p:sp>
      <p:sp>
        <p:nvSpPr>
          <p:cNvPr id="3" name="Content Placeholder 2"/>
          <p:cNvSpPr>
            <a:spLocks noGrp="1"/>
          </p:cNvSpPr>
          <p:nvPr>
            <p:ph sz="quarter" idx="1"/>
          </p:nvPr>
        </p:nvSpPr>
        <p:spPr>
          <a:xfrm>
            <a:off x="457200" y="1600200"/>
            <a:ext cx="8229600" cy="4419600"/>
          </a:xfrm>
        </p:spPr>
        <p:txBody>
          <a:bodyPr>
            <a:noAutofit/>
          </a:bodyPr>
          <a:lstStyle/>
          <a:p>
            <a:pPr marL="508000" indent="-45085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828675" lvl="1"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828675" lvl="1"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Font typeface="+mj-lt"/>
              <a:buAutoNum type="alphaLcParenR"/>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108</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graphicFrame>
        <p:nvGraphicFramePr>
          <p:cNvPr id="6" name="Table 5"/>
          <p:cNvGraphicFramePr>
            <a:graphicFrameLocks noGrp="1"/>
          </p:cNvGraphicFramePr>
          <p:nvPr>
            <p:extLst>
              <p:ext uri="{D42A27DB-BD31-4B8C-83A1-F6EECF244321}">
                <p14:modId xmlns:p14="http://schemas.microsoft.com/office/powerpoint/2010/main" xmlns="" val="2389326773"/>
              </p:ext>
            </p:extLst>
          </p:nvPr>
        </p:nvGraphicFramePr>
        <p:xfrm>
          <a:off x="457200" y="1676400"/>
          <a:ext cx="8382000" cy="4206240"/>
        </p:xfrm>
        <a:graphic>
          <a:graphicData uri="http://schemas.openxmlformats.org/drawingml/2006/table">
            <a:tbl>
              <a:tblPr firstRow="1" bandRow="1">
                <a:tableStyleId>{5940675A-B579-460E-94D1-54222C63F5DA}</a:tableStyleId>
              </a:tblPr>
              <a:tblGrid>
                <a:gridCol w="838200">
                  <a:extLst>
                    <a:ext uri="{9D8B030D-6E8A-4147-A177-3AD203B41FA5}">
                      <a16:colId xmlns:a16="http://schemas.microsoft.com/office/drawing/2014/main" xmlns="" val="20000"/>
                    </a:ext>
                  </a:extLst>
                </a:gridCol>
                <a:gridCol w="3124200">
                  <a:extLst>
                    <a:ext uri="{9D8B030D-6E8A-4147-A177-3AD203B41FA5}">
                      <a16:colId xmlns:a16="http://schemas.microsoft.com/office/drawing/2014/main" xmlns="" val="20001"/>
                    </a:ext>
                  </a:extLst>
                </a:gridCol>
                <a:gridCol w="1600200">
                  <a:extLst>
                    <a:ext uri="{9D8B030D-6E8A-4147-A177-3AD203B41FA5}">
                      <a16:colId xmlns:a16="http://schemas.microsoft.com/office/drawing/2014/main" xmlns="" val="20002"/>
                    </a:ext>
                  </a:extLst>
                </a:gridCol>
                <a:gridCol w="2819400">
                  <a:extLst>
                    <a:ext uri="{9D8B030D-6E8A-4147-A177-3AD203B41FA5}">
                      <a16:colId xmlns:a16="http://schemas.microsoft.com/office/drawing/2014/main" xmlns="" val="20003"/>
                    </a:ext>
                  </a:extLst>
                </a:gridCol>
              </a:tblGrid>
              <a:tr h="370840">
                <a:tc>
                  <a:txBody>
                    <a:bodyPr/>
                    <a:lstStyle/>
                    <a:p>
                      <a:pPr algn="ctr"/>
                      <a:r>
                        <a:rPr lang="en-US" sz="1600" b="1" dirty="0"/>
                        <a:t>Section</a:t>
                      </a:r>
                    </a:p>
                  </a:txBody>
                  <a:tcPr/>
                </a:tc>
                <a:tc>
                  <a:txBody>
                    <a:bodyPr/>
                    <a:lstStyle/>
                    <a:p>
                      <a:r>
                        <a:rPr lang="en-US" b="1" dirty="0">
                          <a:latin typeface="Arial Unicode MS" pitchFamily="34" charset="-128"/>
                          <a:ea typeface="Arial Unicode MS" pitchFamily="34" charset="-128"/>
                          <a:cs typeface="Arial Unicode MS" pitchFamily="34" charset="-128"/>
                        </a:rPr>
                        <a:t>Particulars</a:t>
                      </a:r>
                    </a:p>
                  </a:txBody>
                  <a:tcPr/>
                </a:tc>
                <a:tc>
                  <a:txBody>
                    <a:bodyPr/>
                    <a:lstStyle/>
                    <a:p>
                      <a:r>
                        <a:rPr lang="en-US" b="1" dirty="0">
                          <a:latin typeface="Arial Unicode MS" pitchFamily="34" charset="-128"/>
                          <a:ea typeface="Arial Unicode MS" pitchFamily="34" charset="-128"/>
                          <a:cs typeface="Arial Unicode MS" pitchFamily="34" charset="-128"/>
                        </a:rPr>
                        <a:t>Responsible person</a:t>
                      </a:r>
                    </a:p>
                  </a:txBody>
                  <a:tcPr/>
                </a:tc>
                <a:tc>
                  <a:txBody>
                    <a:bodyPr/>
                    <a:lstStyle/>
                    <a:p>
                      <a:r>
                        <a:rPr lang="en-US" b="1" dirty="0">
                          <a:latin typeface="Arial Unicode MS" pitchFamily="34" charset="-128"/>
                          <a:ea typeface="Arial Unicode MS" pitchFamily="34" charset="-128"/>
                          <a:cs typeface="Arial Unicode MS" pitchFamily="34" charset="-128"/>
                        </a:rPr>
                        <a:t>Penalties</a:t>
                      </a:r>
                    </a:p>
                  </a:txBody>
                  <a:tcPr/>
                </a:tc>
                <a:extLst>
                  <a:ext uri="{0D108BD9-81ED-4DB2-BD59-A6C34878D82A}">
                    <a16:rowId xmlns:a16="http://schemas.microsoft.com/office/drawing/2014/main" xmlns="" val="10000"/>
                  </a:ext>
                </a:extLst>
              </a:tr>
              <a:tr h="370840">
                <a:tc>
                  <a:txBody>
                    <a:bodyPr/>
                    <a:lstStyle/>
                    <a:p>
                      <a:pPr algn="ctr"/>
                      <a:r>
                        <a:rPr lang="en-US" dirty="0">
                          <a:latin typeface="Arial Unicode MS" pitchFamily="34" charset="-128"/>
                          <a:ea typeface="Arial Unicode MS" pitchFamily="34" charset="-128"/>
                          <a:cs typeface="Arial Unicode MS" pitchFamily="34" charset="-128"/>
                        </a:rPr>
                        <a:t>74</a:t>
                      </a:r>
                    </a:p>
                  </a:txBody>
                  <a:tcPr/>
                </a:tc>
                <a:tc>
                  <a:txBody>
                    <a:bodyPr/>
                    <a:lstStyle/>
                    <a:p>
                      <a:pPr marL="231775" indent="-231775">
                        <a:buFont typeface="Arial" pitchFamily="34" charset="0"/>
                        <a:buChar char="•"/>
                      </a:pPr>
                      <a:r>
                        <a:rPr lang="en-US" dirty="0">
                          <a:latin typeface="Arial Unicode MS" pitchFamily="34" charset="-128"/>
                          <a:ea typeface="Arial Unicode MS" pitchFamily="34" charset="-128"/>
                          <a:cs typeface="Arial Unicode MS" pitchFamily="34" charset="-128"/>
                        </a:rPr>
                        <a:t>Punishment for contravention</a:t>
                      </a:r>
                      <a:r>
                        <a:rPr lang="en-US" baseline="0" dirty="0">
                          <a:latin typeface="Arial Unicode MS" pitchFamily="34" charset="-128"/>
                          <a:ea typeface="Arial Unicode MS" pitchFamily="34" charset="-128"/>
                          <a:cs typeface="Arial Unicode MS" pitchFamily="34" charset="-128"/>
                        </a:rPr>
                        <a:t> of moratorium or resolution of plan</a:t>
                      </a:r>
                      <a:endParaRPr lang="en-US" dirty="0">
                        <a:latin typeface="Arial Unicode MS" pitchFamily="34" charset="-128"/>
                        <a:ea typeface="Arial Unicode MS" pitchFamily="34" charset="-128"/>
                        <a:cs typeface="Arial Unicode MS" pitchFamily="34" charset="-128"/>
                      </a:endParaRPr>
                    </a:p>
                  </a:txBody>
                  <a:tcPr/>
                </a:tc>
                <a:tc>
                  <a:txBody>
                    <a:bodyPr/>
                    <a:lstStyle/>
                    <a:p>
                      <a:r>
                        <a:rPr lang="en-US" dirty="0">
                          <a:latin typeface="Arial Unicode MS" pitchFamily="34" charset="-128"/>
                          <a:ea typeface="Arial Unicode MS" pitchFamily="34" charset="-128"/>
                          <a:cs typeface="Arial Unicode MS" pitchFamily="34" charset="-128"/>
                        </a:rPr>
                        <a:t>Corporate</a:t>
                      </a:r>
                      <a:r>
                        <a:rPr lang="en-US" baseline="0" dirty="0">
                          <a:latin typeface="Arial Unicode MS" pitchFamily="34" charset="-128"/>
                          <a:ea typeface="Arial Unicode MS" pitchFamily="34" charset="-128"/>
                          <a:cs typeface="Arial Unicode MS" pitchFamily="34" charset="-128"/>
                        </a:rPr>
                        <a:t> debtor and officers</a:t>
                      </a:r>
                      <a:endParaRPr lang="en-US" dirty="0">
                        <a:latin typeface="Arial Unicode MS" pitchFamily="34" charset="-128"/>
                        <a:ea typeface="Arial Unicode MS" pitchFamily="34" charset="-128"/>
                        <a:cs typeface="Arial Unicode MS" pitchFamily="34" charset="-128"/>
                      </a:endParaRPr>
                    </a:p>
                  </a:txBody>
                  <a:tcPr/>
                </a:tc>
                <a:tc>
                  <a:txBody>
                    <a:bodyPr/>
                    <a:lstStyle/>
                    <a:p>
                      <a:r>
                        <a:rPr lang="en-US" sz="1600" dirty="0">
                          <a:latin typeface="Arial Unicode MS" pitchFamily="34" charset="-128"/>
                          <a:ea typeface="Arial Unicode MS" pitchFamily="34" charset="-128"/>
                          <a:cs typeface="Arial Unicode MS" pitchFamily="34" charset="-128"/>
                        </a:rPr>
                        <a:t>I</a:t>
                      </a:r>
                      <a:r>
                        <a:rPr lang="en-US" sz="1600" u="sng" dirty="0">
                          <a:latin typeface="Arial Unicode MS" pitchFamily="34" charset="-128"/>
                          <a:ea typeface="Arial Unicode MS" pitchFamily="34" charset="-128"/>
                          <a:cs typeface="Arial Unicode MS" pitchFamily="34" charset="-128"/>
                        </a:rPr>
                        <a:t>mprisonment</a:t>
                      </a:r>
                      <a:r>
                        <a:rPr lang="en-US" sz="1600" baseline="0" dirty="0">
                          <a:latin typeface="Arial Unicode MS" pitchFamily="34" charset="-128"/>
                          <a:ea typeface="Arial Unicode MS" pitchFamily="34" charset="-128"/>
                          <a:cs typeface="Arial Unicode MS" pitchFamily="34" charset="-128"/>
                        </a:rPr>
                        <a:t> – 3 to 5 years </a:t>
                      </a:r>
                    </a:p>
                    <a:p>
                      <a:r>
                        <a:rPr lang="en-US" sz="1600" u="sng" baseline="0" dirty="0">
                          <a:latin typeface="Arial Unicode MS" pitchFamily="34" charset="-128"/>
                          <a:ea typeface="Arial Unicode MS" pitchFamily="34" charset="-128"/>
                          <a:cs typeface="Arial Unicode MS" pitchFamily="34" charset="-128"/>
                        </a:rPr>
                        <a:t>Fine</a:t>
                      </a:r>
                      <a:r>
                        <a:rPr lang="en-US" sz="1600" baseline="0" dirty="0">
                          <a:latin typeface="Arial Unicode MS" pitchFamily="34" charset="-128"/>
                          <a:ea typeface="Arial Unicode MS" pitchFamily="34" charset="-128"/>
                          <a:cs typeface="Arial Unicode MS" pitchFamily="34" charset="-128"/>
                        </a:rPr>
                        <a:t> – Rs.1 </a:t>
                      </a:r>
                      <a:r>
                        <a:rPr lang="en-US" sz="1600" baseline="0" dirty="0" err="1">
                          <a:latin typeface="Arial Unicode MS" pitchFamily="34" charset="-128"/>
                          <a:ea typeface="Arial Unicode MS" pitchFamily="34" charset="-128"/>
                          <a:cs typeface="Arial Unicode MS" pitchFamily="34" charset="-128"/>
                        </a:rPr>
                        <a:t>lac</a:t>
                      </a:r>
                      <a:r>
                        <a:rPr lang="en-US" sz="1600" baseline="0" dirty="0">
                          <a:latin typeface="Arial Unicode MS" pitchFamily="34" charset="-128"/>
                          <a:ea typeface="Arial Unicode MS" pitchFamily="34" charset="-128"/>
                          <a:cs typeface="Arial Unicode MS" pitchFamily="34" charset="-128"/>
                        </a:rPr>
                        <a:t> to Rs.3 </a:t>
                      </a:r>
                      <a:r>
                        <a:rPr lang="en-US" sz="1600" baseline="0" dirty="0" err="1">
                          <a:latin typeface="Arial Unicode MS" pitchFamily="34" charset="-128"/>
                          <a:ea typeface="Arial Unicode MS" pitchFamily="34" charset="-128"/>
                          <a:cs typeface="Arial Unicode MS" pitchFamily="34" charset="-128"/>
                        </a:rPr>
                        <a:t>lacs</a:t>
                      </a:r>
                      <a:r>
                        <a:rPr lang="en-US" sz="1600" baseline="0" dirty="0">
                          <a:latin typeface="Arial Unicode MS" pitchFamily="34" charset="-128"/>
                          <a:ea typeface="Arial Unicode MS" pitchFamily="34" charset="-128"/>
                          <a:cs typeface="Arial Unicode MS" pitchFamily="34" charset="-128"/>
                        </a:rPr>
                        <a:t> or both</a:t>
                      </a:r>
                      <a:endParaRPr lang="en-US" sz="1600" dirty="0">
                        <a:latin typeface="Arial Unicode MS" pitchFamily="34" charset="-128"/>
                        <a:ea typeface="Arial Unicode MS" pitchFamily="34" charset="-128"/>
                        <a:cs typeface="Arial Unicode MS" pitchFamily="34" charset="-128"/>
                      </a:endParaRPr>
                    </a:p>
                  </a:txBody>
                  <a:tcPr/>
                </a:tc>
                <a:extLst>
                  <a:ext uri="{0D108BD9-81ED-4DB2-BD59-A6C34878D82A}">
                    <a16:rowId xmlns:a16="http://schemas.microsoft.com/office/drawing/2014/main" xmlns="" val="10001"/>
                  </a:ext>
                </a:extLst>
              </a:tr>
              <a:tr h="370840">
                <a:tc>
                  <a:txBody>
                    <a:bodyPr/>
                    <a:lstStyle/>
                    <a:p>
                      <a:pPr algn="ctr"/>
                      <a:endParaRPr lang="en-US" dirty="0">
                        <a:latin typeface="Arial Unicode MS" pitchFamily="34" charset="-128"/>
                        <a:ea typeface="Arial Unicode MS" pitchFamily="34" charset="-128"/>
                        <a:cs typeface="Arial Unicode MS" pitchFamily="34" charset="-128"/>
                      </a:endParaRPr>
                    </a:p>
                  </a:txBody>
                  <a:tcPr/>
                </a:tc>
                <a:tc>
                  <a:txBody>
                    <a:bodyPr/>
                    <a:lstStyle/>
                    <a:p>
                      <a:pPr marL="231775" indent="-231775">
                        <a:buFont typeface="Arial" pitchFamily="34" charset="0"/>
                        <a:buChar char="•"/>
                      </a:pPr>
                      <a:r>
                        <a:rPr lang="en-US" dirty="0">
                          <a:latin typeface="Arial Unicode MS" pitchFamily="34" charset="-128"/>
                          <a:ea typeface="Arial Unicode MS" pitchFamily="34" charset="-128"/>
                          <a:cs typeface="Arial Unicode MS" pitchFamily="34" charset="-128"/>
                        </a:rPr>
                        <a:t>Punishment for creditor</a:t>
                      </a:r>
                    </a:p>
                  </a:txBody>
                  <a:tcPr/>
                </a:tc>
                <a:tc>
                  <a:txBody>
                    <a:bodyPr/>
                    <a:lstStyle/>
                    <a:p>
                      <a:endParaRPr lang="en-US" dirty="0">
                        <a:latin typeface="Arial Unicode MS" pitchFamily="34" charset="-128"/>
                        <a:ea typeface="Arial Unicode MS" pitchFamily="34" charset="-128"/>
                        <a:cs typeface="Arial Unicode MS" pitchFamily="34" charset="-128"/>
                      </a:endParaRPr>
                    </a:p>
                  </a:txBody>
                  <a:tcPr/>
                </a:tc>
                <a:tc>
                  <a:txBody>
                    <a:bodyPr/>
                    <a:lstStyle/>
                    <a:p>
                      <a:r>
                        <a:rPr lang="en-US" sz="1600" dirty="0">
                          <a:latin typeface="Arial Unicode MS" pitchFamily="34" charset="-128"/>
                          <a:ea typeface="Arial Unicode MS" pitchFamily="34" charset="-128"/>
                          <a:cs typeface="Arial Unicode MS" pitchFamily="34" charset="-128"/>
                        </a:rPr>
                        <a:t>I</a:t>
                      </a:r>
                      <a:r>
                        <a:rPr lang="en-US" sz="1600" u="sng" dirty="0">
                          <a:latin typeface="Arial Unicode MS" pitchFamily="34" charset="-128"/>
                          <a:ea typeface="Arial Unicode MS" pitchFamily="34" charset="-128"/>
                          <a:cs typeface="Arial Unicode MS" pitchFamily="34" charset="-128"/>
                        </a:rPr>
                        <a:t>mprisonment</a:t>
                      </a:r>
                      <a:r>
                        <a:rPr lang="en-US" sz="1600" baseline="0" dirty="0">
                          <a:latin typeface="Arial Unicode MS" pitchFamily="34" charset="-128"/>
                          <a:ea typeface="Arial Unicode MS" pitchFamily="34" charset="-128"/>
                          <a:cs typeface="Arial Unicode MS" pitchFamily="34" charset="-128"/>
                        </a:rPr>
                        <a:t> – 1 to 5 years </a:t>
                      </a:r>
                    </a:p>
                    <a:p>
                      <a:r>
                        <a:rPr lang="en-US" sz="1600" u="sng" baseline="0" dirty="0">
                          <a:latin typeface="Arial Unicode MS" pitchFamily="34" charset="-128"/>
                          <a:ea typeface="Arial Unicode MS" pitchFamily="34" charset="-128"/>
                          <a:cs typeface="Arial Unicode MS" pitchFamily="34" charset="-128"/>
                        </a:rPr>
                        <a:t>Fine</a:t>
                      </a:r>
                      <a:r>
                        <a:rPr lang="en-US" sz="1600" baseline="0" dirty="0">
                          <a:latin typeface="Arial Unicode MS" pitchFamily="34" charset="-128"/>
                          <a:ea typeface="Arial Unicode MS" pitchFamily="34" charset="-128"/>
                          <a:cs typeface="Arial Unicode MS" pitchFamily="34" charset="-128"/>
                        </a:rPr>
                        <a:t> – Rs.1 </a:t>
                      </a:r>
                      <a:r>
                        <a:rPr lang="en-US" sz="1600" baseline="0" dirty="0" err="1">
                          <a:latin typeface="Arial Unicode MS" pitchFamily="34" charset="-128"/>
                          <a:ea typeface="Arial Unicode MS" pitchFamily="34" charset="-128"/>
                          <a:cs typeface="Arial Unicode MS" pitchFamily="34" charset="-128"/>
                        </a:rPr>
                        <a:t>lac</a:t>
                      </a:r>
                      <a:r>
                        <a:rPr lang="en-US" sz="1600" baseline="0" dirty="0">
                          <a:latin typeface="Arial Unicode MS" pitchFamily="34" charset="-128"/>
                          <a:ea typeface="Arial Unicode MS" pitchFamily="34" charset="-128"/>
                          <a:cs typeface="Arial Unicode MS" pitchFamily="34" charset="-128"/>
                        </a:rPr>
                        <a:t> to Rs.1 </a:t>
                      </a:r>
                      <a:r>
                        <a:rPr lang="en-US" sz="1600" baseline="0" dirty="0" err="1">
                          <a:latin typeface="Arial Unicode MS" pitchFamily="34" charset="-128"/>
                          <a:ea typeface="Arial Unicode MS" pitchFamily="34" charset="-128"/>
                          <a:cs typeface="Arial Unicode MS" pitchFamily="34" charset="-128"/>
                        </a:rPr>
                        <a:t>crore</a:t>
                      </a:r>
                      <a:r>
                        <a:rPr lang="en-US" sz="1600" baseline="0" dirty="0">
                          <a:latin typeface="Arial Unicode MS" pitchFamily="34" charset="-128"/>
                          <a:ea typeface="Arial Unicode MS" pitchFamily="34" charset="-128"/>
                          <a:cs typeface="Arial Unicode MS" pitchFamily="34" charset="-128"/>
                        </a:rPr>
                        <a:t> or both</a:t>
                      </a:r>
                      <a:endParaRPr lang="en-US" sz="1600" dirty="0">
                        <a:latin typeface="Arial Unicode MS" pitchFamily="34" charset="-128"/>
                        <a:ea typeface="Arial Unicode MS" pitchFamily="34" charset="-128"/>
                        <a:cs typeface="Arial Unicode MS" pitchFamily="34" charset="-128"/>
                      </a:endParaRPr>
                    </a:p>
                  </a:txBody>
                  <a:tcPr/>
                </a:tc>
                <a:extLst>
                  <a:ext uri="{0D108BD9-81ED-4DB2-BD59-A6C34878D82A}">
                    <a16:rowId xmlns:a16="http://schemas.microsoft.com/office/drawing/2014/main" xmlns="" val="10002"/>
                  </a:ext>
                </a:extLst>
              </a:tr>
              <a:tr h="370840">
                <a:tc>
                  <a:txBody>
                    <a:bodyPr/>
                    <a:lstStyle/>
                    <a:p>
                      <a:pPr algn="ctr"/>
                      <a:endParaRPr lang="en-US" dirty="0">
                        <a:latin typeface="Arial Unicode MS" pitchFamily="34" charset="-128"/>
                        <a:ea typeface="Arial Unicode MS" pitchFamily="34" charset="-128"/>
                        <a:cs typeface="Arial Unicode MS" pitchFamily="34" charset="-128"/>
                      </a:endParaRPr>
                    </a:p>
                  </a:txBody>
                  <a:tcPr/>
                </a:tc>
                <a:tc>
                  <a:txBody>
                    <a:bodyPr/>
                    <a:lstStyle/>
                    <a:p>
                      <a:pPr marL="231775" indent="-231775">
                        <a:buFont typeface="Arial" pitchFamily="34" charset="0"/>
                        <a:buChar char="•"/>
                      </a:pPr>
                      <a:r>
                        <a:rPr lang="en-US" dirty="0">
                          <a:latin typeface="Arial Unicode MS" pitchFamily="34" charset="-128"/>
                          <a:ea typeface="Arial Unicode MS" pitchFamily="34" charset="-128"/>
                          <a:cs typeface="Arial Unicode MS" pitchFamily="34" charset="-128"/>
                        </a:rPr>
                        <a:t>Punishment for contravention of resolution plan</a:t>
                      </a:r>
                    </a:p>
                  </a:txBody>
                  <a:tcPr/>
                </a:tc>
                <a:tc>
                  <a:txBody>
                    <a:bodyPr/>
                    <a:lstStyle/>
                    <a:p>
                      <a:r>
                        <a:rPr lang="en-US" dirty="0">
                          <a:latin typeface="Arial Unicode MS" pitchFamily="34" charset="-128"/>
                          <a:ea typeface="Arial Unicode MS" pitchFamily="34" charset="-128"/>
                          <a:cs typeface="Arial Unicode MS" pitchFamily="34" charset="-128"/>
                        </a:rPr>
                        <a:t>Creditor,</a:t>
                      </a:r>
                      <a:r>
                        <a:rPr lang="en-US" baseline="0" dirty="0">
                          <a:latin typeface="Arial Unicode MS" pitchFamily="34" charset="-128"/>
                          <a:ea typeface="Arial Unicode MS" pitchFamily="34" charset="-128"/>
                          <a:cs typeface="Arial Unicode MS" pitchFamily="34" charset="-128"/>
                        </a:rPr>
                        <a:t> officer, company</a:t>
                      </a:r>
                      <a:endParaRPr lang="en-US" dirty="0">
                        <a:latin typeface="Arial Unicode MS" pitchFamily="34" charset="-128"/>
                        <a:ea typeface="Arial Unicode MS" pitchFamily="34" charset="-128"/>
                        <a:cs typeface="Arial Unicode MS" pitchFamily="34" charset="-128"/>
                      </a:endParaRPr>
                    </a:p>
                  </a:txBody>
                  <a:tcPr/>
                </a:tc>
                <a:tc>
                  <a:txBody>
                    <a:bodyPr/>
                    <a:lstStyle/>
                    <a:p>
                      <a:r>
                        <a:rPr lang="en-US" sz="1600" dirty="0">
                          <a:latin typeface="Arial Unicode MS" pitchFamily="34" charset="-128"/>
                          <a:ea typeface="Arial Unicode MS" pitchFamily="34" charset="-128"/>
                          <a:cs typeface="Arial Unicode MS" pitchFamily="34" charset="-128"/>
                        </a:rPr>
                        <a:t>I</a:t>
                      </a:r>
                      <a:r>
                        <a:rPr lang="en-US" sz="1600" u="sng" dirty="0">
                          <a:latin typeface="Arial Unicode MS" pitchFamily="34" charset="-128"/>
                          <a:ea typeface="Arial Unicode MS" pitchFamily="34" charset="-128"/>
                          <a:cs typeface="Arial Unicode MS" pitchFamily="34" charset="-128"/>
                        </a:rPr>
                        <a:t>mprisonment</a:t>
                      </a:r>
                      <a:r>
                        <a:rPr lang="en-US" sz="1600" baseline="0" dirty="0">
                          <a:latin typeface="Arial Unicode MS" pitchFamily="34" charset="-128"/>
                          <a:ea typeface="Arial Unicode MS" pitchFamily="34" charset="-128"/>
                          <a:cs typeface="Arial Unicode MS" pitchFamily="34" charset="-128"/>
                        </a:rPr>
                        <a:t> – 1 to 5 years </a:t>
                      </a:r>
                    </a:p>
                    <a:p>
                      <a:r>
                        <a:rPr lang="en-US" sz="1600" u="sng" baseline="0" dirty="0">
                          <a:latin typeface="Arial Unicode MS" pitchFamily="34" charset="-128"/>
                          <a:ea typeface="Arial Unicode MS" pitchFamily="34" charset="-128"/>
                          <a:cs typeface="Arial Unicode MS" pitchFamily="34" charset="-128"/>
                        </a:rPr>
                        <a:t>Fine</a:t>
                      </a:r>
                      <a:r>
                        <a:rPr lang="en-US" sz="1600" baseline="0" dirty="0">
                          <a:latin typeface="Arial Unicode MS" pitchFamily="34" charset="-128"/>
                          <a:ea typeface="Arial Unicode MS" pitchFamily="34" charset="-128"/>
                          <a:cs typeface="Arial Unicode MS" pitchFamily="34" charset="-128"/>
                        </a:rPr>
                        <a:t> – Rs.1 </a:t>
                      </a:r>
                      <a:r>
                        <a:rPr lang="en-US" sz="1600" baseline="0" dirty="0" err="1">
                          <a:latin typeface="Arial Unicode MS" pitchFamily="34" charset="-128"/>
                          <a:ea typeface="Arial Unicode MS" pitchFamily="34" charset="-128"/>
                          <a:cs typeface="Arial Unicode MS" pitchFamily="34" charset="-128"/>
                        </a:rPr>
                        <a:t>lac</a:t>
                      </a:r>
                      <a:r>
                        <a:rPr lang="en-US" sz="1600" baseline="0" dirty="0">
                          <a:latin typeface="Arial Unicode MS" pitchFamily="34" charset="-128"/>
                          <a:ea typeface="Arial Unicode MS" pitchFamily="34" charset="-128"/>
                          <a:cs typeface="Arial Unicode MS" pitchFamily="34" charset="-128"/>
                        </a:rPr>
                        <a:t> to Rs.1 </a:t>
                      </a:r>
                      <a:r>
                        <a:rPr lang="en-US" sz="1600" baseline="0" dirty="0" err="1">
                          <a:latin typeface="Arial Unicode MS" pitchFamily="34" charset="-128"/>
                          <a:ea typeface="Arial Unicode MS" pitchFamily="34" charset="-128"/>
                          <a:cs typeface="Arial Unicode MS" pitchFamily="34" charset="-128"/>
                        </a:rPr>
                        <a:t>crore</a:t>
                      </a:r>
                      <a:r>
                        <a:rPr lang="en-US" sz="1600" baseline="0" dirty="0">
                          <a:latin typeface="Arial Unicode MS" pitchFamily="34" charset="-128"/>
                          <a:ea typeface="Arial Unicode MS" pitchFamily="34" charset="-128"/>
                          <a:cs typeface="Arial Unicode MS" pitchFamily="34" charset="-128"/>
                        </a:rPr>
                        <a:t> or both</a:t>
                      </a:r>
                      <a:endParaRPr lang="en-US" sz="1600" dirty="0">
                        <a:latin typeface="Arial Unicode MS" pitchFamily="34" charset="-128"/>
                        <a:ea typeface="Arial Unicode MS" pitchFamily="34" charset="-128"/>
                        <a:cs typeface="Arial Unicode MS" pitchFamily="34" charset="-128"/>
                      </a:endParaRPr>
                    </a:p>
                  </a:txBody>
                  <a:tcPr/>
                </a:tc>
                <a:extLst>
                  <a:ext uri="{0D108BD9-81ED-4DB2-BD59-A6C34878D82A}">
                    <a16:rowId xmlns:a16="http://schemas.microsoft.com/office/drawing/2014/main" xmlns="" val="10003"/>
                  </a:ext>
                </a:extLst>
              </a:tr>
              <a:tr h="370840">
                <a:tc>
                  <a:txBody>
                    <a:bodyPr/>
                    <a:lstStyle/>
                    <a:p>
                      <a:pPr algn="ctr"/>
                      <a:endParaRPr lang="en-US" dirty="0">
                        <a:latin typeface="Arial Unicode MS" pitchFamily="34" charset="-128"/>
                        <a:ea typeface="Arial Unicode MS" pitchFamily="34" charset="-128"/>
                        <a:cs typeface="Arial Unicode MS" pitchFamily="34" charset="-128"/>
                      </a:endParaRPr>
                    </a:p>
                  </a:txBody>
                  <a:tcPr/>
                </a:tc>
                <a:tc>
                  <a:txBody>
                    <a:bodyPr/>
                    <a:lstStyle/>
                    <a:p>
                      <a:pPr marL="231775" indent="-231775">
                        <a:buFont typeface="Arial" pitchFamily="34" charset="0"/>
                        <a:buChar char="•"/>
                      </a:pPr>
                      <a:r>
                        <a:rPr lang="en-US" dirty="0">
                          <a:latin typeface="Arial Unicode MS" pitchFamily="34" charset="-128"/>
                          <a:ea typeface="Arial Unicode MS" pitchFamily="34" charset="-128"/>
                          <a:cs typeface="Arial Unicode MS" pitchFamily="34" charset="-128"/>
                        </a:rPr>
                        <a:t>Punishment</a:t>
                      </a:r>
                      <a:r>
                        <a:rPr lang="en-US" baseline="0" dirty="0">
                          <a:latin typeface="Arial Unicode MS" pitchFamily="34" charset="-128"/>
                          <a:ea typeface="Arial Unicode MS" pitchFamily="34" charset="-128"/>
                          <a:cs typeface="Arial Unicode MS" pitchFamily="34" charset="-128"/>
                        </a:rPr>
                        <a:t> for false information in application</a:t>
                      </a:r>
                      <a:endParaRPr lang="en-US" dirty="0">
                        <a:latin typeface="Arial Unicode MS" pitchFamily="34" charset="-128"/>
                        <a:ea typeface="Arial Unicode MS" pitchFamily="34" charset="-128"/>
                        <a:cs typeface="Arial Unicode MS" pitchFamily="34" charset="-128"/>
                      </a:endParaRPr>
                    </a:p>
                  </a:txBody>
                  <a:tcPr/>
                </a:tc>
                <a:tc>
                  <a:txBody>
                    <a:bodyPr/>
                    <a:lstStyle/>
                    <a:p>
                      <a:r>
                        <a:rPr lang="en-US" dirty="0">
                          <a:latin typeface="Arial Unicode MS" pitchFamily="34" charset="-128"/>
                          <a:ea typeface="Arial Unicode MS" pitchFamily="34" charset="-128"/>
                          <a:cs typeface="Arial Unicode MS" pitchFamily="34" charset="-128"/>
                        </a:rPr>
                        <a:t>Every person</a:t>
                      </a:r>
                    </a:p>
                  </a:txBody>
                  <a:tcPr/>
                </a:tc>
                <a:tc>
                  <a:txBody>
                    <a:bodyPr/>
                    <a:lstStyle/>
                    <a:p>
                      <a:r>
                        <a:rPr lang="en-US" sz="1600" u="sng" baseline="0" dirty="0">
                          <a:latin typeface="Arial Unicode MS" pitchFamily="34" charset="-128"/>
                          <a:ea typeface="Arial Unicode MS" pitchFamily="34" charset="-128"/>
                          <a:cs typeface="Arial Unicode MS" pitchFamily="34" charset="-128"/>
                        </a:rPr>
                        <a:t>Fine</a:t>
                      </a:r>
                      <a:r>
                        <a:rPr lang="en-US" sz="1600" baseline="0" dirty="0">
                          <a:latin typeface="Arial Unicode MS" pitchFamily="34" charset="-128"/>
                          <a:ea typeface="Arial Unicode MS" pitchFamily="34" charset="-128"/>
                          <a:cs typeface="Arial Unicode MS" pitchFamily="34" charset="-128"/>
                        </a:rPr>
                        <a:t> – Rs.1 </a:t>
                      </a:r>
                      <a:r>
                        <a:rPr lang="en-US" sz="1600" baseline="0" dirty="0" err="1">
                          <a:latin typeface="Arial Unicode MS" pitchFamily="34" charset="-128"/>
                          <a:ea typeface="Arial Unicode MS" pitchFamily="34" charset="-128"/>
                          <a:cs typeface="Arial Unicode MS" pitchFamily="34" charset="-128"/>
                        </a:rPr>
                        <a:t>lac</a:t>
                      </a:r>
                      <a:r>
                        <a:rPr lang="en-US" sz="1600" baseline="0" dirty="0">
                          <a:latin typeface="Arial Unicode MS" pitchFamily="34" charset="-128"/>
                          <a:ea typeface="Arial Unicode MS" pitchFamily="34" charset="-128"/>
                          <a:cs typeface="Arial Unicode MS" pitchFamily="34" charset="-128"/>
                        </a:rPr>
                        <a:t> to Rs.1 </a:t>
                      </a:r>
                      <a:r>
                        <a:rPr lang="en-US" sz="1600" baseline="0" dirty="0" err="1">
                          <a:latin typeface="Arial Unicode MS" pitchFamily="34" charset="-128"/>
                          <a:ea typeface="Arial Unicode MS" pitchFamily="34" charset="-128"/>
                          <a:cs typeface="Arial Unicode MS" pitchFamily="34" charset="-128"/>
                        </a:rPr>
                        <a:t>crore</a:t>
                      </a:r>
                      <a:r>
                        <a:rPr lang="en-US" sz="1600" baseline="0" dirty="0">
                          <a:latin typeface="Arial Unicode MS" pitchFamily="34" charset="-128"/>
                          <a:ea typeface="Arial Unicode MS" pitchFamily="34" charset="-128"/>
                          <a:cs typeface="Arial Unicode MS" pitchFamily="34" charset="-128"/>
                        </a:rPr>
                        <a:t> </a:t>
                      </a:r>
                      <a:endParaRPr lang="en-US" sz="1600" dirty="0">
                        <a:latin typeface="Arial Unicode MS" pitchFamily="34" charset="-128"/>
                        <a:ea typeface="Arial Unicode MS" pitchFamily="34" charset="-128"/>
                        <a:cs typeface="Arial Unicode MS" pitchFamily="34" charset="-128"/>
                      </a:endParaRPr>
                    </a:p>
                  </a:txBody>
                  <a:tcPr/>
                </a:tc>
                <a:extLst>
                  <a:ext uri="{0D108BD9-81ED-4DB2-BD59-A6C34878D82A}">
                    <a16:rowId xmlns:a16="http://schemas.microsoft.com/office/drawing/2014/main" xmlns="" val="10004"/>
                  </a:ext>
                </a:extLst>
              </a:tr>
            </a:tbl>
          </a:graphicData>
        </a:graphic>
      </p:graphicFrame>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458200" cy="838200"/>
          </a:xfrm>
        </p:spPr>
        <p:txBody>
          <a:bodyPr>
            <a:noAutofit/>
          </a:bodyPr>
          <a:lstStyle/>
          <a:p>
            <a:pPr marL="58738" indent="-1588" eaLnBrk="1" fontAlgn="auto" hangingPunct="1">
              <a:spcAft>
                <a:spcPts val="0"/>
              </a:spcAft>
              <a:defRPr/>
            </a:pPr>
            <a:r>
              <a:rPr lang="en-US" sz="3200" dirty="0">
                <a:latin typeface="Arial Unicode MS" pitchFamily="34" charset="-128"/>
                <a:ea typeface="Arial Unicode MS" pitchFamily="34" charset="-128"/>
                <a:cs typeface="Arial Unicode MS" pitchFamily="34" charset="-128"/>
              </a:rPr>
              <a:t>Offence and Penalties</a:t>
            </a:r>
          </a:p>
        </p:txBody>
      </p:sp>
      <p:sp>
        <p:nvSpPr>
          <p:cNvPr id="3" name="Content Placeholder 2"/>
          <p:cNvSpPr>
            <a:spLocks noGrp="1"/>
          </p:cNvSpPr>
          <p:nvPr>
            <p:ph sz="quarter" idx="1"/>
          </p:nvPr>
        </p:nvSpPr>
        <p:spPr>
          <a:xfrm>
            <a:off x="457200" y="1600200"/>
            <a:ext cx="8229600" cy="4419600"/>
          </a:xfrm>
        </p:spPr>
        <p:txBody>
          <a:bodyPr>
            <a:noAutofit/>
          </a:bodyPr>
          <a:lstStyle/>
          <a:p>
            <a:pPr marL="508000" indent="-45085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828675" lvl="1"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828675" lvl="1"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Font typeface="+mj-lt"/>
              <a:buAutoNum type="alphaLcParenR"/>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109</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graphicFrame>
        <p:nvGraphicFramePr>
          <p:cNvPr id="6" name="Table 5"/>
          <p:cNvGraphicFramePr>
            <a:graphicFrameLocks noGrp="1"/>
          </p:cNvGraphicFramePr>
          <p:nvPr/>
        </p:nvGraphicFramePr>
        <p:xfrm>
          <a:off x="457200" y="1676400"/>
          <a:ext cx="8382000" cy="3022600"/>
        </p:xfrm>
        <a:graphic>
          <a:graphicData uri="http://schemas.openxmlformats.org/drawingml/2006/table">
            <a:tbl>
              <a:tblPr firstRow="1" bandRow="1">
                <a:tableStyleId>{5940675A-B579-460E-94D1-54222C63F5DA}</a:tableStyleId>
              </a:tblPr>
              <a:tblGrid>
                <a:gridCol w="838200">
                  <a:extLst>
                    <a:ext uri="{9D8B030D-6E8A-4147-A177-3AD203B41FA5}">
                      <a16:colId xmlns:a16="http://schemas.microsoft.com/office/drawing/2014/main" xmlns="" val="20000"/>
                    </a:ext>
                  </a:extLst>
                </a:gridCol>
                <a:gridCol w="2819400">
                  <a:extLst>
                    <a:ext uri="{9D8B030D-6E8A-4147-A177-3AD203B41FA5}">
                      <a16:colId xmlns:a16="http://schemas.microsoft.com/office/drawing/2014/main" xmlns="" val="20001"/>
                    </a:ext>
                  </a:extLst>
                </a:gridCol>
                <a:gridCol w="2514600">
                  <a:extLst>
                    <a:ext uri="{9D8B030D-6E8A-4147-A177-3AD203B41FA5}">
                      <a16:colId xmlns:a16="http://schemas.microsoft.com/office/drawing/2014/main" xmlns="" val="20002"/>
                    </a:ext>
                  </a:extLst>
                </a:gridCol>
                <a:gridCol w="2209800">
                  <a:extLst>
                    <a:ext uri="{9D8B030D-6E8A-4147-A177-3AD203B41FA5}">
                      <a16:colId xmlns:a16="http://schemas.microsoft.com/office/drawing/2014/main" xmlns="" val="20003"/>
                    </a:ext>
                  </a:extLst>
                </a:gridCol>
              </a:tblGrid>
              <a:tr h="370840">
                <a:tc>
                  <a:txBody>
                    <a:bodyPr/>
                    <a:lstStyle/>
                    <a:p>
                      <a:pPr algn="ctr"/>
                      <a:r>
                        <a:rPr lang="en-US" sz="1600" b="1" dirty="0"/>
                        <a:t>Section</a:t>
                      </a:r>
                    </a:p>
                  </a:txBody>
                  <a:tcPr/>
                </a:tc>
                <a:tc>
                  <a:txBody>
                    <a:bodyPr/>
                    <a:lstStyle/>
                    <a:p>
                      <a:r>
                        <a:rPr lang="en-US" b="1" dirty="0">
                          <a:latin typeface="Arial Unicode MS" pitchFamily="34" charset="-128"/>
                          <a:ea typeface="Arial Unicode MS" pitchFamily="34" charset="-128"/>
                          <a:cs typeface="Arial Unicode MS" pitchFamily="34" charset="-128"/>
                        </a:rPr>
                        <a:t>Particulars</a:t>
                      </a:r>
                    </a:p>
                  </a:txBody>
                  <a:tcPr/>
                </a:tc>
                <a:tc>
                  <a:txBody>
                    <a:bodyPr/>
                    <a:lstStyle/>
                    <a:p>
                      <a:r>
                        <a:rPr lang="en-US" b="1" dirty="0">
                          <a:latin typeface="Arial Unicode MS" pitchFamily="34" charset="-128"/>
                          <a:ea typeface="Arial Unicode MS" pitchFamily="34" charset="-128"/>
                          <a:cs typeface="Arial Unicode MS" pitchFamily="34" charset="-128"/>
                        </a:rPr>
                        <a:t>Responsible person</a:t>
                      </a:r>
                    </a:p>
                  </a:txBody>
                  <a:tcPr/>
                </a:tc>
                <a:tc>
                  <a:txBody>
                    <a:bodyPr/>
                    <a:lstStyle/>
                    <a:p>
                      <a:r>
                        <a:rPr lang="en-US" b="1" dirty="0">
                          <a:latin typeface="Arial Unicode MS" pitchFamily="34" charset="-128"/>
                          <a:ea typeface="Arial Unicode MS" pitchFamily="34" charset="-128"/>
                          <a:cs typeface="Arial Unicode MS" pitchFamily="34" charset="-128"/>
                        </a:rPr>
                        <a:t>Penalties</a:t>
                      </a:r>
                    </a:p>
                  </a:txBody>
                  <a:tcPr/>
                </a:tc>
                <a:extLst>
                  <a:ext uri="{0D108BD9-81ED-4DB2-BD59-A6C34878D82A}">
                    <a16:rowId xmlns:a16="http://schemas.microsoft.com/office/drawing/2014/main" xmlns="" val="10000"/>
                  </a:ext>
                </a:extLst>
              </a:tr>
              <a:tr h="370840">
                <a:tc>
                  <a:txBody>
                    <a:bodyPr/>
                    <a:lstStyle/>
                    <a:p>
                      <a:pPr algn="ctr"/>
                      <a:r>
                        <a:rPr lang="en-US" dirty="0">
                          <a:latin typeface="Arial Unicode MS" pitchFamily="34" charset="-128"/>
                          <a:ea typeface="Arial Unicode MS" pitchFamily="34" charset="-128"/>
                          <a:cs typeface="Arial Unicode MS" pitchFamily="34" charset="-128"/>
                        </a:rPr>
                        <a:t>75</a:t>
                      </a:r>
                    </a:p>
                  </a:txBody>
                  <a:tcPr/>
                </a:tc>
                <a:tc>
                  <a:txBody>
                    <a:bodyPr/>
                    <a:lstStyle/>
                    <a:p>
                      <a:pPr marL="231775" indent="-231775">
                        <a:buFont typeface="Arial" pitchFamily="34" charset="0"/>
                        <a:buChar char="•"/>
                      </a:pPr>
                      <a:r>
                        <a:rPr lang="en-US" dirty="0">
                          <a:latin typeface="Arial Unicode MS" pitchFamily="34" charset="-128"/>
                          <a:ea typeface="Arial Unicode MS" pitchFamily="34" charset="-128"/>
                          <a:cs typeface="Arial Unicode MS" pitchFamily="34" charset="-128"/>
                        </a:rPr>
                        <a:t>Punishment for non-disclosure</a:t>
                      </a:r>
                      <a:r>
                        <a:rPr lang="en-US" baseline="0" dirty="0">
                          <a:latin typeface="Arial Unicode MS" pitchFamily="34" charset="-128"/>
                          <a:ea typeface="Arial Unicode MS" pitchFamily="34" charset="-128"/>
                          <a:cs typeface="Arial Unicode MS" pitchFamily="34" charset="-128"/>
                        </a:rPr>
                        <a:t> of dispute or repayment of debt</a:t>
                      </a:r>
                      <a:endParaRPr lang="en-US" dirty="0">
                        <a:latin typeface="Arial Unicode MS" pitchFamily="34" charset="-128"/>
                        <a:ea typeface="Arial Unicode MS" pitchFamily="34" charset="-128"/>
                        <a:cs typeface="Arial Unicode MS" pitchFamily="34" charset="-128"/>
                      </a:endParaRPr>
                    </a:p>
                  </a:txBody>
                  <a:tcPr/>
                </a:tc>
                <a:tc>
                  <a:txBody>
                    <a:bodyPr/>
                    <a:lstStyle/>
                    <a:p>
                      <a:r>
                        <a:rPr lang="en-US" dirty="0">
                          <a:latin typeface="Arial Unicode MS" pitchFamily="34" charset="-128"/>
                          <a:ea typeface="Arial Unicode MS" pitchFamily="34" charset="-128"/>
                          <a:cs typeface="Arial Unicode MS" pitchFamily="34" charset="-128"/>
                        </a:rPr>
                        <a:t>Operational creditor</a:t>
                      </a:r>
                    </a:p>
                  </a:txBody>
                  <a:tcPr/>
                </a:tc>
                <a:tc>
                  <a:txBody>
                    <a:bodyPr/>
                    <a:lstStyle/>
                    <a:p>
                      <a:r>
                        <a:rPr lang="en-US" dirty="0">
                          <a:latin typeface="Arial Unicode MS" pitchFamily="34" charset="-128"/>
                          <a:ea typeface="Arial Unicode MS" pitchFamily="34" charset="-128"/>
                          <a:cs typeface="Arial Unicode MS" pitchFamily="34" charset="-128"/>
                        </a:rPr>
                        <a:t>I</a:t>
                      </a:r>
                      <a:r>
                        <a:rPr lang="en-US" u="sng" dirty="0">
                          <a:latin typeface="Arial Unicode MS" pitchFamily="34" charset="-128"/>
                          <a:ea typeface="Arial Unicode MS" pitchFamily="34" charset="-128"/>
                          <a:cs typeface="Arial Unicode MS" pitchFamily="34" charset="-128"/>
                        </a:rPr>
                        <a:t>mprisonment</a:t>
                      </a:r>
                      <a:r>
                        <a:rPr lang="en-US" baseline="0" dirty="0">
                          <a:latin typeface="Arial Unicode MS" pitchFamily="34" charset="-128"/>
                          <a:ea typeface="Arial Unicode MS" pitchFamily="34" charset="-128"/>
                          <a:cs typeface="Arial Unicode MS" pitchFamily="34" charset="-128"/>
                        </a:rPr>
                        <a:t> – 1 to 5 years </a:t>
                      </a:r>
                    </a:p>
                    <a:p>
                      <a:r>
                        <a:rPr lang="en-US" u="sng" baseline="0" dirty="0">
                          <a:latin typeface="Arial Unicode MS" pitchFamily="34" charset="-128"/>
                          <a:ea typeface="Arial Unicode MS" pitchFamily="34" charset="-128"/>
                          <a:cs typeface="Arial Unicode MS" pitchFamily="34" charset="-128"/>
                        </a:rPr>
                        <a:t>Fine</a:t>
                      </a:r>
                      <a:r>
                        <a:rPr lang="en-US" baseline="0" dirty="0">
                          <a:latin typeface="Arial Unicode MS" pitchFamily="34" charset="-128"/>
                          <a:ea typeface="Arial Unicode MS" pitchFamily="34" charset="-128"/>
                          <a:cs typeface="Arial Unicode MS" pitchFamily="34" charset="-128"/>
                        </a:rPr>
                        <a:t> – Rs.1 </a:t>
                      </a:r>
                      <a:r>
                        <a:rPr lang="en-US" baseline="0" dirty="0" err="1">
                          <a:latin typeface="Arial Unicode MS" pitchFamily="34" charset="-128"/>
                          <a:ea typeface="Arial Unicode MS" pitchFamily="34" charset="-128"/>
                          <a:cs typeface="Arial Unicode MS" pitchFamily="34" charset="-128"/>
                        </a:rPr>
                        <a:t>lac</a:t>
                      </a:r>
                      <a:r>
                        <a:rPr lang="en-US" baseline="0" dirty="0">
                          <a:latin typeface="Arial Unicode MS" pitchFamily="34" charset="-128"/>
                          <a:ea typeface="Arial Unicode MS" pitchFamily="34" charset="-128"/>
                          <a:cs typeface="Arial Unicode MS" pitchFamily="34" charset="-128"/>
                        </a:rPr>
                        <a:t> to Rs.1 </a:t>
                      </a:r>
                      <a:r>
                        <a:rPr lang="en-US" baseline="0" dirty="0" err="1">
                          <a:latin typeface="Arial Unicode MS" pitchFamily="34" charset="-128"/>
                          <a:ea typeface="Arial Unicode MS" pitchFamily="34" charset="-128"/>
                          <a:cs typeface="Arial Unicode MS" pitchFamily="34" charset="-128"/>
                        </a:rPr>
                        <a:t>crore</a:t>
                      </a:r>
                      <a:r>
                        <a:rPr lang="en-US" baseline="0" dirty="0">
                          <a:latin typeface="Arial Unicode MS" pitchFamily="34" charset="-128"/>
                          <a:ea typeface="Arial Unicode MS" pitchFamily="34" charset="-128"/>
                          <a:cs typeface="Arial Unicode MS" pitchFamily="34" charset="-128"/>
                        </a:rPr>
                        <a:t> or both</a:t>
                      </a:r>
                      <a:endParaRPr lang="en-US" dirty="0">
                        <a:latin typeface="Arial Unicode MS" pitchFamily="34" charset="-128"/>
                        <a:ea typeface="Arial Unicode MS" pitchFamily="34" charset="-128"/>
                        <a:cs typeface="Arial Unicode MS" pitchFamily="34" charset="-128"/>
                      </a:endParaRPr>
                    </a:p>
                  </a:txBody>
                  <a:tcPr/>
                </a:tc>
                <a:extLst>
                  <a:ext uri="{0D108BD9-81ED-4DB2-BD59-A6C34878D82A}">
                    <a16:rowId xmlns:a16="http://schemas.microsoft.com/office/drawing/2014/main" xmlns="" val="10001"/>
                  </a:ext>
                </a:extLst>
              </a:tr>
              <a:tr h="370840">
                <a:tc>
                  <a:txBody>
                    <a:bodyPr/>
                    <a:lstStyle/>
                    <a:p>
                      <a:pPr algn="ctr"/>
                      <a:r>
                        <a:rPr lang="en-US" dirty="0">
                          <a:latin typeface="Arial Unicode MS" pitchFamily="34" charset="-128"/>
                          <a:ea typeface="Arial Unicode MS" pitchFamily="34" charset="-128"/>
                          <a:cs typeface="Arial Unicode MS" pitchFamily="34" charset="-128"/>
                        </a:rPr>
                        <a:t>77</a:t>
                      </a:r>
                    </a:p>
                  </a:txBody>
                  <a:tcPr/>
                </a:tc>
                <a:tc>
                  <a:txBody>
                    <a:bodyPr/>
                    <a:lstStyle/>
                    <a:p>
                      <a:pPr marL="231775" indent="-231775">
                        <a:buFont typeface="Arial" pitchFamily="34" charset="0"/>
                        <a:buChar char="•"/>
                      </a:pPr>
                      <a:r>
                        <a:rPr lang="en-US" dirty="0">
                          <a:latin typeface="Arial Unicode MS" pitchFamily="34" charset="-128"/>
                          <a:ea typeface="Arial Unicode MS" pitchFamily="34" charset="-128"/>
                          <a:cs typeface="Arial Unicode MS" pitchFamily="34" charset="-128"/>
                        </a:rPr>
                        <a:t>Punishment for providing false information in application made by CD</a:t>
                      </a:r>
                    </a:p>
                  </a:txBody>
                  <a:tcPr/>
                </a:tc>
                <a:tc>
                  <a:txBody>
                    <a:bodyPr/>
                    <a:lstStyle/>
                    <a:p>
                      <a:r>
                        <a:rPr lang="en-US" dirty="0">
                          <a:latin typeface="Arial Unicode MS" pitchFamily="34" charset="-128"/>
                          <a:ea typeface="Arial Unicode MS" pitchFamily="34" charset="-128"/>
                          <a:cs typeface="Arial Unicode MS" pitchFamily="34" charset="-128"/>
                        </a:rPr>
                        <a:t>CD or person</a:t>
                      </a:r>
                    </a:p>
                  </a:txBody>
                  <a:tcPr/>
                </a:tc>
                <a:tc>
                  <a:txBody>
                    <a:bodyPr/>
                    <a:lstStyle/>
                    <a:p>
                      <a:r>
                        <a:rPr lang="en-US" dirty="0">
                          <a:latin typeface="Arial Unicode MS" pitchFamily="34" charset="-128"/>
                          <a:ea typeface="Arial Unicode MS" pitchFamily="34" charset="-128"/>
                          <a:cs typeface="Arial Unicode MS" pitchFamily="34" charset="-128"/>
                        </a:rPr>
                        <a:t>I</a:t>
                      </a:r>
                      <a:r>
                        <a:rPr lang="en-US" u="sng" dirty="0">
                          <a:latin typeface="Arial Unicode MS" pitchFamily="34" charset="-128"/>
                          <a:ea typeface="Arial Unicode MS" pitchFamily="34" charset="-128"/>
                          <a:cs typeface="Arial Unicode MS" pitchFamily="34" charset="-128"/>
                        </a:rPr>
                        <a:t>mprisonment</a:t>
                      </a:r>
                      <a:r>
                        <a:rPr lang="en-US" baseline="0" dirty="0">
                          <a:latin typeface="Arial Unicode MS" pitchFamily="34" charset="-128"/>
                          <a:ea typeface="Arial Unicode MS" pitchFamily="34" charset="-128"/>
                          <a:cs typeface="Arial Unicode MS" pitchFamily="34" charset="-128"/>
                        </a:rPr>
                        <a:t> – 3 to 5 years </a:t>
                      </a:r>
                    </a:p>
                    <a:p>
                      <a:r>
                        <a:rPr lang="en-US" u="sng" baseline="0" dirty="0">
                          <a:latin typeface="Arial Unicode MS" pitchFamily="34" charset="-128"/>
                          <a:ea typeface="Arial Unicode MS" pitchFamily="34" charset="-128"/>
                          <a:cs typeface="Arial Unicode MS" pitchFamily="34" charset="-128"/>
                        </a:rPr>
                        <a:t>Fine</a:t>
                      </a:r>
                      <a:r>
                        <a:rPr lang="en-US" baseline="0" dirty="0">
                          <a:latin typeface="Arial Unicode MS" pitchFamily="34" charset="-128"/>
                          <a:ea typeface="Arial Unicode MS" pitchFamily="34" charset="-128"/>
                          <a:cs typeface="Arial Unicode MS" pitchFamily="34" charset="-128"/>
                        </a:rPr>
                        <a:t> – Rs.1 </a:t>
                      </a:r>
                      <a:r>
                        <a:rPr lang="en-US" baseline="0" dirty="0" err="1">
                          <a:latin typeface="Arial Unicode MS" pitchFamily="34" charset="-128"/>
                          <a:ea typeface="Arial Unicode MS" pitchFamily="34" charset="-128"/>
                          <a:cs typeface="Arial Unicode MS" pitchFamily="34" charset="-128"/>
                        </a:rPr>
                        <a:t>lac</a:t>
                      </a:r>
                      <a:r>
                        <a:rPr lang="en-US" baseline="0" dirty="0">
                          <a:latin typeface="Arial Unicode MS" pitchFamily="34" charset="-128"/>
                          <a:ea typeface="Arial Unicode MS" pitchFamily="34" charset="-128"/>
                          <a:cs typeface="Arial Unicode MS" pitchFamily="34" charset="-128"/>
                        </a:rPr>
                        <a:t> to Rs.1 </a:t>
                      </a:r>
                      <a:r>
                        <a:rPr lang="en-US" baseline="0" dirty="0" err="1">
                          <a:latin typeface="Arial Unicode MS" pitchFamily="34" charset="-128"/>
                          <a:ea typeface="Arial Unicode MS" pitchFamily="34" charset="-128"/>
                          <a:cs typeface="Arial Unicode MS" pitchFamily="34" charset="-128"/>
                        </a:rPr>
                        <a:t>crore</a:t>
                      </a:r>
                      <a:r>
                        <a:rPr lang="en-US" baseline="0" dirty="0">
                          <a:latin typeface="Arial Unicode MS" pitchFamily="34" charset="-128"/>
                          <a:ea typeface="Arial Unicode MS" pitchFamily="34" charset="-128"/>
                          <a:cs typeface="Arial Unicode MS" pitchFamily="34" charset="-128"/>
                        </a:rPr>
                        <a:t> or both</a:t>
                      </a:r>
                      <a:endParaRPr lang="en-US" dirty="0">
                        <a:latin typeface="Arial Unicode MS" pitchFamily="34" charset="-128"/>
                        <a:ea typeface="Arial Unicode MS" pitchFamily="34" charset="-128"/>
                        <a:cs typeface="Arial Unicode MS" pitchFamily="34" charset="-128"/>
                      </a:endParaRPr>
                    </a:p>
                  </a:txBody>
                  <a:tcPr/>
                </a:tc>
                <a:extLst>
                  <a:ext uri="{0D108BD9-81ED-4DB2-BD59-A6C34878D82A}">
                    <a16:rowId xmlns:a16="http://schemas.microsoft.com/office/drawing/2014/main" xmlns="" val="10002"/>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Definitions</a:t>
            </a:r>
          </a:p>
        </p:txBody>
      </p:sp>
      <p:sp>
        <p:nvSpPr>
          <p:cNvPr id="3" name="Content Placeholder 2"/>
          <p:cNvSpPr>
            <a:spLocks noGrp="1"/>
          </p:cNvSpPr>
          <p:nvPr>
            <p:ph sz="quarter" idx="1"/>
          </p:nvPr>
        </p:nvSpPr>
        <p:spPr>
          <a:xfrm>
            <a:off x="533400" y="1752600"/>
            <a:ext cx="7924800" cy="4038600"/>
          </a:xfrm>
        </p:spPr>
        <p:txBody>
          <a:bodyPr>
            <a:noAutofit/>
          </a:bodyPr>
          <a:lstStyle/>
          <a:p>
            <a:pPr marL="115888" indent="-115888"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a:t>
            </a:r>
            <a:r>
              <a:rPr lang="en-US" sz="2400" b="1" dirty="0">
                <a:latin typeface="Arial Unicode MS" pitchFamily="34" charset="-128"/>
                <a:ea typeface="Arial Unicode MS" pitchFamily="34" charset="-128"/>
                <a:cs typeface="Arial Unicode MS" pitchFamily="34" charset="-128"/>
              </a:rPr>
              <a:t>Board”</a:t>
            </a:r>
            <a:r>
              <a:rPr lang="en-US" sz="2400" dirty="0">
                <a:latin typeface="Arial Unicode MS" pitchFamily="34" charset="-128"/>
                <a:ea typeface="Arial Unicode MS" pitchFamily="34" charset="-128"/>
                <a:cs typeface="Arial Unicode MS" pitchFamily="34" charset="-128"/>
              </a:rPr>
              <a:t> means the Insolvency and Bankruptcy Board of India established under sub-section(1) of Section 188.</a:t>
            </a: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“Bye-laws</a:t>
            </a:r>
            <a:r>
              <a:rPr lang="en-US" sz="2400" dirty="0">
                <a:latin typeface="Arial Unicode MS" pitchFamily="34" charset="-128"/>
                <a:ea typeface="Arial Unicode MS" pitchFamily="34" charset="-128"/>
                <a:cs typeface="Arial Unicode MS" pitchFamily="34" charset="-128"/>
              </a:rPr>
              <a:t>” means the bye-laws made by the insolvency professional agency under section 205.</a:t>
            </a: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11</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4994" name="Content Placeholder 2"/>
          <p:cNvSpPr>
            <a:spLocks noGrp="1"/>
          </p:cNvSpPr>
          <p:nvPr>
            <p:ph idx="4294967295"/>
          </p:nvPr>
        </p:nvSpPr>
        <p:spPr>
          <a:xfrm>
            <a:off x="1066800" y="2590800"/>
            <a:ext cx="7162800" cy="3535363"/>
          </a:xfrm>
        </p:spPr>
        <p:txBody>
          <a:bodyPr/>
          <a:lstStyle/>
          <a:p>
            <a:pPr algn="ctr" eaLnBrk="1" hangingPunct="1">
              <a:buFont typeface="Wingdings" pitchFamily="2" charset="2"/>
              <a:buNone/>
            </a:pPr>
            <a:endParaRPr lang="en-US" dirty="0"/>
          </a:p>
          <a:p>
            <a:pPr algn="ctr" eaLnBrk="1" hangingPunct="1">
              <a:buFont typeface="Wingdings" pitchFamily="2" charset="2"/>
              <a:buNone/>
            </a:pPr>
            <a:r>
              <a:rPr lang="en-US" sz="6600" dirty="0">
                <a:latin typeface="Arial Unicode MS" pitchFamily="34" charset="-128"/>
                <a:ea typeface="Arial Unicode MS" pitchFamily="34" charset="-128"/>
                <a:cs typeface="Arial Unicode MS" pitchFamily="34" charset="-128"/>
              </a:rPr>
              <a:t>THANK YOU</a:t>
            </a:r>
          </a:p>
        </p:txBody>
      </p:sp>
      <p:sp>
        <p:nvSpPr>
          <p:cNvPr id="84995" name="Slide Number Placeholder 3"/>
          <p:cNvSpPr>
            <a:spLocks noGrp="1"/>
          </p:cNvSpPr>
          <p:nvPr>
            <p:ph type="sldNum" sz="quarter" idx="12"/>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fld id="{628B70B9-3859-447F-9751-AB87C19267DD}" type="slidenum">
              <a:rPr lang="en-US" smtClean="0"/>
              <a:pPr fontAlgn="base">
                <a:spcBef>
                  <a:spcPct val="0"/>
                </a:spcBef>
                <a:spcAft>
                  <a:spcPct val="0"/>
                </a:spcAft>
                <a:defRPr/>
              </a:pPr>
              <a:t>110</a:t>
            </a:fld>
            <a:endParaRPr lang="en-US"/>
          </a:p>
        </p:txBody>
      </p:sp>
      <p:sp>
        <p:nvSpPr>
          <p:cNvPr id="84996" name="Footer Placeholder 4"/>
          <p:cNvSpPr>
            <a:spLocks noGrp="1"/>
          </p:cNvSpPr>
          <p:nvPr>
            <p:ph type="ftr" sz="quarter" idx="11"/>
          </p:nvPr>
        </p:nvSpPr>
        <p:spPr bwMode="auto">
          <a:xfrm>
            <a:off x="609600" y="6248400"/>
            <a:ext cx="80772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Definitions</a:t>
            </a:r>
          </a:p>
        </p:txBody>
      </p:sp>
      <p:sp>
        <p:nvSpPr>
          <p:cNvPr id="3" name="Content Placeholder 2"/>
          <p:cNvSpPr>
            <a:spLocks noGrp="1"/>
          </p:cNvSpPr>
          <p:nvPr>
            <p:ph sz="quarter" idx="1"/>
          </p:nvPr>
        </p:nvSpPr>
        <p:spPr>
          <a:xfrm>
            <a:off x="381000" y="1676400"/>
            <a:ext cx="8153400" cy="4114800"/>
          </a:xfrm>
        </p:spPr>
        <p:txBody>
          <a:bodyPr>
            <a:noAutofit/>
          </a:bodyPr>
          <a:lstStyle/>
          <a:p>
            <a:pPr marL="115888" indent="-115888"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“Claim” </a:t>
            </a:r>
            <a:r>
              <a:rPr lang="en-US" sz="2400" dirty="0">
                <a:latin typeface="Arial Unicode MS" pitchFamily="34" charset="-128"/>
                <a:ea typeface="Arial Unicode MS" pitchFamily="34" charset="-128"/>
                <a:cs typeface="Arial Unicode MS" pitchFamily="34" charset="-128"/>
              </a:rPr>
              <a:t>means – </a:t>
            </a:r>
          </a:p>
          <a:p>
            <a:pPr marL="798513" indent="-50800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(a) a right to payment, whether or not such right is reduced to judgement, fixed, disputed, undisputed, legal, equitable, secured or unsecured.</a:t>
            </a:r>
          </a:p>
          <a:p>
            <a:pPr marL="798513" indent="-5080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798513" indent="-50800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(b) right to remedy for breach of contract under any law for the time being in force, if such breach gives rise to a right to payment, whether or not such right is reduced to judgment, fixed, matured, </a:t>
            </a:r>
            <a:r>
              <a:rPr lang="en-US" sz="2400" dirty="0" err="1">
                <a:latin typeface="Arial Unicode MS" pitchFamily="34" charset="-128"/>
                <a:ea typeface="Arial Unicode MS" pitchFamily="34" charset="-128"/>
                <a:cs typeface="Arial Unicode MS" pitchFamily="34" charset="-128"/>
              </a:rPr>
              <a:t>unmatured</a:t>
            </a:r>
            <a:r>
              <a:rPr lang="en-US" sz="2400" dirty="0">
                <a:latin typeface="Arial Unicode MS" pitchFamily="34" charset="-128"/>
                <a:ea typeface="Arial Unicode MS" pitchFamily="34" charset="-128"/>
                <a:cs typeface="Arial Unicode MS" pitchFamily="34" charset="-128"/>
              </a:rPr>
              <a:t>, disputed, undisputed, secured or unsecured.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12</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Definitions</a:t>
            </a:r>
          </a:p>
        </p:txBody>
      </p:sp>
      <p:sp>
        <p:nvSpPr>
          <p:cNvPr id="3" name="Content Placeholder 2"/>
          <p:cNvSpPr>
            <a:spLocks noGrp="1"/>
          </p:cNvSpPr>
          <p:nvPr>
            <p:ph sz="quarter" idx="1"/>
          </p:nvPr>
        </p:nvSpPr>
        <p:spPr>
          <a:xfrm>
            <a:off x="381000" y="1676400"/>
            <a:ext cx="8001000" cy="4114800"/>
          </a:xfrm>
        </p:spPr>
        <p:txBody>
          <a:bodyPr>
            <a:noAutofit/>
          </a:bodyPr>
          <a:lstStyle/>
          <a:p>
            <a:pPr marL="115888" indent="-115888"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a:t>
            </a:r>
            <a:r>
              <a:rPr lang="en-US" sz="2400" b="1" dirty="0">
                <a:latin typeface="Arial Unicode MS" pitchFamily="34" charset="-128"/>
                <a:ea typeface="Arial Unicode MS" pitchFamily="34" charset="-128"/>
                <a:cs typeface="Arial Unicode MS" pitchFamily="34" charset="-128"/>
              </a:rPr>
              <a:t>Corporate Person</a:t>
            </a:r>
            <a:r>
              <a:rPr lang="en-US" sz="2400" dirty="0">
                <a:latin typeface="Arial Unicode MS" pitchFamily="34" charset="-128"/>
                <a:ea typeface="Arial Unicode MS" pitchFamily="34" charset="-128"/>
                <a:cs typeface="Arial Unicode MS" pitchFamily="34" charset="-128"/>
              </a:rPr>
              <a:t>” means – </a:t>
            </a:r>
          </a:p>
          <a:p>
            <a:pPr marL="798513" indent="-50800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(a) a company as defined in clause (20) of section 2 of the Companies Act, 2013,</a:t>
            </a:r>
          </a:p>
          <a:p>
            <a:pPr marL="798513" indent="-5080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798513" indent="-50800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(b) a limited liability partnership, as defined in clause (n) of sub-section (1) of section 2 of the Limited Liability Partnership Act, 2008, or any other person incorporated with limited liability under any law for the time being in force but shall not include any financial service provider.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13</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Definitions</a:t>
            </a:r>
          </a:p>
        </p:txBody>
      </p:sp>
      <p:sp>
        <p:nvSpPr>
          <p:cNvPr id="3" name="Content Placeholder 2"/>
          <p:cNvSpPr>
            <a:spLocks noGrp="1"/>
          </p:cNvSpPr>
          <p:nvPr>
            <p:ph sz="quarter" idx="1"/>
          </p:nvPr>
        </p:nvSpPr>
        <p:spPr>
          <a:xfrm>
            <a:off x="381000" y="1676400"/>
            <a:ext cx="8001000" cy="4114800"/>
          </a:xfrm>
        </p:spPr>
        <p:txBody>
          <a:bodyPr>
            <a:noAutofit/>
          </a:bodyPr>
          <a:lstStyle/>
          <a:p>
            <a:pPr marL="115888" indent="-115888"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a:t>
            </a:r>
            <a:r>
              <a:rPr lang="en-US" sz="2400" b="1" dirty="0">
                <a:latin typeface="Arial Unicode MS" pitchFamily="34" charset="-128"/>
                <a:ea typeface="Arial Unicode MS" pitchFamily="34" charset="-128"/>
                <a:cs typeface="Arial Unicode MS" pitchFamily="34" charset="-128"/>
              </a:rPr>
              <a:t>Corporate debtor</a:t>
            </a:r>
            <a:r>
              <a:rPr lang="en-US" sz="2400" dirty="0">
                <a:latin typeface="Arial Unicode MS" pitchFamily="34" charset="-128"/>
                <a:ea typeface="Arial Unicode MS" pitchFamily="34" charset="-128"/>
                <a:cs typeface="Arial Unicode MS" pitchFamily="34" charset="-128"/>
              </a:rPr>
              <a:t>” means a corporate person who owes a debt to any person. </a:t>
            </a: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a:t>
            </a:r>
            <a:r>
              <a:rPr lang="en-US" sz="2400" b="1" dirty="0">
                <a:latin typeface="Arial Unicode MS" pitchFamily="34" charset="-128"/>
                <a:ea typeface="Arial Unicode MS" pitchFamily="34" charset="-128"/>
                <a:cs typeface="Arial Unicode MS" pitchFamily="34" charset="-128"/>
              </a:rPr>
              <a:t>Creditor”</a:t>
            </a:r>
            <a:r>
              <a:rPr lang="en-US" sz="2400" dirty="0">
                <a:latin typeface="Arial Unicode MS" pitchFamily="34" charset="-128"/>
                <a:ea typeface="Arial Unicode MS" pitchFamily="34" charset="-128"/>
                <a:cs typeface="Arial Unicode MS" pitchFamily="34" charset="-128"/>
              </a:rPr>
              <a:t> means any person to whom a debt is owed and includes a financial creditor, an operational creditor, a secured creditor, an unsecured creditor and a decree holder. </a:t>
            </a: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a:t>
            </a:r>
            <a:r>
              <a:rPr lang="en-US" sz="2400" b="1" dirty="0">
                <a:latin typeface="Arial Unicode MS" pitchFamily="34" charset="-128"/>
                <a:ea typeface="Arial Unicode MS" pitchFamily="34" charset="-128"/>
                <a:cs typeface="Arial Unicode MS" pitchFamily="34" charset="-128"/>
              </a:rPr>
              <a:t>Information utility</a:t>
            </a:r>
            <a:r>
              <a:rPr lang="en-US" sz="2400" dirty="0">
                <a:latin typeface="Arial Unicode MS" pitchFamily="34" charset="-128"/>
                <a:ea typeface="Arial Unicode MS" pitchFamily="34" charset="-128"/>
                <a:cs typeface="Arial Unicode MS" pitchFamily="34" charset="-128"/>
              </a:rPr>
              <a:t>” means a person who is registered with the Board as an information utility under section 210.</a:t>
            </a: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14</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Definitions</a:t>
            </a:r>
          </a:p>
        </p:txBody>
      </p:sp>
      <p:sp>
        <p:nvSpPr>
          <p:cNvPr id="3" name="Content Placeholder 2"/>
          <p:cNvSpPr>
            <a:spLocks noGrp="1"/>
          </p:cNvSpPr>
          <p:nvPr>
            <p:ph sz="quarter" idx="1"/>
          </p:nvPr>
        </p:nvSpPr>
        <p:spPr>
          <a:xfrm>
            <a:off x="381000" y="1676400"/>
            <a:ext cx="8001000" cy="4114800"/>
          </a:xfrm>
        </p:spPr>
        <p:txBody>
          <a:bodyPr>
            <a:noAutofit/>
          </a:bodyPr>
          <a:lstStyle/>
          <a:p>
            <a:pPr marL="115888" indent="-115888"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a:t>
            </a:r>
            <a:r>
              <a:rPr lang="en-US" sz="2400" b="1" dirty="0">
                <a:latin typeface="Arial Unicode MS" pitchFamily="34" charset="-128"/>
                <a:ea typeface="Arial Unicode MS" pitchFamily="34" charset="-128"/>
                <a:cs typeface="Arial Unicode MS" pitchFamily="34" charset="-128"/>
              </a:rPr>
              <a:t>Insolvency professional</a:t>
            </a:r>
            <a:r>
              <a:rPr lang="en-US" sz="2400" dirty="0">
                <a:latin typeface="Arial Unicode MS" pitchFamily="34" charset="-128"/>
                <a:ea typeface="Arial Unicode MS" pitchFamily="34" charset="-128"/>
                <a:cs typeface="Arial Unicode MS" pitchFamily="34" charset="-128"/>
              </a:rPr>
              <a:t>” means any person registered with the Board under section 201 as an insolvency professional agency.</a:t>
            </a: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“Insolvency professional agency</a:t>
            </a:r>
            <a:r>
              <a:rPr lang="en-US" sz="2400" dirty="0">
                <a:latin typeface="Arial Unicode MS" pitchFamily="34" charset="-128"/>
                <a:ea typeface="Arial Unicode MS" pitchFamily="34" charset="-128"/>
                <a:cs typeface="Arial Unicode MS" pitchFamily="34" charset="-128"/>
              </a:rPr>
              <a:t>” means any person registered with the Board under section 201 as in insolvency professional agency.  </a:t>
            </a: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a:t>
            </a:r>
            <a:r>
              <a:rPr lang="en-US" sz="2400" b="1" dirty="0">
                <a:latin typeface="Arial Unicode MS" pitchFamily="34" charset="-128"/>
                <a:ea typeface="Arial Unicode MS" pitchFamily="34" charset="-128"/>
                <a:cs typeface="Arial Unicode MS" pitchFamily="34" charset="-128"/>
              </a:rPr>
              <a:t>Secured creditor</a:t>
            </a:r>
            <a:r>
              <a:rPr lang="en-US" sz="2400" dirty="0">
                <a:latin typeface="Arial Unicode MS" pitchFamily="34" charset="-128"/>
                <a:ea typeface="Arial Unicode MS" pitchFamily="34" charset="-128"/>
                <a:cs typeface="Arial Unicode MS" pitchFamily="34" charset="-128"/>
              </a:rPr>
              <a:t>” means a creditor in favour of whom security interest is created. </a:t>
            </a: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15</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Definitions</a:t>
            </a:r>
          </a:p>
        </p:txBody>
      </p:sp>
      <p:sp>
        <p:nvSpPr>
          <p:cNvPr id="3" name="Content Placeholder 2"/>
          <p:cNvSpPr>
            <a:spLocks noGrp="1"/>
          </p:cNvSpPr>
          <p:nvPr>
            <p:ph sz="quarter" idx="1"/>
          </p:nvPr>
        </p:nvSpPr>
        <p:spPr>
          <a:xfrm>
            <a:off x="381000" y="1676400"/>
            <a:ext cx="8001000" cy="4495800"/>
          </a:xfrm>
        </p:spPr>
        <p:txBody>
          <a:bodyPr>
            <a:noAutofit/>
          </a:bodyPr>
          <a:lstStyle/>
          <a:p>
            <a:pPr marL="115888" indent="-115888"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a:t>
            </a:r>
            <a:r>
              <a:rPr lang="en-US" sz="2400" b="1" dirty="0">
                <a:latin typeface="Arial Unicode MS" pitchFamily="34" charset="-128"/>
                <a:ea typeface="Arial Unicode MS" pitchFamily="34" charset="-128"/>
                <a:cs typeface="Arial Unicode MS" pitchFamily="34" charset="-128"/>
              </a:rPr>
              <a:t>Person”</a:t>
            </a:r>
            <a:r>
              <a:rPr lang="en-US" sz="2400" dirty="0">
                <a:latin typeface="Arial Unicode MS" pitchFamily="34" charset="-128"/>
                <a:ea typeface="Arial Unicode MS" pitchFamily="34" charset="-128"/>
                <a:cs typeface="Arial Unicode MS" pitchFamily="34" charset="-128"/>
              </a:rPr>
              <a:t> includes – </a:t>
            </a:r>
          </a:p>
          <a:p>
            <a:pPr marL="798513" indent="-508000" algn="just" eaLnBrk="1" fontAlgn="auto" hangingPunct="1">
              <a:spcAft>
                <a:spcPts val="0"/>
              </a:spcAft>
              <a:buAutoNum type="alphaLcParenBoth"/>
              <a:defRPr/>
            </a:pPr>
            <a:r>
              <a:rPr lang="en-US" sz="2400" dirty="0">
                <a:latin typeface="Arial Unicode MS" pitchFamily="34" charset="-128"/>
                <a:ea typeface="Arial Unicode MS" pitchFamily="34" charset="-128"/>
                <a:cs typeface="Arial Unicode MS" pitchFamily="34" charset="-128"/>
              </a:rPr>
              <a:t>An individual;</a:t>
            </a:r>
          </a:p>
          <a:p>
            <a:pPr marL="798513" indent="-508000" algn="just" eaLnBrk="1" fontAlgn="auto" hangingPunct="1">
              <a:spcAft>
                <a:spcPts val="0"/>
              </a:spcAft>
              <a:buAutoNum type="alphaLcParenBoth"/>
              <a:defRPr/>
            </a:pPr>
            <a:r>
              <a:rPr lang="en-US" sz="2400" dirty="0">
                <a:latin typeface="Arial Unicode MS" pitchFamily="34" charset="-128"/>
                <a:ea typeface="Arial Unicode MS" pitchFamily="34" charset="-128"/>
                <a:cs typeface="Arial Unicode MS" pitchFamily="34" charset="-128"/>
              </a:rPr>
              <a:t>A Hindu Undivided Family;</a:t>
            </a:r>
          </a:p>
          <a:p>
            <a:pPr marL="798513" indent="-508000" algn="just" eaLnBrk="1" fontAlgn="auto" hangingPunct="1">
              <a:spcAft>
                <a:spcPts val="0"/>
              </a:spcAft>
              <a:buAutoNum type="alphaLcParenBoth"/>
              <a:defRPr/>
            </a:pPr>
            <a:r>
              <a:rPr lang="en-US" sz="2400" dirty="0">
                <a:latin typeface="Arial Unicode MS" pitchFamily="34" charset="-128"/>
                <a:ea typeface="Arial Unicode MS" pitchFamily="34" charset="-128"/>
                <a:cs typeface="Arial Unicode MS" pitchFamily="34" charset="-128"/>
              </a:rPr>
              <a:t>A company;</a:t>
            </a:r>
          </a:p>
          <a:p>
            <a:pPr marL="798513" indent="-508000" algn="just" eaLnBrk="1" fontAlgn="auto" hangingPunct="1">
              <a:spcAft>
                <a:spcPts val="0"/>
              </a:spcAft>
              <a:buAutoNum type="alphaLcParenBoth"/>
              <a:defRPr/>
            </a:pPr>
            <a:r>
              <a:rPr lang="en-US" sz="2400" dirty="0">
                <a:latin typeface="Arial Unicode MS" pitchFamily="34" charset="-128"/>
                <a:ea typeface="Arial Unicode MS" pitchFamily="34" charset="-128"/>
                <a:cs typeface="Arial Unicode MS" pitchFamily="34" charset="-128"/>
              </a:rPr>
              <a:t>A trust;</a:t>
            </a:r>
          </a:p>
          <a:p>
            <a:pPr marL="798513" indent="-508000" algn="just" eaLnBrk="1" fontAlgn="auto" hangingPunct="1">
              <a:spcAft>
                <a:spcPts val="0"/>
              </a:spcAft>
              <a:buAutoNum type="alphaLcParenBoth"/>
              <a:defRPr/>
            </a:pPr>
            <a:r>
              <a:rPr lang="en-US" sz="2400" dirty="0">
                <a:latin typeface="Arial Unicode MS" pitchFamily="34" charset="-128"/>
                <a:ea typeface="Arial Unicode MS" pitchFamily="34" charset="-128"/>
                <a:cs typeface="Arial Unicode MS" pitchFamily="34" charset="-128"/>
              </a:rPr>
              <a:t>A partnership;</a:t>
            </a:r>
          </a:p>
          <a:p>
            <a:pPr marL="798513" indent="-508000" algn="just" eaLnBrk="1" fontAlgn="auto" hangingPunct="1">
              <a:spcAft>
                <a:spcPts val="0"/>
              </a:spcAft>
              <a:buAutoNum type="alphaLcParenBoth"/>
              <a:defRPr/>
            </a:pPr>
            <a:r>
              <a:rPr lang="en-US" sz="2400" dirty="0">
                <a:latin typeface="Arial Unicode MS" pitchFamily="34" charset="-128"/>
                <a:ea typeface="Arial Unicode MS" pitchFamily="34" charset="-128"/>
                <a:cs typeface="Arial Unicode MS" pitchFamily="34" charset="-128"/>
              </a:rPr>
              <a:t>A limited liability partnership; and</a:t>
            </a:r>
          </a:p>
          <a:p>
            <a:pPr marL="798513" indent="-508000" algn="just" eaLnBrk="1" fontAlgn="auto" hangingPunct="1">
              <a:spcAft>
                <a:spcPts val="0"/>
              </a:spcAft>
              <a:buAutoNum type="alphaLcParenBoth"/>
              <a:defRPr/>
            </a:pPr>
            <a:r>
              <a:rPr lang="en-US" sz="2400" dirty="0">
                <a:latin typeface="Arial Unicode MS" pitchFamily="34" charset="-128"/>
                <a:ea typeface="Arial Unicode MS" pitchFamily="34" charset="-128"/>
                <a:cs typeface="Arial Unicode MS" pitchFamily="34" charset="-128"/>
              </a:rPr>
              <a:t>Any other entity established under a statute</a:t>
            </a:r>
          </a:p>
          <a:p>
            <a:pPr marL="798513" indent="-5080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798513" indent="-50800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and includes a person resident outside India.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16</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Definitions</a:t>
            </a:r>
          </a:p>
        </p:txBody>
      </p:sp>
      <p:sp>
        <p:nvSpPr>
          <p:cNvPr id="3" name="Content Placeholder 2"/>
          <p:cNvSpPr>
            <a:spLocks noGrp="1"/>
          </p:cNvSpPr>
          <p:nvPr>
            <p:ph sz="quarter" idx="1"/>
          </p:nvPr>
        </p:nvSpPr>
        <p:spPr>
          <a:xfrm>
            <a:off x="381000" y="1676400"/>
            <a:ext cx="8001000" cy="4114800"/>
          </a:xfrm>
        </p:spPr>
        <p:txBody>
          <a:bodyPr>
            <a:noAutofit/>
          </a:bodyPr>
          <a:lstStyle/>
          <a:p>
            <a:pPr marL="115888" indent="-115888"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a:t>
            </a:r>
            <a:r>
              <a:rPr lang="en-US" sz="2400" b="1" dirty="0">
                <a:latin typeface="Arial Unicode MS" pitchFamily="34" charset="-128"/>
                <a:ea typeface="Arial Unicode MS" pitchFamily="34" charset="-128"/>
                <a:cs typeface="Arial Unicode MS" pitchFamily="34" charset="-128"/>
              </a:rPr>
              <a:t>Transaction”</a:t>
            </a:r>
            <a:r>
              <a:rPr lang="en-US" sz="2400" dirty="0">
                <a:latin typeface="Arial Unicode MS" pitchFamily="34" charset="-128"/>
                <a:ea typeface="Arial Unicode MS" pitchFamily="34" charset="-128"/>
                <a:cs typeface="Arial Unicode MS" pitchFamily="34" charset="-128"/>
              </a:rPr>
              <a:t> includes a agreement or arrangement in writing for the transfer of assets, or funds, goods or services, from or to the corporate debtor.</a:t>
            </a: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a:t>
            </a:r>
            <a:r>
              <a:rPr lang="en-US" sz="2400" b="1" dirty="0">
                <a:latin typeface="Arial Unicode MS" pitchFamily="34" charset="-128"/>
                <a:ea typeface="Arial Unicode MS" pitchFamily="34" charset="-128"/>
                <a:cs typeface="Arial Unicode MS" pitchFamily="34" charset="-128"/>
              </a:rPr>
              <a:t>Transfer”</a:t>
            </a:r>
            <a:r>
              <a:rPr lang="en-US" sz="2400" dirty="0">
                <a:latin typeface="Arial Unicode MS" pitchFamily="34" charset="-128"/>
                <a:ea typeface="Arial Unicode MS" pitchFamily="34" charset="-128"/>
                <a:cs typeface="Arial Unicode MS" pitchFamily="34" charset="-128"/>
              </a:rPr>
              <a:t> includes sale, purchase, exchange, mortgage, pledge, gift, loan or any other form of transfer of right, title, possession or lien.  </a:t>
            </a: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“Transfer of property</a:t>
            </a:r>
            <a:r>
              <a:rPr lang="en-US" sz="2400" dirty="0">
                <a:latin typeface="Arial Unicode MS" pitchFamily="34" charset="-128"/>
                <a:ea typeface="Arial Unicode MS" pitchFamily="34" charset="-128"/>
                <a:cs typeface="Arial Unicode MS" pitchFamily="34" charset="-128"/>
              </a:rPr>
              <a:t>” means transfer of any property and includes a transfer of any interest in the property and creation of any charge upon such property. </a:t>
            </a: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17</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Framework of IBC</a:t>
            </a:r>
          </a:p>
        </p:txBody>
      </p:sp>
      <p:sp>
        <p:nvSpPr>
          <p:cNvPr id="3" name="Content Placeholder 2"/>
          <p:cNvSpPr>
            <a:spLocks noGrp="1"/>
          </p:cNvSpPr>
          <p:nvPr>
            <p:ph sz="quarter" idx="1"/>
          </p:nvPr>
        </p:nvSpPr>
        <p:spPr>
          <a:xfrm>
            <a:off x="381000" y="1524000"/>
            <a:ext cx="8534400" cy="4267200"/>
          </a:xfrm>
        </p:spPr>
        <p:txBody>
          <a:bodyPr>
            <a:noAutofit/>
          </a:bodyPr>
          <a:lstStyle/>
          <a:p>
            <a:pPr marL="0" indent="0" algn="just" eaLnBrk="1" fontAlgn="auto" hangingPunct="1">
              <a:spcAft>
                <a:spcPts val="0"/>
              </a:spcAft>
              <a:buNone/>
              <a:defRPr/>
            </a:pPr>
            <a:endParaRPr lang="en-US" sz="21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18</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graphicFrame>
        <p:nvGraphicFramePr>
          <p:cNvPr id="6" name="Table 5"/>
          <p:cNvGraphicFramePr>
            <a:graphicFrameLocks noGrp="1"/>
          </p:cNvGraphicFramePr>
          <p:nvPr>
            <p:extLst>
              <p:ext uri="{D42A27DB-BD31-4B8C-83A1-F6EECF244321}">
                <p14:modId xmlns:p14="http://schemas.microsoft.com/office/powerpoint/2010/main" xmlns="" val="1987255461"/>
              </p:ext>
            </p:extLst>
          </p:nvPr>
        </p:nvGraphicFramePr>
        <p:xfrm>
          <a:off x="533400" y="1752600"/>
          <a:ext cx="8077200" cy="4206240"/>
        </p:xfrm>
        <a:graphic>
          <a:graphicData uri="http://schemas.openxmlformats.org/drawingml/2006/table">
            <a:tbl>
              <a:tblPr firstRow="1" bandRow="1">
                <a:tableStyleId>{2D5ABB26-0587-4C30-8999-92F81FD0307C}</a:tableStyleId>
              </a:tblPr>
              <a:tblGrid>
                <a:gridCol w="1453896">
                  <a:extLst>
                    <a:ext uri="{9D8B030D-6E8A-4147-A177-3AD203B41FA5}">
                      <a16:colId xmlns:a16="http://schemas.microsoft.com/office/drawing/2014/main" xmlns="" val="20000"/>
                    </a:ext>
                  </a:extLst>
                </a:gridCol>
                <a:gridCol w="6623304">
                  <a:extLst>
                    <a:ext uri="{9D8B030D-6E8A-4147-A177-3AD203B41FA5}">
                      <a16:colId xmlns:a16="http://schemas.microsoft.com/office/drawing/2014/main" xmlns="" val="20001"/>
                    </a:ext>
                  </a:extLst>
                </a:gridCol>
              </a:tblGrid>
              <a:tr h="370840">
                <a:tc>
                  <a:txBody>
                    <a:bodyPr/>
                    <a:lstStyle/>
                    <a:p>
                      <a:r>
                        <a:rPr lang="en-US" sz="2400" dirty="0">
                          <a:latin typeface="Arial Unicode MS" pitchFamily="34" charset="-128"/>
                          <a:ea typeface="Arial Unicode MS" pitchFamily="34" charset="-128"/>
                          <a:cs typeface="Arial Unicode MS" pitchFamily="34" charset="-128"/>
                        </a:rPr>
                        <a:t>Part -I</a:t>
                      </a:r>
                    </a:p>
                  </a:txBody>
                  <a:tcPr/>
                </a:tc>
                <a:tc>
                  <a:txBody>
                    <a:bodyPr/>
                    <a:lstStyle/>
                    <a:p>
                      <a:r>
                        <a:rPr lang="en-US" sz="2400" dirty="0">
                          <a:latin typeface="Arial Unicode MS" pitchFamily="34" charset="-128"/>
                          <a:ea typeface="Arial Unicode MS" pitchFamily="34" charset="-128"/>
                          <a:cs typeface="Arial Unicode MS" pitchFamily="34" charset="-128"/>
                        </a:rPr>
                        <a:t>Preliminary &amp; Definitions</a:t>
                      </a:r>
                    </a:p>
                  </a:txBody>
                  <a:tcPr/>
                </a:tc>
                <a:extLst>
                  <a:ext uri="{0D108BD9-81ED-4DB2-BD59-A6C34878D82A}">
                    <a16:rowId xmlns:a16="http://schemas.microsoft.com/office/drawing/2014/main" xmlns="" val="10000"/>
                  </a:ext>
                </a:extLst>
              </a:tr>
              <a:tr h="370840">
                <a:tc>
                  <a:txBody>
                    <a:bodyPr/>
                    <a:lstStyle/>
                    <a:p>
                      <a:r>
                        <a:rPr lang="en-US" sz="2400" dirty="0">
                          <a:latin typeface="Arial Unicode MS" pitchFamily="34" charset="-128"/>
                          <a:ea typeface="Arial Unicode MS" pitchFamily="34" charset="-128"/>
                          <a:cs typeface="Arial Unicode MS" pitchFamily="34" charset="-128"/>
                        </a:rPr>
                        <a:t>Part-II</a:t>
                      </a:r>
                    </a:p>
                  </a:txBody>
                  <a:tcPr/>
                </a:tc>
                <a:tc>
                  <a:txBody>
                    <a:bodyPr/>
                    <a:lstStyle/>
                    <a:p>
                      <a:r>
                        <a:rPr lang="en-US" sz="2400" dirty="0">
                          <a:latin typeface="Arial Unicode MS" pitchFamily="34" charset="-128"/>
                          <a:ea typeface="Arial Unicode MS" pitchFamily="34" charset="-128"/>
                          <a:cs typeface="Arial Unicode MS" pitchFamily="34" charset="-128"/>
                        </a:rPr>
                        <a:t>Insolvency Resolution</a:t>
                      </a:r>
                      <a:r>
                        <a:rPr lang="en-US" sz="2400" baseline="0" dirty="0">
                          <a:latin typeface="Arial Unicode MS" pitchFamily="34" charset="-128"/>
                          <a:ea typeface="Arial Unicode MS" pitchFamily="34" charset="-128"/>
                          <a:cs typeface="Arial Unicode MS" pitchFamily="34" charset="-128"/>
                        </a:rPr>
                        <a:t> and Liquidation for Corporate Persons</a:t>
                      </a:r>
                      <a:endParaRPr lang="en-US" sz="2400" dirty="0">
                        <a:latin typeface="Arial Unicode MS" pitchFamily="34" charset="-128"/>
                        <a:ea typeface="Arial Unicode MS" pitchFamily="34" charset="-128"/>
                        <a:cs typeface="Arial Unicode MS" pitchFamily="34" charset="-128"/>
                      </a:endParaRPr>
                    </a:p>
                  </a:txBody>
                  <a:tcPr/>
                </a:tc>
                <a:extLst>
                  <a:ext uri="{0D108BD9-81ED-4DB2-BD59-A6C34878D82A}">
                    <a16:rowId xmlns:a16="http://schemas.microsoft.com/office/drawing/2014/main" xmlns="" val="10001"/>
                  </a:ext>
                </a:extLst>
              </a:tr>
              <a:tr h="370840">
                <a:tc>
                  <a:txBody>
                    <a:bodyPr/>
                    <a:lstStyle/>
                    <a:p>
                      <a:r>
                        <a:rPr lang="en-US" sz="2400" dirty="0">
                          <a:latin typeface="Arial Unicode MS" pitchFamily="34" charset="-128"/>
                          <a:ea typeface="Arial Unicode MS" pitchFamily="34" charset="-128"/>
                          <a:cs typeface="Arial Unicode MS" pitchFamily="34" charset="-128"/>
                        </a:rPr>
                        <a:t>Part-III</a:t>
                      </a:r>
                    </a:p>
                  </a:txBody>
                  <a:tcPr/>
                </a:tc>
                <a:tc>
                  <a:txBody>
                    <a:bodyPr/>
                    <a:lstStyle/>
                    <a:p>
                      <a:r>
                        <a:rPr lang="en-US" sz="2400" dirty="0">
                          <a:latin typeface="Arial Unicode MS" pitchFamily="34" charset="-128"/>
                          <a:ea typeface="Arial Unicode MS" pitchFamily="34" charset="-128"/>
                          <a:cs typeface="Arial Unicode MS" pitchFamily="34" charset="-128"/>
                        </a:rPr>
                        <a:t>Insolvency Resolution</a:t>
                      </a:r>
                      <a:r>
                        <a:rPr lang="en-US" sz="2400" baseline="0" dirty="0">
                          <a:latin typeface="Arial Unicode MS" pitchFamily="34" charset="-128"/>
                          <a:ea typeface="Arial Unicode MS" pitchFamily="34" charset="-128"/>
                          <a:cs typeface="Arial Unicode MS" pitchFamily="34" charset="-128"/>
                        </a:rPr>
                        <a:t> of Bankruptcy for Partnership Firms and Individuals</a:t>
                      </a:r>
                      <a:endParaRPr lang="en-US" sz="2400" dirty="0">
                        <a:latin typeface="Arial Unicode MS" pitchFamily="34" charset="-128"/>
                        <a:ea typeface="Arial Unicode MS" pitchFamily="34" charset="-128"/>
                        <a:cs typeface="Arial Unicode MS" pitchFamily="34" charset="-128"/>
                      </a:endParaRPr>
                    </a:p>
                  </a:txBody>
                  <a:tcPr/>
                </a:tc>
                <a:extLst>
                  <a:ext uri="{0D108BD9-81ED-4DB2-BD59-A6C34878D82A}">
                    <a16:rowId xmlns:a16="http://schemas.microsoft.com/office/drawing/2014/main" xmlns="" val="10002"/>
                  </a:ext>
                </a:extLst>
              </a:tr>
              <a:tr h="370840">
                <a:tc>
                  <a:txBody>
                    <a:bodyPr/>
                    <a:lstStyle/>
                    <a:p>
                      <a:r>
                        <a:rPr lang="en-US" sz="2400" dirty="0">
                          <a:latin typeface="Arial Unicode MS" pitchFamily="34" charset="-128"/>
                          <a:ea typeface="Arial Unicode MS" pitchFamily="34" charset="-128"/>
                          <a:cs typeface="Arial Unicode MS" pitchFamily="34" charset="-128"/>
                        </a:rPr>
                        <a:t>Part-IV</a:t>
                      </a:r>
                    </a:p>
                  </a:txBody>
                  <a:tcPr/>
                </a:tc>
                <a:tc>
                  <a:txBody>
                    <a:bodyPr/>
                    <a:lstStyle/>
                    <a:p>
                      <a:r>
                        <a:rPr lang="en-US" sz="2400" dirty="0">
                          <a:latin typeface="Arial Unicode MS" pitchFamily="34" charset="-128"/>
                          <a:ea typeface="Arial Unicode MS" pitchFamily="34" charset="-128"/>
                          <a:cs typeface="Arial Unicode MS" pitchFamily="34" charset="-128"/>
                        </a:rPr>
                        <a:t>Regulation of</a:t>
                      </a:r>
                      <a:r>
                        <a:rPr lang="en-US" sz="2400" baseline="0" dirty="0">
                          <a:latin typeface="Arial Unicode MS" pitchFamily="34" charset="-128"/>
                          <a:ea typeface="Arial Unicode MS" pitchFamily="34" charset="-128"/>
                          <a:cs typeface="Arial Unicode MS" pitchFamily="34" charset="-128"/>
                        </a:rPr>
                        <a:t> Insolvency Professional(s), Agencies and Information Utilities</a:t>
                      </a:r>
                      <a:endParaRPr lang="en-US" sz="2400" dirty="0">
                        <a:latin typeface="Arial Unicode MS" pitchFamily="34" charset="-128"/>
                        <a:ea typeface="Arial Unicode MS" pitchFamily="34" charset="-128"/>
                        <a:cs typeface="Arial Unicode MS" pitchFamily="34" charset="-128"/>
                      </a:endParaRPr>
                    </a:p>
                  </a:txBody>
                  <a:tcPr/>
                </a:tc>
                <a:extLst>
                  <a:ext uri="{0D108BD9-81ED-4DB2-BD59-A6C34878D82A}">
                    <a16:rowId xmlns:a16="http://schemas.microsoft.com/office/drawing/2014/main" xmlns="" val="10003"/>
                  </a:ext>
                </a:extLst>
              </a:tr>
              <a:tr h="370840">
                <a:tc>
                  <a:txBody>
                    <a:bodyPr/>
                    <a:lstStyle/>
                    <a:p>
                      <a:r>
                        <a:rPr lang="en-US" sz="2400" dirty="0">
                          <a:latin typeface="Arial Unicode MS" pitchFamily="34" charset="-128"/>
                          <a:ea typeface="Arial Unicode MS" pitchFamily="34" charset="-128"/>
                          <a:cs typeface="Arial Unicode MS" pitchFamily="34" charset="-128"/>
                        </a:rPr>
                        <a:t>Part-V</a:t>
                      </a:r>
                    </a:p>
                  </a:txBody>
                  <a:tcPr/>
                </a:tc>
                <a:tc>
                  <a:txBody>
                    <a:bodyPr/>
                    <a:lstStyle/>
                    <a:p>
                      <a:r>
                        <a:rPr lang="en-US" sz="2400" dirty="0">
                          <a:latin typeface="Arial Unicode MS" pitchFamily="34" charset="-128"/>
                          <a:ea typeface="Arial Unicode MS" pitchFamily="34" charset="-128"/>
                          <a:cs typeface="Arial Unicode MS" pitchFamily="34" charset="-128"/>
                        </a:rPr>
                        <a:t>Miscellaneous</a:t>
                      </a:r>
                    </a:p>
                  </a:txBody>
                  <a:tcPr/>
                </a:tc>
                <a:extLst>
                  <a:ext uri="{0D108BD9-81ED-4DB2-BD59-A6C34878D82A}">
                    <a16:rowId xmlns:a16="http://schemas.microsoft.com/office/drawing/2014/main" xmlns="" val="10004"/>
                  </a:ext>
                </a:extLst>
              </a:tr>
              <a:tr h="370840">
                <a:tc>
                  <a:txBody>
                    <a:bodyPr/>
                    <a:lstStyle/>
                    <a:p>
                      <a:endParaRPr lang="en-US" sz="2400" dirty="0">
                        <a:latin typeface="Arial Unicode MS" pitchFamily="34" charset="-128"/>
                        <a:ea typeface="Arial Unicode MS" pitchFamily="34" charset="-128"/>
                        <a:cs typeface="Arial Unicode MS" pitchFamily="34" charset="-128"/>
                      </a:endParaRPr>
                    </a:p>
                  </a:txBody>
                  <a:tcPr/>
                </a:tc>
                <a:tc>
                  <a:txBody>
                    <a:bodyPr/>
                    <a:lstStyle/>
                    <a:p>
                      <a:r>
                        <a:rPr lang="en-US" sz="2400" dirty="0">
                          <a:latin typeface="Arial Unicode MS" pitchFamily="34" charset="-128"/>
                          <a:ea typeface="Arial Unicode MS" pitchFamily="34" charset="-128"/>
                          <a:cs typeface="Arial Unicode MS" pitchFamily="34" charset="-128"/>
                        </a:rPr>
                        <a:t>……</a:t>
                      </a:r>
                      <a:r>
                        <a:rPr lang="en-US" sz="2400" dirty="0" err="1">
                          <a:latin typeface="Arial Unicode MS" pitchFamily="34" charset="-128"/>
                          <a:ea typeface="Arial Unicode MS" pitchFamily="34" charset="-128"/>
                          <a:cs typeface="Arial Unicode MS" pitchFamily="34" charset="-128"/>
                        </a:rPr>
                        <a:t>Eleven..schedules</a:t>
                      </a:r>
                      <a:r>
                        <a:rPr lang="en-US" sz="2400" dirty="0">
                          <a:latin typeface="Arial Unicode MS" pitchFamily="34" charset="-128"/>
                          <a:ea typeface="Arial Unicode MS" pitchFamily="34" charset="-128"/>
                          <a:cs typeface="Arial Unicode MS" pitchFamily="34" charset="-128"/>
                        </a:rPr>
                        <a:t> (Amendment to different Legislations)</a:t>
                      </a:r>
                    </a:p>
                  </a:txBody>
                  <a:tcPr/>
                </a:tc>
                <a:extLst>
                  <a:ext uri="{0D108BD9-81ED-4DB2-BD59-A6C34878D82A}">
                    <a16:rowId xmlns:a16="http://schemas.microsoft.com/office/drawing/2014/main" xmlns="" val="10005"/>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fontScale="90000"/>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Insolvency Resolution &amp; Liquidation for Corporate Persons</a:t>
            </a:r>
          </a:p>
        </p:txBody>
      </p:sp>
      <p:sp>
        <p:nvSpPr>
          <p:cNvPr id="3" name="Content Placeholder 2"/>
          <p:cNvSpPr>
            <a:spLocks noGrp="1"/>
          </p:cNvSpPr>
          <p:nvPr>
            <p:ph sz="quarter" idx="1"/>
          </p:nvPr>
        </p:nvSpPr>
        <p:spPr>
          <a:xfrm>
            <a:off x="381000" y="1752600"/>
            <a:ext cx="8534400" cy="4038600"/>
          </a:xfrm>
        </p:spPr>
        <p:txBody>
          <a:bodyPr>
            <a:noAutofit/>
          </a:bodyPr>
          <a:lstStyle/>
          <a:p>
            <a:pPr marL="0" indent="0" algn="just" eaLnBrk="1" fontAlgn="auto" hangingPunct="1">
              <a:spcAft>
                <a:spcPts val="0"/>
              </a:spcAft>
              <a:buNone/>
              <a:defRPr/>
            </a:pPr>
            <a:r>
              <a:rPr lang="en-US" sz="2800" b="1" u="sng" dirty="0">
                <a:latin typeface="Arial Unicode MS" pitchFamily="34" charset="-128"/>
                <a:ea typeface="Arial Unicode MS" pitchFamily="34" charset="-128"/>
                <a:cs typeface="Arial Unicode MS" pitchFamily="34" charset="-128"/>
              </a:rPr>
              <a:t>Applicability:</a:t>
            </a:r>
          </a:p>
          <a:p>
            <a:pPr marL="0" indent="0" algn="just" eaLnBrk="1" fontAlgn="auto" hangingPunct="1">
              <a:spcAft>
                <a:spcPts val="0"/>
              </a:spcAft>
              <a:buNone/>
              <a:defRPr/>
            </a:pPr>
            <a:endParaRPr lang="en-US" sz="2800" dirty="0">
              <a:latin typeface="Arial Unicode MS" pitchFamily="34" charset="-128"/>
              <a:ea typeface="Arial Unicode MS" pitchFamily="34" charset="-128"/>
              <a:cs typeface="Arial Unicode MS" pitchFamily="34" charset="-128"/>
            </a:endParaRPr>
          </a:p>
          <a:p>
            <a:pPr marL="508000" indent="-508000"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Where minimum amount of default is Rs.1 </a:t>
            </a:r>
            <a:r>
              <a:rPr lang="en-US" sz="2800" dirty="0" err="1">
                <a:latin typeface="Arial Unicode MS" pitchFamily="34" charset="-128"/>
                <a:ea typeface="Arial Unicode MS" pitchFamily="34" charset="-128"/>
                <a:cs typeface="Arial Unicode MS" pitchFamily="34" charset="-128"/>
              </a:rPr>
              <a:t>lac</a:t>
            </a:r>
            <a:r>
              <a:rPr lang="en-US" sz="2800" dirty="0">
                <a:latin typeface="Arial Unicode MS" pitchFamily="34" charset="-128"/>
                <a:ea typeface="Arial Unicode MS" pitchFamily="34" charset="-128"/>
                <a:cs typeface="Arial Unicode MS" pitchFamily="34" charset="-128"/>
              </a:rPr>
              <a:t> or any other amount specified by CG which shall not be more than Rs.1 </a:t>
            </a:r>
            <a:r>
              <a:rPr lang="en-US" sz="2800" dirty="0" err="1">
                <a:latin typeface="Arial Unicode MS" pitchFamily="34" charset="-128"/>
                <a:ea typeface="Arial Unicode MS" pitchFamily="34" charset="-128"/>
                <a:cs typeface="Arial Unicode MS" pitchFamily="34" charset="-128"/>
              </a:rPr>
              <a:t>crore</a:t>
            </a:r>
            <a:r>
              <a:rPr lang="en-US" sz="2800" dirty="0">
                <a:latin typeface="Arial Unicode MS" pitchFamily="34" charset="-128"/>
                <a:ea typeface="Arial Unicode MS" pitchFamily="34" charset="-128"/>
                <a:cs typeface="Arial Unicode MS" pitchFamily="34" charset="-128"/>
              </a:rPr>
              <a:t>.</a:t>
            </a:r>
          </a:p>
          <a:p>
            <a:pPr marL="508000" indent="-5080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8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19</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Background</a:t>
            </a:r>
          </a:p>
        </p:txBody>
      </p:sp>
      <p:sp>
        <p:nvSpPr>
          <p:cNvPr id="3" name="Content Placeholder 2"/>
          <p:cNvSpPr>
            <a:spLocks noGrp="1"/>
          </p:cNvSpPr>
          <p:nvPr>
            <p:ph sz="quarter" idx="1"/>
          </p:nvPr>
        </p:nvSpPr>
        <p:spPr>
          <a:xfrm>
            <a:off x="457200" y="1752600"/>
            <a:ext cx="8305800" cy="4267200"/>
          </a:xfrm>
        </p:spPr>
        <p:txBody>
          <a:bodyPr>
            <a:noAutofit/>
          </a:bodyPr>
          <a:lstStyle/>
          <a:p>
            <a:pPr marL="0" indent="0" algn="just" eaLnBrk="1" fontAlgn="auto" hangingPunct="1">
              <a:spcAft>
                <a:spcPts val="0"/>
              </a:spcAft>
              <a:buNone/>
              <a:defRPr/>
            </a:pPr>
            <a:r>
              <a:rPr lang="en-US" sz="3200" dirty="0">
                <a:latin typeface="Arial Unicode MS" pitchFamily="34" charset="-128"/>
                <a:ea typeface="Arial Unicode MS" pitchFamily="34" charset="-128"/>
                <a:cs typeface="Arial Unicode MS" pitchFamily="34" charset="-128"/>
              </a:rPr>
              <a:t>Some earlier Legislative regularity initiatives for Corporate Sickness</a:t>
            </a:r>
          </a:p>
          <a:p>
            <a:pPr marL="514350" indent="-5143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Nationalization of banks</a:t>
            </a:r>
          </a:p>
          <a:p>
            <a:pPr marL="514350" indent="-514350" algn="just" eaLnBrk="1" fontAlgn="auto" hangingPunct="1">
              <a:spcAft>
                <a:spcPts val="0"/>
              </a:spcAft>
              <a:buFont typeface="Wingdings" pitchFamily="2" charset="2"/>
              <a:buChar char="Ø"/>
              <a:defRPr/>
            </a:pPr>
            <a:r>
              <a:rPr lang="en-US" sz="2400" dirty="0" err="1">
                <a:latin typeface="Arial Unicode MS" pitchFamily="34" charset="-128"/>
                <a:ea typeface="Arial Unicode MS" pitchFamily="34" charset="-128"/>
                <a:cs typeface="Arial Unicode MS" pitchFamily="34" charset="-128"/>
              </a:rPr>
              <a:t>Tondon</a:t>
            </a:r>
            <a:r>
              <a:rPr lang="en-US" sz="2400" dirty="0">
                <a:latin typeface="Arial Unicode MS" pitchFamily="34" charset="-128"/>
                <a:ea typeface="Arial Unicode MS" pitchFamily="34" charset="-128"/>
                <a:cs typeface="Arial Unicode MS" pitchFamily="34" charset="-128"/>
              </a:rPr>
              <a:t> Committee (1975)</a:t>
            </a:r>
          </a:p>
          <a:p>
            <a:pPr marL="514350" indent="-5143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H.N. Ray Committee (1976)</a:t>
            </a:r>
          </a:p>
          <a:p>
            <a:pPr marL="514350" indent="-5143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Tiwari Committee (1981)</a:t>
            </a:r>
          </a:p>
          <a:p>
            <a:pPr marL="514350" indent="-5143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On the recommendations of Tiwari Committee SICA, 1985 was notified &amp; BIFR started functioning from 1987.</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2</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Definitions (only selected)</a:t>
            </a:r>
          </a:p>
        </p:txBody>
      </p:sp>
      <p:sp>
        <p:nvSpPr>
          <p:cNvPr id="3" name="Content Placeholder 2"/>
          <p:cNvSpPr>
            <a:spLocks noGrp="1"/>
          </p:cNvSpPr>
          <p:nvPr>
            <p:ph sz="quarter" idx="1"/>
          </p:nvPr>
        </p:nvSpPr>
        <p:spPr>
          <a:xfrm>
            <a:off x="381000" y="1676400"/>
            <a:ext cx="8001000" cy="4114800"/>
          </a:xfrm>
        </p:spPr>
        <p:txBody>
          <a:bodyPr>
            <a:noAutofit/>
          </a:bodyPr>
          <a:lstStyle/>
          <a:p>
            <a:pPr marL="115888" indent="-115888"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a:t>
            </a:r>
            <a:r>
              <a:rPr lang="en-US" sz="2400" b="1" dirty="0">
                <a:latin typeface="Arial Unicode MS" pitchFamily="34" charset="-128"/>
                <a:ea typeface="Arial Unicode MS" pitchFamily="34" charset="-128"/>
                <a:cs typeface="Arial Unicode MS" pitchFamily="34" charset="-128"/>
              </a:rPr>
              <a:t>Adjudicating Authority” </a:t>
            </a:r>
            <a:r>
              <a:rPr lang="en-US" sz="2400" dirty="0">
                <a:latin typeface="Arial Unicode MS" pitchFamily="34" charset="-128"/>
                <a:ea typeface="Arial Unicode MS" pitchFamily="34" charset="-128"/>
                <a:cs typeface="Arial Unicode MS" pitchFamily="34" charset="-128"/>
              </a:rPr>
              <a:t>for the purposes of this Part, means National Company Law Tribunal constituted under section 408 of the Companies Act, 2013.</a:t>
            </a: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“Constitutional document</a:t>
            </a:r>
            <a:r>
              <a:rPr lang="en-US" sz="2400" dirty="0">
                <a:latin typeface="Arial Unicode MS" pitchFamily="34" charset="-128"/>
                <a:ea typeface="Arial Unicode MS" pitchFamily="34" charset="-128"/>
                <a:cs typeface="Arial Unicode MS" pitchFamily="34" charset="-128"/>
              </a:rPr>
              <a:t>” in relation to a corporate person, includes articles of association, memorandum of association of a company and incorporation document of a Limited Liability Partnership.  </a:t>
            </a: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20</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Definitions</a:t>
            </a:r>
          </a:p>
        </p:txBody>
      </p:sp>
      <p:sp>
        <p:nvSpPr>
          <p:cNvPr id="3" name="Content Placeholder 2"/>
          <p:cNvSpPr>
            <a:spLocks noGrp="1"/>
          </p:cNvSpPr>
          <p:nvPr>
            <p:ph sz="quarter" idx="1"/>
          </p:nvPr>
        </p:nvSpPr>
        <p:spPr>
          <a:xfrm>
            <a:off x="381000" y="1676400"/>
            <a:ext cx="8305800" cy="4495800"/>
          </a:xfrm>
        </p:spPr>
        <p:txBody>
          <a:bodyPr>
            <a:noAutofit/>
          </a:bodyPr>
          <a:lstStyle/>
          <a:p>
            <a:pPr marL="115888" indent="-115888"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“Corporate applicant” </a:t>
            </a:r>
            <a:r>
              <a:rPr lang="en-US" sz="2400" dirty="0">
                <a:latin typeface="Arial Unicode MS" pitchFamily="34" charset="-128"/>
                <a:ea typeface="Arial Unicode MS" pitchFamily="34" charset="-128"/>
                <a:cs typeface="Arial Unicode MS" pitchFamily="34" charset="-128"/>
              </a:rPr>
              <a:t>means – </a:t>
            </a:r>
          </a:p>
          <a:p>
            <a:pPr marL="798513" indent="-508000" algn="just" eaLnBrk="1" fontAlgn="auto" hangingPunct="1">
              <a:spcAft>
                <a:spcPts val="0"/>
              </a:spcAft>
              <a:buAutoNum type="alphaLcParenBoth"/>
              <a:defRPr/>
            </a:pPr>
            <a:r>
              <a:rPr lang="en-US" sz="2400" dirty="0">
                <a:latin typeface="Arial Unicode MS" pitchFamily="34" charset="-128"/>
                <a:ea typeface="Arial Unicode MS" pitchFamily="34" charset="-128"/>
                <a:cs typeface="Arial Unicode MS" pitchFamily="34" charset="-128"/>
              </a:rPr>
              <a:t>corporate debtor; or</a:t>
            </a:r>
          </a:p>
          <a:p>
            <a:pPr marL="798513" indent="-508000" algn="just" eaLnBrk="1" fontAlgn="auto" hangingPunct="1">
              <a:spcAft>
                <a:spcPts val="0"/>
              </a:spcAft>
              <a:buAutoNum type="alphaLcParenBoth"/>
              <a:defRPr/>
            </a:pPr>
            <a:r>
              <a:rPr lang="en-US" sz="2400" dirty="0">
                <a:latin typeface="Arial Unicode MS" pitchFamily="34" charset="-128"/>
                <a:ea typeface="Arial Unicode MS" pitchFamily="34" charset="-128"/>
                <a:cs typeface="Arial Unicode MS" pitchFamily="34" charset="-128"/>
              </a:rPr>
              <a:t>a member or partner of the corporate debtor who is </a:t>
            </a:r>
            <a:r>
              <a:rPr lang="en-US" sz="2400" dirty="0" err="1">
                <a:latin typeface="Arial Unicode MS" pitchFamily="34" charset="-128"/>
                <a:ea typeface="Arial Unicode MS" pitchFamily="34" charset="-128"/>
                <a:cs typeface="Arial Unicode MS" pitchFamily="34" charset="-128"/>
              </a:rPr>
              <a:t>authorised</a:t>
            </a:r>
            <a:r>
              <a:rPr lang="en-US" sz="2400" dirty="0">
                <a:latin typeface="Arial Unicode MS" pitchFamily="34" charset="-128"/>
                <a:ea typeface="Arial Unicode MS" pitchFamily="34" charset="-128"/>
                <a:cs typeface="Arial Unicode MS" pitchFamily="34" charset="-128"/>
              </a:rPr>
              <a:t> to make an application for the corporate insolvency resolution process under the constitutional document of the corporate debtor; or</a:t>
            </a:r>
          </a:p>
          <a:p>
            <a:pPr marL="798513" indent="-508000" algn="just" eaLnBrk="1" fontAlgn="auto" hangingPunct="1">
              <a:spcAft>
                <a:spcPts val="0"/>
              </a:spcAft>
              <a:buAutoNum type="alphaLcParenBoth"/>
              <a:defRPr/>
            </a:pPr>
            <a:r>
              <a:rPr lang="en-US" sz="2400" dirty="0">
                <a:latin typeface="Arial Unicode MS" pitchFamily="34" charset="-128"/>
                <a:ea typeface="Arial Unicode MS" pitchFamily="34" charset="-128"/>
                <a:cs typeface="Arial Unicode MS" pitchFamily="34" charset="-128"/>
              </a:rPr>
              <a:t>an individual who is in charge of managing the operations and resources of the corporate debtor; or </a:t>
            </a:r>
          </a:p>
          <a:p>
            <a:pPr marL="798513" indent="-508000" algn="just" eaLnBrk="1" fontAlgn="auto" hangingPunct="1">
              <a:spcAft>
                <a:spcPts val="0"/>
              </a:spcAft>
              <a:buAutoNum type="alphaLcParenBoth"/>
              <a:defRPr/>
            </a:pPr>
            <a:r>
              <a:rPr lang="en-US" sz="2400" dirty="0">
                <a:latin typeface="Arial Unicode MS" pitchFamily="34" charset="-128"/>
                <a:ea typeface="Arial Unicode MS" pitchFamily="34" charset="-128"/>
                <a:cs typeface="Arial Unicode MS" pitchFamily="34" charset="-128"/>
              </a:rPr>
              <a:t>a person who has the control and supervision over the financial affairs of the corporate debtor.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21</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Definitions</a:t>
            </a:r>
          </a:p>
        </p:txBody>
      </p:sp>
      <p:sp>
        <p:nvSpPr>
          <p:cNvPr id="3" name="Content Placeholder 2"/>
          <p:cNvSpPr>
            <a:spLocks noGrp="1"/>
          </p:cNvSpPr>
          <p:nvPr>
            <p:ph sz="quarter" idx="1"/>
          </p:nvPr>
        </p:nvSpPr>
        <p:spPr>
          <a:xfrm>
            <a:off x="381000" y="1676400"/>
            <a:ext cx="8305800" cy="4495800"/>
          </a:xfrm>
        </p:spPr>
        <p:txBody>
          <a:bodyPr>
            <a:noAutofit/>
          </a:bodyPr>
          <a:lstStyle/>
          <a:p>
            <a:pPr marL="115888" indent="-115888"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“dispute” </a:t>
            </a:r>
            <a:r>
              <a:rPr lang="en-US" sz="2400" dirty="0">
                <a:latin typeface="Arial Unicode MS" pitchFamily="34" charset="-128"/>
                <a:ea typeface="Arial Unicode MS" pitchFamily="34" charset="-128"/>
                <a:cs typeface="Arial Unicode MS" pitchFamily="34" charset="-128"/>
              </a:rPr>
              <a:t>includes a suit or arbitration proceedings relating to -- </a:t>
            </a:r>
          </a:p>
          <a:p>
            <a:pPr marL="798513" indent="-508000" algn="just" eaLnBrk="1" fontAlgn="auto" hangingPunct="1">
              <a:spcAft>
                <a:spcPts val="0"/>
              </a:spcAft>
              <a:buAutoNum type="alphaLcParenBoth"/>
              <a:defRPr/>
            </a:pPr>
            <a:r>
              <a:rPr lang="en-US" sz="2400" dirty="0">
                <a:latin typeface="Arial Unicode MS" pitchFamily="34" charset="-128"/>
                <a:ea typeface="Arial Unicode MS" pitchFamily="34" charset="-128"/>
                <a:cs typeface="Arial Unicode MS" pitchFamily="34" charset="-128"/>
              </a:rPr>
              <a:t>The existence of the amount of debt; </a:t>
            </a:r>
          </a:p>
          <a:p>
            <a:pPr marL="798513" indent="-508000" algn="just" eaLnBrk="1" fontAlgn="auto" hangingPunct="1">
              <a:spcAft>
                <a:spcPts val="0"/>
              </a:spcAft>
              <a:buAutoNum type="alphaLcParenBoth"/>
              <a:defRPr/>
            </a:pPr>
            <a:r>
              <a:rPr lang="en-US" sz="2400" dirty="0">
                <a:latin typeface="Arial Unicode MS" pitchFamily="34" charset="-128"/>
                <a:ea typeface="Arial Unicode MS" pitchFamily="34" charset="-128"/>
                <a:cs typeface="Arial Unicode MS" pitchFamily="34" charset="-128"/>
              </a:rPr>
              <a:t>The quality of goods or service; or</a:t>
            </a:r>
          </a:p>
          <a:p>
            <a:pPr marL="798513" indent="-508000" algn="just" eaLnBrk="1" fontAlgn="auto" hangingPunct="1">
              <a:spcAft>
                <a:spcPts val="0"/>
              </a:spcAft>
              <a:buAutoNum type="alphaLcParenBoth"/>
              <a:defRPr/>
            </a:pPr>
            <a:r>
              <a:rPr lang="en-US" sz="2400" dirty="0">
                <a:latin typeface="Arial Unicode MS" pitchFamily="34" charset="-128"/>
                <a:ea typeface="Arial Unicode MS" pitchFamily="34" charset="-128"/>
                <a:cs typeface="Arial Unicode MS" pitchFamily="34" charset="-128"/>
              </a:rPr>
              <a:t>The breach of a representation or warranty.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58738" indent="-58738" algn="just" eaLnBrk="1" fontAlgn="auto" hangingPunct="1">
              <a:spcAft>
                <a:spcPts val="0"/>
              </a:spcAft>
              <a:buFont typeface="Wingdings"/>
              <a:buNone/>
              <a:defRPr/>
            </a:pPr>
            <a:r>
              <a:rPr lang="en-US" sz="2400" b="1" dirty="0">
                <a:latin typeface="Arial Unicode MS" pitchFamily="34" charset="-128"/>
                <a:ea typeface="Arial Unicode MS" pitchFamily="34" charset="-128"/>
                <a:cs typeface="Arial Unicode MS" pitchFamily="34" charset="-128"/>
              </a:rPr>
              <a:t>“financial creditor” </a:t>
            </a:r>
            <a:r>
              <a:rPr lang="en-US" sz="2400" dirty="0">
                <a:latin typeface="Arial Unicode MS" pitchFamily="34" charset="-128"/>
                <a:ea typeface="Arial Unicode MS" pitchFamily="34" charset="-128"/>
                <a:cs typeface="Arial Unicode MS" pitchFamily="34" charset="-128"/>
              </a:rPr>
              <a:t>means any person to whom a financial debt is owed and includes a person to whom such debt has been legally assigned or transferred to.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22</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Definitions</a:t>
            </a:r>
          </a:p>
        </p:txBody>
      </p:sp>
      <p:sp>
        <p:nvSpPr>
          <p:cNvPr id="3" name="Content Placeholder 2"/>
          <p:cNvSpPr>
            <a:spLocks noGrp="1"/>
          </p:cNvSpPr>
          <p:nvPr>
            <p:ph sz="quarter" idx="1"/>
          </p:nvPr>
        </p:nvSpPr>
        <p:spPr>
          <a:xfrm>
            <a:off x="381000" y="1600200"/>
            <a:ext cx="8305800" cy="4572000"/>
          </a:xfrm>
        </p:spPr>
        <p:txBody>
          <a:bodyPr>
            <a:noAutofit/>
          </a:bodyPr>
          <a:lstStyle/>
          <a:p>
            <a:pPr marL="115888" indent="-115888" algn="just" eaLnBrk="1" fontAlgn="auto" hangingPunct="1">
              <a:spcAft>
                <a:spcPts val="0"/>
              </a:spcAft>
              <a:buNone/>
              <a:defRPr/>
            </a:pPr>
            <a:r>
              <a:rPr lang="en-US" sz="2100" b="1" dirty="0">
                <a:latin typeface="Arial Unicode MS" pitchFamily="34" charset="-128"/>
                <a:ea typeface="Arial Unicode MS" pitchFamily="34" charset="-128"/>
                <a:cs typeface="Arial Unicode MS" pitchFamily="34" charset="-128"/>
              </a:rPr>
              <a:t>“financial debt” </a:t>
            </a:r>
            <a:r>
              <a:rPr lang="en-US" sz="2100" dirty="0">
                <a:latin typeface="Arial Unicode MS" pitchFamily="34" charset="-128"/>
                <a:ea typeface="Arial Unicode MS" pitchFamily="34" charset="-128"/>
                <a:cs typeface="Arial Unicode MS" pitchFamily="34" charset="-128"/>
              </a:rPr>
              <a:t>means a </a:t>
            </a:r>
            <a:r>
              <a:rPr lang="en-US" sz="2100" b="1" dirty="0">
                <a:latin typeface="Arial Unicode MS" pitchFamily="34" charset="-128"/>
                <a:ea typeface="Arial Unicode MS" pitchFamily="34" charset="-128"/>
                <a:cs typeface="Arial Unicode MS" pitchFamily="34" charset="-128"/>
              </a:rPr>
              <a:t>debt along with interest,</a:t>
            </a:r>
            <a:r>
              <a:rPr lang="en-US" sz="2100" dirty="0">
                <a:latin typeface="Arial Unicode MS" pitchFamily="34" charset="-128"/>
                <a:ea typeface="Arial Unicode MS" pitchFamily="34" charset="-128"/>
                <a:cs typeface="Arial Unicode MS" pitchFamily="34" charset="-128"/>
              </a:rPr>
              <a:t> if any, which is disbursed </a:t>
            </a:r>
            <a:r>
              <a:rPr lang="en-US" sz="2100" b="1" dirty="0">
                <a:latin typeface="Arial Unicode MS" pitchFamily="34" charset="-128"/>
                <a:ea typeface="Arial Unicode MS" pitchFamily="34" charset="-128"/>
                <a:cs typeface="Arial Unicode MS" pitchFamily="34" charset="-128"/>
              </a:rPr>
              <a:t>against the consideration for the time value of money </a:t>
            </a:r>
            <a:r>
              <a:rPr lang="en-US" sz="2100" dirty="0">
                <a:latin typeface="Arial Unicode MS" pitchFamily="34" charset="-128"/>
                <a:ea typeface="Arial Unicode MS" pitchFamily="34" charset="-128"/>
                <a:cs typeface="Arial Unicode MS" pitchFamily="34" charset="-128"/>
              </a:rPr>
              <a:t>and includes --</a:t>
            </a:r>
          </a:p>
          <a:p>
            <a:pPr marL="798513" indent="-508000" algn="just" eaLnBrk="1" fontAlgn="auto" hangingPunct="1">
              <a:spcAft>
                <a:spcPts val="0"/>
              </a:spcAft>
              <a:buAutoNum type="alphaLcParenBoth"/>
              <a:defRPr/>
            </a:pPr>
            <a:r>
              <a:rPr lang="en-US" sz="2100" b="1" dirty="0">
                <a:latin typeface="Arial Unicode MS" pitchFamily="34" charset="-128"/>
                <a:ea typeface="Arial Unicode MS" pitchFamily="34" charset="-128"/>
                <a:cs typeface="Arial Unicode MS" pitchFamily="34" charset="-128"/>
              </a:rPr>
              <a:t>money borrowed</a:t>
            </a:r>
            <a:r>
              <a:rPr lang="en-US" sz="2100" dirty="0">
                <a:latin typeface="Arial Unicode MS" pitchFamily="34" charset="-128"/>
                <a:ea typeface="Arial Unicode MS" pitchFamily="34" charset="-128"/>
                <a:cs typeface="Arial Unicode MS" pitchFamily="34" charset="-128"/>
              </a:rPr>
              <a:t> against the payment of interest; </a:t>
            </a:r>
          </a:p>
          <a:p>
            <a:pPr marL="798513" indent="-508000" algn="just" eaLnBrk="1" fontAlgn="auto" hangingPunct="1">
              <a:spcAft>
                <a:spcPts val="0"/>
              </a:spcAft>
              <a:buAutoNum type="alphaLcParenBoth"/>
              <a:defRPr/>
            </a:pPr>
            <a:r>
              <a:rPr lang="en-US" sz="2100" dirty="0">
                <a:latin typeface="Arial Unicode MS" pitchFamily="34" charset="-128"/>
                <a:ea typeface="Arial Unicode MS" pitchFamily="34" charset="-128"/>
                <a:cs typeface="Arial Unicode MS" pitchFamily="34" charset="-128"/>
              </a:rPr>
              <a:t>any </a:t>
            </a:r>
            <a:r>
              <a:rPr lang="en-US" sz="2100" b="1" dirty="0">
                <a:latin typeface="Arial Unicode MS" pitchFamily="34" charset="-128"/>
                <a:ea typeface="Arial Unicode MS" pitchFamily="34" charset="-128"/>
                <a:cs typeface="Arial Unicode MS" pitchFamily="34" charset="-128"/>
              </a:rPr>
              <a:t>amount raised by acceptance</a:t>
            </a:r>
            <a:r>
              <a:rPr lang="en-US" sz="2100" dirty="0">
                <a:latin typeface="Arial Unicode MS" pitchFamily="34" charset="-128"/>
                <a:ea typeface="Arial Unicode MS" pitchFamily="34" charset="-128"/>
                <a:cs typeface="Arial Unicode MS" pitchFamily="34" charset="-128"/>
              </a:rPr>
              <a:t> under any acceptance credit facility or its de-</a:t>
            </a:r>
            <a:r>
              <a:rPr lang="en-US" sz="2100" dirty="0" err="1">
                <a:latin typeface="Arial Unicode MS" pitchFamily="34" charset="-128"/>
                <a:ea typeface="Arial Unicode MS" pitchFamily="34" charset="-128"/>
                <a:cs typeface="Arial Unicode MS" pitchFamily="34" charset="-128"/>
              </a:rPr>
              <a:t>materialised</a:t>
            </a:r>
            <a:r>
              <a:rPr lang="en-US" sz="2100" dirty="0">
                <a:latin typeface="Arial Unicode MS" pitchFamily="34" charset="-128"/>
                <a:ea typeface="Arial Unicode MS" pitchFamily="34" charset="-128"/>
                <a:cs typeface="Arial Unicode MS" pitchFamily="34" charset="-128"/>
              </a:rPr>
              <a:t> equivalent.</a:t>
            </a:r>
          </a:p>
          <a:p>
            <a:pPr marL="798513" indent="-508000" algn="just" eaLnBrk="1" fontAlgn="auto" hangingPunct="1">
              <a:spcAft>
                <a:spcPts val="0"/>
              </a:spcAft>
              <a:buAutoNum type="alphaLcParenBoth"/>
              <a:defRPr/>
            </a:pPr>
            <a:r>
              <a:rPr lang="en-US" sz="2100" dirty="0">
                <a:latin typeface="Arial Unicode MS" pitchFamily="34" charset="-128"/>
                <a:ea typeface="Arial Unicode MS" pitchFamily="34" charset="-128"/>
                <a:cs typeface="Arial Unicode MS" pitchFamily="34" charset="-128"/>
              </a:rPr>
              <a:t>any amount raised pursuant to any </a:t>
            </a:r>
            <a:r>
              <a:rPr lang="en-US" sz="2100" b="1" dirty="0">
                <a:latin typeface="Arial Unicode MS" pitchFamily="34" charset="-128"/>
                <a:ea typeface="Arial Unicode MS" pitchFamily="34" charset="-128"/>
                <a:cs typeface="Arial Unicode MS" pitchFamily="34" charset="-128"/>
              </a:rPr>
              <a:t>note purchase facility</a:t>
            </a:r>
            <a:r>
              <a:rPr lang="en-US" sz="2100" dirty="0">
                <a:latin typeface="Arial Unicode MS" pitchFamily="34" charset="-128"/>
                <a:ea typeface="Arial Unicode MS" pitchFamily="34" charset="-128"/>
                <a:cs typeface="Arial Unicode MS" pitchFamily="34" charset="-128"/>
              </a:rPr>
              <a:t> or the issue of bonds, notes, debentures, loan stock or any similar instrument; </a:t>
            </a:r>
          </a:p>
          <a:p>
            <a:pPr marL="798513" indent="-508000" algn="just" eaLnBrk="1" fontAlgn="auto" hangingPunct="1">
              <a:spcAft>
                <a:spcPts val="0"/>
              </a:spcAft>
              <a:buAutoNum type="alphaLcParenBoth"/>
              <a:defRPr/>
            </a:pPr>
            <a:r>
              <a:rPr lang="en-US" sz="2100" dirty="0">
                <a:latin typeface="Arial Unicode MS" pitchFamily="34" charset="-128"/>
                <a:ea typeface="Arial Unicode MS" pitchFamily="34" charset="-128"/>
                <a:cs typeface="Arial Unicode MS" pitchFamily="34" charset="-128"/>
              </a:rPr>
              <a:t>the amount of any liability in respect of </a:t>
            </a:r>
            <a:r>
              <a:rPr lang="en-US" sz="2100" b="1" dirty="0">
                <a:latin typeface="Arial Unicode MS" pitchFamily="34" charset="-128"/>
                <a:ea typeface="Arial Unicode MS" pitchFamily="34" charset="-128"/>
                <a:cs typeface="Arial Unicode MS" pitchFamily="34" charset="-128"/>
              </a:rPr>
              <a:t>any lease or hire purchase contract</a:t>
            </a:r>
            <a:r>
              <a:rPr lang="en-US" sz="2100" dirty="0">
                <a:latin typeface="Arial Unicode MS" pitchFamily="34" charset="-128"/>
                <a:ea typeface="Arial Unicode MS" pitchFamily="34" charset="-128"/>
                <a:cs typeface="Arial Unicode MS" pitchFamily="34" charset="-128"/>
              </a:rPr>
              <a:t> which is deemed as a finance or capital lease under the Indian Accounting Standards or such other accounting standards as may be prescribed. </a:t>
            </a:r>
          </a:p>
          <a:p>
            <a:pPr marL="320040" indent="-320040" algn="just" eaLnBrk="1" fontAlgn="auto" hangingPunct="1">
              <a:spcAft>
                <a:spcPts val="0"/>
              </a:spcAft>
              <a:buFont typeface="Wingdings"/>
              <a:buNone/>
              <a:defRPr/>
            </a:pPr>
            <a:endParaRPr lang="en-US" sz="2100" dirty="0">
              <a:latin typeface="Arial Unicode MS" pitchFamily="34" charset="-128"/>
              <a:ea typeface="Arial Unicode MS" pitchFamily="34" charset="-128"/>
              <a:cs typeface="Arial Unicode MS" pitchFamily="34" charset="-128"/>
            </a:endParaRPr>
          </a:p>
          <a:p>
            <a:pPr marL="58738" indent="-58738" algn="just" eaLnBrk="1" fontAlgn="auto" hangingPunct="1">
              <a:spcAft>
                <a:spcPts val="0"/>
              </a:spcAft>
              <a:buFont typeface="Wingdings"/>
              <a:buNone/>
              <a:defRPr/>
            </a:pPr>
            <a:r>
              <a:rPr lang="en-US" sz="21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1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23</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Definitions</a:t>
            </a:r>
          </a:p>
        </p:txBody>
      </p:sp>
      <p:sp>
        <p:nvSpPr>
          <p:cNvPr id="3" name="Content Placeholder 2"/>
          <p:cNvSpPr>
            <a:spLocks noGrp="1"/>
          </p:cNvSpPr>
          <p:nvPr>
            <p:ph sz="quarter" idx="1"/>
          </p:nvPr>
        </p:nvSpPr>
        <p:spPr>
          <a:xfrm>
            <a:off x="381000" y="1600200"/>
            <a:ext cx="8305800" cy="4572000"/>
          </a:xfrm>
        </p:spPr>
        <p:txBody>
          <a:bodyPr>
            <a:noAutofit/>
          </a:bodyPr>
          <a:lstStyle/>
          <a:p>
            <a:pPr marL="798513" indent="-508000" algn="just" eaLnBrk="1" fontAlgn="auto" hangingPunct="1">
              <a:spcAft>
                <a:spcPts val="0"/>
              </a:spcAft>
              <a:buFont typeface="Wingdings" pitchFamily="2" charset="2"/>
              <a:buAutoNum type="alphaLcParenBoth" startAt="5"/>
              <a:defRPr/>
            </a:pPr>
            <a:r>
              <a:rPr lang="en-US" sz="2000" dirty="0">
                <a:latin typeface="Arial Unicode MS" pitchFamily="34" charset="-128"/>
                <a:ea typeface="Arial Unicode MS" pitchFamily="34" charset="-128"/>
                <a:cs typeface="Arial Unicode MS" pitchFamily="34" charset="-128"/>
              </a:rPr>
              <a:t>receivables sold or discounted other than any receivables sold on non-recourse basis; </a:t>
            </a:r>
          </a:p>
          <a:p>
            <a:pPr marL="798513" indent="-508000" algn="just" eaLnBrk="1" fontAlgn="auto" hangingPunct="1">
              <a:spcAft>
                <a:spcPts val="0"/>
              </a:spcAft>
              <a:buFont typeface="Wingdings" pitchFamily="2" charset="2"/>
              <a:buAutoNum type="alphaLcParenBoth" startAt="5"/>
              <a:defRPr/>
            </a:pPr>
            <a:r>
              <a:rPr lang="en-US" sz="2000" dirty="0">
                <a:latin typeface="Arial Unicode MS" pitchFamily="34" charset="-128"/>
                <a:ea typeface="Arial Unicode MS" pitchFamily="34" charset="-128"/>
                <a:cs typeface="Arial Unicode MS" pitchFamily="34" charset="-128"/>
              </a:rPr>
              <a:t>any amount raised under any other transaction, including any forward sale or purchase agreement, having the commercial effect of a borrowing;</a:t>
            </a:r>
          </a:p>
          <a:p>
            <a:pPr marL="798513" indent="-508000" algn="just" eaLnBrk="1" fontAlgn="auto" hangingPunct="1">
              <a:spcAft>
                <a:spcPts val="0"/>
              </a:spcAft>
              <a:buFont typeface="Wingdings" pitchFamily="2" charset="2"/>
              <a:buAutoNum type="alphaLcParenBoth" startAt="5"/>
              <a:defRPr/>
            </a:pPr>
            <a:r>
              <a:rPr lang="en-US" sz="2000" dirty="0">
                <a:latin typeface="Arial Unicode MS" pitchFamily="34" charset="-128"/>
                <a:ea typeface="Arial Unicode MS" pitchFamily="34" charset="-128"/>
                <a:cs typeface="Arial Unicode MS" pitchFamily="34" charset="-128"/>
              </a:rPr>
              <a:t>any derivative transaction entered into in connection with protection against or benefit from fluctuation in any rate or price and for calculating the value of any derivative transaction, only the market value of such transaction shall be taken into account; </a:t>
            </a:r>
          </a:p>
          <a:p>
            <a:pPr marL="798513" indent="-508000" algn="just" eaLnBrk="1" fontAlgn="auto" hangingPunct="1">
              <a:spcAft>
                <a:spcPts val="0"/>
              </a:spcAft>
              <a:buFont typeface="Wingdings" pitchFamily="2" charset="2"/>
              <a:buAutoNum type="alphaLcParenBoth" startAt="5"/>
              <a:defRPr/>
            </a:pPr>
            <a:r>
              <a:rPr lang="en-US" sz="2000" dirty="0">
                <a:latin typeface="Arial Unicode MS" pitchFamily="34" charset="-128"/>
                <a:ea typeface="Arial Unicode MS" pitchFamily="34" charset="-128"/>
                <a:cs typeface="Arial Unicode MS" pitchFamily="34" charset="-128"/>
              </a:rPr>
              <a:t>any counter-indemnity obligation in respect of a guarantee, indemnity, bond, documentary letter of credit or any other instrument issued by a bank or financial institution.</a:t>
            </a:r>
          </a:p>
          <a:p>
            <a:pPr marL="798513" indent="-508000" algn="just" eaLnBrk="1" fontAlgn="auto" hangingPunct="1">
              <a:spcAft>
                <a:spcPts val="0"/>
              </a:spcAft>
              <a:buFont typeface="Wingdings" pitchFamily="2" charset="2"/>
              <a:buAutoNum type="alphaLcParenBoth" startAt="5"/>
              <a:defRPr/>
            </a:pPr>
            <a:r>
              <a:rPr lang="en-US" sz="2000" dirty="0">
                <a:latin typeface="Arial Unicode MS" pitchFamily="34" charset="-128"/>
                <a:ea typeface="Arial Unicode MS" pitchFamily="34" charset="-128"/>
                <a:cs typeface="Arial Unicode MS" pitchFamily="34" charset="-128"/>
              </a:rPr>
              <a:t>the amount of any liability in respect of any of the guarantee or indemnity for any of the items referred to in sub-clauses (a) to (h) of this clause.</a:t>
            </a:r>
          </a:p>
          <a:p>
            <a:pPr marL="320040" indent="-320040" algn="just" eaLnBrk="1" fontAlgn="auto" hangingPunct="1">
              <a:spcAft>
                <a:spcPts val="0"/>
              </a:spcAft>
              <a:buFont typeface="Wingdings"/>
              <a:buNone/>
              <a:defRPr/>
            </a:pPr>
            <a:endParaRPr lang="en-US" sz="2000" dirty="0">
              <a:latin typeface="Arial Unicode MS" pitchFamily="34" charset="-128"/>
              <a:ea typeface="Arial Unicode MS" pitchFamily="34" charset="-128"/>
              <a:cs typeface="Arial Unicode MS" pitchFamily="34" charset="-128"/>
            </a:endParaRPr>
          </a:p>
          <a:p>
            <a:pPr marL="58738" indent="-58738" algn="just" eaLnBrk="1" fontAlgn="auto" hangingPunct="1">
              <a:spcAft>
                <a:spcPts val="0"/>
              </a:spcAft>
              <a:buFont typeface="Wingdings"/>
              <a:buNone/>
              <a:defRPr/>
            </a:pPr>
            <a:r>
              <a:rPr lang="en-US" sz="20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0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24</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Definitions</a:t>
            </a:r>
          </a:p>
        </p:txBody>
      </p:sp>
      <p:sp>
        <p:nvSpPr>
          <p:cNvPr id="3" name="Content Placeholder 2"/>
          <p:cNvSpPr>
            <a:spLocks noGrp="1"/>
          </p:cNvSpPr>
          <p:nvPr>
            <p:ph sz="quarter" idx="1"/>
          </p:nvPr>
        </p:nvSpPr>
        <p:spPr>
          <a:xfrm>
            <a:off x="381000" y="1524000"/>
            <a:ext cx="8458200" cy="4495800"/>
          </a:xfrm>
        </p:spPr>
        <p:txBody>
          <a:bodyPr>
            <a:noAutofit/>
          </a:bodyPr>
          <a:lstStyle/>
          <a:p>
            <a:pPr marL="115888" indent="-115888"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a:t>
            </a:r>
            <a:r>
              <a:rPr lang="en-US" sz="2400" b="1" dirty="0">
                <a:latin typeface="Arial Unicode MS" pitchFamily="34" charset="-128"/>
                <a:ea typeface="Arial Unicode MS" pitchFamily="34" charset="-128"/>
                <a:cs typeface="Arial Unicode MS" pitchFamily="34" charset="-128"/>
              </a:rPr>
              <a:t>information memorandum” </a:t>
            </a:r>
            <a:r>
              <a:rPr lang="en-US" sz="2400" dirty="0">
                <a:latin typeface="Arial Unicode MS" pitchFamily="34" charset="-128"/>
                <a:ea typeface="Arial Unicode MS" pitchFamily="34" charset="-128"/>
                <a:cs typeface="Arial Unicode MS" pitchFamily="34" charset="-128"/>
              </a:rPr>
              <a:t>means a memorandum prepared by resolution professional under sub-section(1)of section 29.</a:t>
            </a: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“initiation date” </a:t>
            </a:r>
            <a:r>
              <a:rPr lang="en-US" sz="2400" dirty="0">
                <a:latin typeface="Arial Unicode MS" pitchFamily="34" charset="-128"/>
                <a:ea typeface="Arial Unicode MS" pitchFamily="34" charset="-128"/>
                <a:cs typeface="Arial Unicode MS" pitchFamily="34" charset="-128"/>
              </a:rPr>
              <a:t>means the date on which a financial creditor, corporate applicant or operational creditor, as the case may be, makes an application to the Adjudicating Authority for initiating corporate insolvency resolution process.  </a:t>
            </a: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“insolvency commencement date” </a:t>
            </a:r>
            <a:r>
              <a:rPr lang="en-US" sz="2400" dirty="0">
                <a:latin typeface="Arial Unicode MS" pitchFamily="34" charset="-128"/>
                <a:ea typeface="Arial Unicode MS" pitchFamily="34" charset="-128"/>
                <a:cs typeface="Arial Unicode MS" pitchFamily="34" charset="-128"/>
              </a:rPr>
              <a:t>means the date of admission of an application for initiating corporate insolvency resolution process by the Adjudicating Authority under section 7, 9 or 10 as the case may be.</a:t>
            </a: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25</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Definitions</a:t>
            </a:r>
          </a:p>
        </p:txBody>
      </p:sp>
      <p:sp>
        <p:nvSpPr>
          <p:cNvPr id="3" name="Content Placeholder 2"/>
          <p:cNvSpPr>
            <a:spLocks noGrp="1"/>
          </p:cNvSpPr>
          <p:nvPr>
            <p:ph sz="quarter" idx="1"/>
          </p:nvPr>
        </p:nvSpPr>
        <p:spPr>
          <a:xfrm>
            <a:off x="381000" y="1524000"/>
            <a:ext cx="8458200" cy="4495800"/>
          </a:xfrm>
        </p:spPr>
        <p:txBody>
          <a:bodyPr>
            <a:noAutofit/>
          </a:bodyPr>
          <a:lstStyle/>
          <a:p>
            <a:pPr marL="115888" indent="-115888"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“insolvency resolution process period” </a:t>
            </a:r>
            <a:r>
              <a:rPr lang="en-US" sz="2400" dirty="0">
                <a:latin typeface="Arial Unicode MS" pitchFamily="34" charset="-128"/>
                <a:ea typeface="Arial Unicode MS" pitchFamily="34" charset="-128"/>
                <a:cs typeface="Arial Unicode MS" pitchFamily="34" charset="-128"/>
              </a:rPr>
              <a:t>means the period of one hundred and eighty days beginning from the insolvency commencement date and ending on one hundred and eightieth day.</a:t>
            </a: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“interim finance” </a:t>
            </a:r>
            <a:r>
              <a:rPr lang="en-US" sz="2400" dirty="0">
                <a:latin typeface="Arial Unicode MS" pitchFamily="34" charset="-128"/>
                <a:ea typeface="Arial Unicode MS" pitchFamily="34" charset="-128"/>
                <a:cs typeface="Arial Unicode MS" pitchFamily="34" charset="-128"/>
              </a:rPr>
              <a:t>means any financial debt raised by the resolution professional during the insolvency resolution process period.  </a:t>
            </a: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“liquidation cost” </a:t>
            </a:r>
            <a:r>
              <a:rPr lang="en-US" sz="2400" dirty="0">
                <a:latin typeface="Arial Unicode MS" pitchFamily="34" charset="-128"/>
                <a:ea typeface="Arial Unicode MS" pitchFamily="34" charset="-128"/>
                <a:cs typeface="Arial Unicode MS" pitchFamily="34" charset="-128"/>
              </a:rPr>
              <a:t>means any cost incurred by the liquidator during the period of liquidation subject to such regulations, as may be specified by the Board.</a:t>
            </a: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26</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Definitions</a:t>
            </a:r>
          </a:p>
        </p:txBody>
      </p:sp>
      <p:sp>
        <p:nvSpPr>
          <p:cNvPr id="3" name="Content Placeholder 2"/>
          <p:cNvSpPr>
            <a:spLocks noGrp="1"/>
          </p:cNvSpPr>
          <p:nvPr>
            <p:ph sz="quarter" idx="1"/>
          </p:nvPr>
        </p:nvSpPr>
        <p:spPr>
          <a:xfrm>
            <a:off x="381000" y="1524000"/>
            <a:ext cx="8458200" cy="4495800"/>
          </a:xfrm>
        </p:spPr>
        <p:txBody>
          <a:bodyPr>
            <a:noAutofit/>
          </a:bodyPr>
          <a:lstStyle/>
          <a:p>
            <a:pPr marL="115888" indent="-115888"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“liquidation commencement date” </a:t>
            </a:r>
            <a:r>
              <a:rPr lang="en-US" sz="2400" dirty="0">
                <a:latin typeface="Arial Unicode MS" pitchFamily="34" charset="-128"/>
                <a:ea typeface="Arial Unicode MS" pitchFamily="34" charset="-128"/>
                <a:cs typeface="Arial Unicode MS" pitchFamily="34" charset="-128"/>
              </a:rPr>
              <a:t>means the date on which proceedings for liquidation commence in accordance with section 33 or section 50, as the case may be.</a:t>
            </a: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“liquidator” </a:t>
            </a:r>
            <a:r>
              <a:rPr lang="en-US" sz="2400" dirty="0">
                <a:latin typeface="Arial Unicode MS" pitchFamily="34" charset="-128"/>
                <a:ea typeface="Arial Unicode MS" pitchFamily="34" charset="-128"/>
                <a:cs typeface="Arial Unicode MS" pitchFamily="34" charset="-128"/>
              </a:rPr>
              <a:t>means an insolvency professional appointed as a liquidator in accordance with the provisions of Chapter III or Chapter V of this Part, as the case may be.  </a:t>
            </a: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“operational creditor” </a:t>
            </a:r>
            <a:r>
              <a:rPr lang="en-US" sz="2400" dirty="0">
                <a:latin typeface="Arial Unicode MS" pitchFamily="34" charset="-128"/>
                <a:ea typeface="Arial Unicode MS" pitchFamily="34" charset="-128"/>
                <a:cs typeface="Arial Unicode MS" pitchFamily="34" charset="-128"/>
              </a:rPr>
              <a:t>means a person to whom an operational debt is owed and includes any person to whom such debt has been legally assigned or transferred.</a:t>
            </a: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27</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Definitions</a:t>
            </a:r>
          </a:p>
        </p:txBody>
      </p:sp>
      <p:sp>
        <p:nvSpPr>
          <p:cNvPr id="3" name="Content Placeholder 2"/>
          <p:cNvSpPr>
            <a:spLocks noGrp="1"/>
          </p:cNvSpPr>
          <p:nvPr>
            <p:ph sz="quarter" idx="1"/>
          </p:nvPr>
        </p:nvSpPr>
        <p:spPr>
          <a:xfrm>
            <a:off x="381000" y="1524000"/>
            <a:ext cx="8534400" cy="4495800"/>
          </a:xfrm>
        </p:spPr>
        <p:txBody>
          <a:bodyPr>
            <a:noAutofit/>
          </a:bodyPr>
          <a:lstStyle/>
          <a:p>
            <a:pPr marL="115888" indent="-115888"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“operational debt” </a:t>
            </a:r>
            <a:r>
              <a:rPr lang="en-US" sz="2400" dirty="0">
                <a:latin typeface="Arial Unicode MS" pitchFamily="34" charset="-128"/>
                <a:ea typeface="Arial Unicode MS" pitchFamily="34" charset="-128"/>
                <a:cs typeface="Arial Unicode MS" pitchFamily="34" charset="-128"/>
              </a:rPr>
              <a:t>means a claim in respect of the provision of goods or services including employment or a debt in respect of the repayment of dues arising under any law for the time being in force and payable to the Central Government, any State Government or any local authority.</a:t>
            </a: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“personal guarantor</a:t>
            </a:r>
            <a:r>
              <a:rPr lang="en-US" sz="2400" dirty="0">
                <a:latin typeface="Arial Unicode MS" pitchFamily="34" charset="-128"/>
                <a:ea typeface="Arial Unicode MS" pitchFamily="34" charset="-128"/>
                <a:cs typeface="Arial Unicode MS" pitchFamily="34" charset="-128"/>
              </a:rPr>
              <a:t>” means an individual who is the surety in a contract of guarantee to a corporate debtor.  </a:t>
            </a: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“personnel” </a:t>
            </a:r>
            <a:r>
              <a:rPr lang="en-US" sz="2400" dirty="0">
                <a:latin typeface="Arial Unicode MS" pitchFamily="34" charset="-128"/>
                <a:ea typeface="Arial Unicode MS" pitchFamily="34" charset="-128"/>
                <a:cs typeface="Arial Unicode MS" pitchFamily="34" charset="-128"/>
              </a:rPr>
              <a:t>includes the directors, managers, key managerial personnel, designated partners and employees, if any, of the corporate debtor.</a:t>
            </a: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28</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Definitions</a:t>
            </a:r>
          </a:p>
        </p:txBody>
      </p:sp>
      <p:sp>
        <p:nvSpPr>
          <p:cNvPr id="3" name="Content Placeholder 2"/>
          <p:cNvSpPr>
            <a:spLocks noGrp="1"/>
          </p:cNvSpPr>
          <p:nvPr>
            <p:ph sz="quarter" idx="1"/>
          </p:nvPr>
        </p:nvSpPr>
        <p:spPr>
          <a:xfrm>
            <a:off x="381000" y="1676400"/>
            <a:ext cx="8305800" cy="4343400"/>
          </a:xfrm>
        </p:spPr>
        <p:txBody>
          <a:bodyPr>
            <a:noAutofit/>
          </a:bodyPr>
          <a:lstStyle/>
          <a:p>
            <a:pPr marL="115888" indent="-115888"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“resolution applicant” </a:t>
            </a:r>
            <a:r>
              <a:rPr lang="en-US" sz="2400" dirty="0">
                <a:latin typeface="Arial Unicode MS" pitchFamily="34" charset="-128"/>
                <a:ea typeface="Arial Unicode MS" pitchFamily="34" charset="-128"/>
                <a:cs typeface="Arial Unicode MS" pitchFamily="34" charset="-128"/>
              </a:rPr>
              <a:t>means any person who submits a resolution plan to the resolution professional.</a:t>
            </a: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“resolution plan” </a:t>
            </a:r>
            <a:r>
              <a:rPr lang="en-US" sz="2400" dirty="0">
                <a:latin typeface="Arial Unicode MS" pitchFamily="34" charset="-128"/>
                <a:ea typeface="Arial Unicode MS" pitchFamily="34" charset="-128"/>
                <a:cs typeface="Arial Unicode MS" pitchFamily="34" charset="-128"/>
              </a:rPr>
              <a:t>means a plan proposed by any person for insolvency resolution of the corporate debtor as a going concern in accordance with Part II.</a:t>
            </a: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“resolution professional” </a:t>
            </a:r>
            <a:r>
              <a:rPr lang="en-US" sz="2400" dirty="0">
                <a:latin typeface="Arial Unicode MS" pitchFamily="34" charset="-128"/>
                <a:ea typeface="Arial Unicode MS" pitchFamily="34" charset="-128"/>
                <a:cs typeface="Arial Unicode MS" pitchFamily="34" charset="-128"/>
              </a:rPr>
              <a:t>for the purposes of this Part, means an insolvency professional appointed to conduct the corporate insolvency resolution process and includes an interim resolution professional.</a:t>
            </a: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29</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err="1">
                <a:latin typeface="Arial Unicode MS" pitchFamily="34" charset="-128"/>
                <a:ea typeface="Arial Unicode MS" pitchFamily="34" charset="-128"/>
                <a:cs typeface="Arial Unicode MS" pitchFamily="34" charset="-128"/>
              </a:rPr>
              <a:t>Eradi</a:t>
            </a:r>
            <a:r>
              <a:rPr lang="en-US" sz="3600" dirty="0">
                <a:latin typeface="Arial Unicode MS" pitchFamily="34" charset="-128"/>
                <a:ea typeface="Arial Unicode MS" pitchFamily="34" charset="-128"/>
                <a:cs typeface="Arial Unicode MS" pitchFamily="34" charset="-128"/>
              </a:rPr>
              <a:t> Committee (1999)</a:t>
            </a:r>
          </a:p>
        </p:txBody>
      </p:sp>
      <p:sp>
        <p:nvSpPr>
          <p:cNvPr id="3" name="Content Placeholder 2"/>
          <p:cNvSpPr>
            <a:spLocks noGrp="1"/>
          </p:cNvSpPr>
          <p:nvPr>
            <p:ph sz="quarter" idx="1"/>
          </p:nvPr>
        </p:nvSpPr>
        <p:spPr>
          <a:xfrm>
            <a:off x="381000" y="1524000"/>
            <a:ext cx="8534400" cy="4267200"/>
          </a:xfrm>
        </p:spPr>
        <p:txBody>
          <a:bodyPr>
            <a:noAutofit/>
          </a:bodyPr>
          <a:lstStyle/>
          <a:p>
            <a:pPr marL="0" indent="0" algn="just" eaLnBrk="1" fontAlgn="auto" hangingPunct="1">
              <a:spcAft>
                <a:spcPts val="0"/>
              </a:spcAft>
              <a:buNone/>
              <a:defRPr/>
            </a:pPr>
            <a:r>
              <a:rPr lang="en-US" sz="2800" dirty="0">
                <a:latin typeface="Arial Unicode MS" pitchFamily="34" charset="-128"/>
                <a:ea typeface="Arial Unicode MS" pitchFamily="34" charset="-128"/>
                <a:cs typeface="Arial Unicode MS" pitchFamily="34" charset="-128"/>
              </a:rPr>
              <a:t>Recommendations for desirability of changes in law relating to winding up</a:t>
            </a:r>
          </a:p>
          <a:p>
            <a:pPr marL="1095375" indent="-5143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Transparency</a:t>
            </a:r>
          </a:p>
          <a:p>
            <a:pPr marL="1095375" indent="-5143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To avoid delays</a:t>
            </a:r>
          </a:p>
          <a:p>
            <a:pPr marL="514350" indent="-514350" algn="just" eaLnBrk="1" fontAlgn="auto" hangingPunct="1">
              <a:spcAft>
                <a:spcPts val="0"/>
              </a:spcAft>
              <a:buNone/>
              <a:defRPr/>
            </a:pPr>
            <a:r>
              <a:rPr lang="en-US" sz="2800" b="1" u="sng" dirty="0">
                <a:latin typeface="Arial Unicode MS" pitchFamily="34" charset="-128"/>
                <a:ea typeface="Arial Unicode MS" pitchFamily="34" charset="-128"/>
                <a:cs typeface="Arial Unicode MS" pitchFamily="34" charset="-128"/>
              </a:rPr>
              <a:t>Recommendations:-</a:t>
            </a:r>
          </a:p>
          <a:p>
            <a:pPr marL="1036638" indent="-5143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Quick disposal</a:t>
            </a:r>
          </a:p>
          <a:p>
            <a:pPr marL="1036638" indent="-5143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First to see possibility of rehabilitation &amp; revival of companies.</a:t>
            </a:r>
          </a:p>
          <a:p>
            <a:pPr marL="1036638" indent="-5143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Jurisdiction should be NCLT instead of HC.</a:t>
            </a:r>
          </a:p>
          <a:p>
            <a:pPr marL="1036638" indent="-5143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Appointment of Insolvency professional(s).</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3</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Definitions</a:t>
            </a:r>
          </a:p>
        </p:txBody>
      </p:sp>
      <p:sp>
        <p:nvSpPr>
          <p:cNvPr id="3" name="Content Placeholder 2"/>
          <p:cNvSpPr>
            <a:spLocks noGrp="1"/>
          </p:cNvSpPr>
          <p:nvPr>
            <p:ph sz="quarter" idx="1"/>
          </p:nvPr>
        </p:nvSpPr>
        <p:spPr>
          <a:xfrm>
            <a:off x="685800" y="1828800"/>
            <a:ext cx="7696200" cy="4191000"/>
          </a:xfrm>
        </p:spPr>
        <p:txBody>
          <a:bodyPr>
            <a:noAutofit/>
          </a:bodyPr>
          <a:lstStyle/>
          <a:p>
            <a:pPr marL="115888" indent="-115888"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“voting share” </a:t>
            </a:r>
            <a:r>
              <a:rPr lang="en-US" sz="2400" dirty="0">
                <a:latin typeface="Arial Unicode MS" pitchFamily="34" charset="-128"/>
                <a:ea typeface="Arial Unicode MS" pitchFamily="34" charset="-128"/>
                <a:cs typeface="Arial Unicode MS" pitchFamily="34" charset="-128"/>
              </a:rPr>
              <a:t>means the share of the voting rights of a single financial creditor in the committee of creditors which is based on the proportion of the financial debt owed to such financial creditor in relation to the financial debt owed by the corporate debtor.</a:t>
            </a: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115888" indent="-1158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30</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Insolvency Adjudication Process</a:t>
            </a:r>
          </a:p>
        </p:txBody>
      </p:sp>
      <p:sp>
        <p:nvSpPr>
          <p:cNvPr id="3" name="Content Placeholder 2"/>
          <p:cNvSpPr>
            <a:spLocks noGrp="1"/>
          </p:cNvSpPr>
          <p:nvPr>
            <p:ph sz="quarter" idx="1"/>
          </p:nvPr>
        </p:nvSpPr>
        <p:spPr>
          <a:xfrm>
            <a:off x="457200" y="1524000"/>
            <a:ext cx="8001000" cy="4495800"/>
          </a:xfrm>
        </p:spPr>
        <p:txBody>
          <a:bodyPr>
            <a:noAutofit/>
          </a:bodyPr>
          <a:lstStyle/>
          <a:p>
            <a:pPr marL="571500" indent="-571500" algn="just" eaLnBrk="1" fontAlgn="auto" hangingPunct="1">
              <a:spcAft>
                <a:spcPts val="0"/>
              </a:spcAft>
              <a:buNone/>
              <a:defRPr/>
            </a:pPr>
            <a:endParaRPr lang="en-US" sz="27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31</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
        <p:nvSpPr>
          <p:cNvPr id="7" name="TextBox 6"/>
          <p:cNvSpPr txBox="1"/>
          <p:nvPr/>
        </p:nvSpPr>
        <p:spPr>
          <a:xfrm>
            <a:off x="2514600" y="1600200"/>
            <a:ext cx="4191000" cy="369332"/>
          </a:xfrm>
          <a:prstGeom prst="rect">
            <a:avLst/>
          </a:prstGeom>
          <a:noFill/>
          <a:ln>
            <a:solidFill>
              <a:schemeClr val="tx1"/>
            </a:solidFill>
          </a:ln>
        </p:spPr>
        <p:txBody>
          <a:bodyPr wrap="square" rtlCol="0">
            <a:spAutoFit/>
          </a:bodyPr>
          <a:lstStyle/>
          <a:p>
            <a:pPr algn="ctr"/>
            <a:r>
              <a:rPr lang="en-US" dirty="0"/>
              <a:t>The Insolvency Adjudication Process</a:t>
            </a:r>
          </a:p>
        </p:txBody>
      </p:sp>
      <p:sp>
        <p:nvSpPr>
          <p:cNvPr id="8" name="TextBox 7"/>
          <p:cNvSpPr txBox="1"/>
          <p:nvPr/>
        </p:nvSpPr>
        <p:spPr>
          <a:xfrm>
            <a:off x="4724400" y="2590800"/>
            <a:ext cx="2438400" cy="646331"/>
          </a:xfrm>
          <a:prstGeom prst="rect">
            <a:avLst/>
          </a:prstGeom>
          <a:noFill/>
          <a:ln>
            <a:solidFill>
              <a:schemeClr val="tx1"/>
            </a:solidFill>
          </a:ln>
        </p:spPr>
        <p:txBody>
          <a:bodyPr wrap="square" rtlCol="0">
            <a:spAutoFit/>
          </a:bodyPr>
          <a:lstStyle/>
          <a:p>
            <a:pPr algn="ctr"/>
            <a:r>
              <a:rPr lang="en-US" dirty="0"/>
              <a:t>Insolvency of Limited Liability Partnership</a:t>
            </a:r>
          </a:p>
        </p:txBody>
      </p:sp>
      <p:sp>
        <p:nvSpPr>
          <p:cNvPr id="9" name="TextBox 8"/>
          <p:cNvSpPr txBox="1"/>
          <p:nvPr/>
        </p:nvSpPr>
        <p:spPr>
          <a:xfrm>
            <a:off x="685800" y="2590800"/>
            <a:ext cx="1371600" cy="646331"/>
          </a:xfrm>
          <a:prstGeom prst="rect">
            <a:avLst/>
          </a:prstGeom>
          <a:noFill/>
          <a:ln>
            <a:solidFill>
              <a:schemeClr val="tx1"/>
            </a:solidFill>
          </a:ln>
        </p:spPr>
        <p:txBody>
          <a:bodyPr wrap="square" rtlCol="0">
            <a:spAutoFit/>
          </a:bodyPr>
          <a:lstStyle/>
          <a:p>
            <a:pPr algn="ctr"/>
            <a:r>
              <a:rPr lang="en-US" dirty="0"/>
              <a:t>Individual Insolvency</a:t>
            </a:r>
          </a:p>
        </p:txBody>
      </p:sp>
      <p:sp>
        <p:nvSpPr>
          <p:cNvPr id="10" name="TextBox 9"/>
          <p:cNvSpPr txBox="1"/>
          <p:nvPr/>
        </p:nvSpPr>
        <p:spPr>
          <a:xfrm>
            <a:off x="7315200" y="2590800"/>
            <a:ext cx="1295400" cy="646331"/>
          </a:xfrm>
          <a:prstGeom prst="rect">
            <a:avLst/>
          </a:prstGeom>
          <a:noFill/>
          <a:ln>
            <a:solidFill>
              <a:schemeClr val="tx1"/>
            </a:solidFill>
          </a:ln>
        </p:spPr>
        <p:txBody>
          <a:bodyPr wrap="square" rtlCol="0">
            <a:spAutoFit/>
          </a:bodyPr>
          <a:lstStyle/>
          <a:p>
            <a:pPr algn="ctr"/>
            <a:r>
              <a:rPr lang="en-US" dirty="0"/>
              <a:t>Corporate insolvency</a:t>
            </a:r>
          </a:p>
        </p:txBody>
      </p:sp>
      <p:sp>
        <p:nvSpPr>
          <p:cNvPr id="11" name="TextBox 10"/>
          <p:cNvSpPr txBox="1"/>
          <p:nvPr/>
        </p:nvSpPr>
        <p:spPr>
          <a:xfrm>
            <a:off x="609600" y="3733800"/>
            <a:ext cx="3733800" cy="646331"/>
          </a:xfrm>
          <a:prstGeom prst="rect">
            <a:avLst/>
          </a:prstGeom>
          <a:noFill/>
          <a:ln>
            <a:solidFill>
              <a:schemeClr val="tx1"/>
            </a:solidFill>
          </a:ln>
        </p:spPr>
        <p:txBody>
          <a:bodyPr wrap="square" rtlCol="0">
            <a:spAutoFit/>
          </a:bodyPr>
          <a:lstStyle/>
          <a:p>
            <a:pPr algn="ctr"/>
            <a:r>
              <a:rPr lang="en-US" dirty="0"/>
              <a:t>Debt Recovery Tribunal Adjudicating Authority</a:t>
            </a:r>
          </a:p>
        </p:txBody>
      </p:sp>
      <p:sp>
        <p:nvSpPr>
          <p:cNvPr id="12" name="TextBox 11"/>
          <p:cNvSpPr txBox="1"/>
          <p:nvPr/>
        </p:nvSpPr>
        <p:spPr>
          <a:xfrm>
            <a:off x="4953000" y="3733800"/>
            <a:ext cx="3733800" cy="646331"/>
          </a:xfrm>
          <a:prstGeom prst="rect">
            <a:avLst/>
          </a:prstGeom>
          <a:noFill/>
          <a:ln>
            <a:solidFill>
              <a:schemeClr val="tx1"/>
            </a:solidFill>
          </a:ln>
        </p:spPr>
        <p:txBody>
          <a:bodyPr wrap="square" rtlCol="0">
            <a:spAutoFit/>
          </a:bodyPr>
          <a:lstStyle/>
          <a:p>
            <a:pPr algn="ctr"/>
            <a:r>
              <a:rPr lang="en-US" dirty="0"/>
              <a:t>National Company Law Tribunal (NCLT) – Adjudicating Authority</a:t>
            </a:r>
          </a:p>
        </p:txBody>
      </p:sp>
      <p:sp>
        <p:nvSpPr>
          <p:cNvPr id="13" name="TextBox 12"/>
          <p:cNvSpPr txBox="1"/>
          <p:nvPr/>
        </p:nvSpPr>
        <p:spPr>
          <a:xfrm>
            <a:off x="4953000" y="4724400"/>
            <a:ext cx="3733800" cy="646331"/>
          </a:xfrm>
          <a:prstGeom prst="rect">
            <a:avLst/>
          </a:prstGeom>
          <a:noFill/>
          <a:ln>
            <a:solidFill>
              <a:schemeClr val="tx1"/>
            </a:solidFill>
          </a:ln>
        </p:spPr>
        <p:txBody>
          <a:bodyPr wrap="square" rtlCol="0">
            <a:spAutoFit/>
          </a:bodyPr>
          <a:lstStyle/>
          <a:p>
            <a:pPr algn="ctr"/>
            <a:r>
              <a:rPr lang="en-US" dirty="0"/>
              <a:t>Appeal to National Company Law Appellate Tribunal (NCLAT)</a:t>
            </a:r>
          </a:p>
        </p:txBody>
      </p:sp>
      <p:sp>
        <p:nvSpPr>
          <p:cNvPr id="14" name="TextBox 13"/>
          <p:cNvSpPr txBox="1"/>
          <p:nvPr/>
        </p:nvSpPr>
        <p:spPr>
          <a:xfrm>
            <a:off x="685800" y="4724400"/>
            <a:ext cx="3733800" cy="646331"/>
          </a:xfrm>
          <a:prstGeom prst="rect">
            <a:avLst/>
          </a:prstGeom>
          <a:noFill/>
          <a:ln>
            <a:solidFill>
              <a:schemeClr val="tx1"/>
            </a:solidFill>
          </a:ln>
        </p:spPr>
        <p:txBody>
          <a:bodyPr wrap="square" rtlCol="0">
            <a:spAutoFit/>
          </a:bodyPr>
          <a:lstStyle/>
          <a:p>
            <a:pPr algn="ctr"/>
            <a:r>
              <a:rPr lang="en-US" dirty="0"/>
              <a:t>Appeal to Debt Recovery Appellate Tribunal (DRAT)</a:t>
            </a:r>
          </a:p>
        </p:txBody>
      </p:sp>
      <p:sp>
        <p:nvSpPr>
          <p:cNvPr id="15" name="TextBox 14"/>
          <p:cNvSpPr txBox="1"/>
          <p:nvPr/>
        </p:nvSpPr>
        <p:spPr>
          <a:xfrm>
            <a:off x="3048000" y="5638800"/>
            <a:ext cx="2971800" cy="369332"/>
          </a:xfrm>
          <a:prstGeom prst="rect">
            <a:avLst/>
          </a:prstGeom>
          <a:noFill/>
          <a:ln>
            <a:solidFill>
              <a:schemeClr val="tx1"/>
            </a:solidFill>
          </a:ln>
        </p:spPr>
        <p:txBody>
          <a:bodyPr wrap="square" rtlCol="0">
            <a:spAutoFit/>
          </a:bodyPr>
          <a:lstStyle/>
          <a:p>
            <a:pPr algn="ctr"/>
            <a:r>
              <a:rPr lang="en-US" dirty="0"/>
              <a:t>Appeal to Supreme Court</a:t>
            </a:r>
          </a:p>
        </p:txBody>
      </p:sp>
      <p:sp>
        <p:nvSpPr>
          <p:cNvPr id="16" name="TextBox 15"/>
          <p:cNvSpPr txBox="1"/>
          <p:nvPr/>
        </p:nvSpPr>
        <p:spPr>
          <a:xfrm>
            <a:off x="2286000" y="2590800"/>
            <a:ext cx="2057400" cy="646331"/>
          </a:xfrm>
          <a:prstGeom prst="rect">
            <a:avLst/>
          </a:prstGeom>
          <a:noFill/>
          <a:ln>
            <a:solidFill>
              <a:schemeClr val="tx1"/>
            </a:solidFill>
          </a:ln>
        </p:spPr>
        <p:txBody>
          <a:bodyPr wrap="square" rtlCol="0">
            <a:spAutoFit/>
          </a:bodyPr>
          <a:lstStyle/>
          <a:p>
            <a:pPr algn="ctr"/>
            <a:r>
              <a:rPr lang="en-US" dirty="0"/>
              <a:t>Insolvency of Partnership Firms </a:t>
            </a:r>
          </a:p>
        </p:txBody>
      </p:sp>
      <p:cxnSp>
        <p:nvCxnSpPr>
          <p:cNvPr id="19" name="Straight Connector 18"/>
          <p:cNvCxnSpPr/>
          <p:nvPr/>
        </p:nvCxnSpPr>
        <p:spPr>
          <a:xfrm>
            <a:off x="1295400" y="2286000"/>
            <a:ext cx="66294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1143794" y="2437606"/>
            <a:ext cx="3048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5400000">
            <a:off x="7773194" y="3352006"/>
            <a:ext cx="3048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5400000">
            <a:off x="5639594" y="3352006"/>
            <a:ext cx="3048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5400000">
            <a:off x="3048794" y="3352006"/>
            <a:ext cx="3048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5400000">
            <a:off x="1143794" y="3352006"/>
            <a:ext cx="3048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3048794" y="2437606"/>
            <a:ext cx="3048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5868194" y="2437606"/>
            <a:ext cx="3048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5400000">
            <a:off x="7773194" y="2437606"/>
            <a:ext cx="3048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6668294" y="5599906"/>
            <a:ext cx="5334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5400000">
            <a:off x="1600994" y="5638006"/>
            <a:ext cx="4572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a:off x="1828800" y="5867400"/>
            <a:ext cx="11430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rot="10800000">
            <a:off x="6096000" y="5867400"/>
            <a:ext cx="8382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1295400" y="3505200"/>
            <a:ext cx="19050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5791200" y="3505200"/>
            <a:ext cx="21336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rot="5400000">
            <a:off x="2133600" y="4572000"/>
            <a:ext cx="3048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rot="5400000">
            <a:off x="6782594" y="4571206"/>
            <a:ext cx="3048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rot="5400000">
            <a:off x="2095500" y="3619500"/>
            <a:ext cx="2286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rot="5400000">
            <a:off x="6743700" y="3619500"/>
            <a:ext cx="2286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4039394" y="2132806"/>
            <a:ext cx="3048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fontScale="90000"/>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Insolvency Resolution process for Corporate Persons</a:t>
            </a:r>
          </a:p>
        </p:txBody>
      </p:sp>
      <p:sp>
        <p:nvSpPr>
          <p:cNvPr id="3" name="Content Placeholder 2"/>
          <p:cNvSpPr>
            <a:spLocks noGrp="1"/>
          </p:cNvSpPr>
          <p:nvPr>
            <p:ph sz="quarter" idx="1"/>
          </p:nvPr>
        </p:nvSpPr>
        <p:spPr>
          <a:xfrm>
            <a:off x="457200" y="1524000"/>
            <a:ext cx="8001000" cy="4495800"/>
          </a:xfrm>
        </p:spPr>
        <p:txBody>
          <a:bodyPr>
            <a:noAutofit/>
          </a:bodyPr>
          <a:lstStyle/>
          <a:p>
            <a:pPr marL="571500" indent="-571500" algn="just" eaLnBrk="1" fontAlgn="auto" hangingPunct="1">
              <a:spcAft>
                <a:spcPts val="0"/>
              </a:spcAft>
              <a:buNone/>
              <a:defRPr/>
            </a:pPr>
            <a:endParaRPr lang="en-US" sz="10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buNone/>
              <a:defRPr/>
            </a:pPr>
            <a:r>
              <a:rPr lang="en-US" sz="2700" dirty="0">
                <a:latin typeface="Arial Unicode MS" pitchFamily="34" charset="-128"/>
                <a:ea typeface="Arial Unicode MS" pitchFamily="34" charset="-128"/>
                <a:cs typeface="Arial Unicode MS" pitchFamily="34" charset="-128"/>
              </a:rPr>
              <a:t>Who can initiate Insolvency Resolution process:</a:t>
            </a:r>
          </a:p>
          <a:p>
            <a:pPr marL="571500" indent="-571500" algn="just" eaLnBrk="1" fontAlgn="auto" hangingPunct="1">
              <a:spcAft>
                <a:spcPts val="0"/>
              </a:spcAft>
              <a:buNone/>
              <a:defRPr/>
            </a:pPr>
            <a:endParaRPr lang="en-US" sz="9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buFont typeface="Wingdings" pitchFamily="2" charset="2"/>
              <a:buChar char="Ø"/>
              <a:defRPr/>
            </a:pPr>
            <a:r>
              <a:rPr lang="en-US" sz="2700" dirty="0">
                <a:latin typeface="Arial Unicode MS" pitchFamily="34" charset="-128"/>
                <a:ea typeface="Arial Unicode MS" pitchFamily="34" charset="-128"/>
                <a:cs typeface="Arial Unicode MS" pitchFamily="34" charset="-128"/>
              </a:rPr>
              <a:t>Financial creditor (either by itself or jointly with other financial creditors).</a:t>
            </a:r>
          </a:p>
          <a:p>
            <a:pPr marL="571500" indent="-571500" algn="just" eaLnBrk="1" fontAlgn="auto" hangingPunct="1">
              <a:spcAft>
                <a:spcPts val="0"/>
              </a:spcAft>
              <a:buFont typeface="Wingdings" pitchFamily="2" charset="2"/>
              <a:buChar char="Ø"/>
              <a:defRPr/>
            </a:pPr>
            <a:r>
              <a:rPr lang="en-US" sz="2700" dirty="0">
                <a:latin typeface="Arial Unicode MS" pitchFamily="34" charset="-128"/>
                <a:ea typeface="Arial Unicode MS" pitchFamily="34" charset="-128"/>
                <a:cs typeface="Arial Unicode MS" pitchFamily="34" charset="-128"/>
              </a:rPr>
              <a:t>Operational creditor.</a:t>
            </a:r>
          </a:p>
          <a:p>
            <a:pPr marL="571500" indent="-571500" algn="just" eaLnBrk="1" fontAlgn="auto" hangingPunct="1">
              <a:spcAft>
                <a:spcPts val="0"/>
              </a:spcAft>
              <a:buFont typeface="Wingdings" pitchFamily="2" charset="2"/>
              <a:buChar char="Ø"/>
              <a:defRPr/>
            </a:pPr>
            <a:r>
              <a:rPr lang="en-US" sz="2700" dirty="0">
                <a:latin typeface="Arial Unicode MS" pitchFamily="34" charset="-128"/>
                <a:ea typeface="Arial Unicode MS" pitchFamily="34" charset="-128"/>
                <a:cs typeface="Arial Unicode MS" pitchFamily="34" charset="-128"/>
              </a:rPr>
              <a:t>Corporate debtors.</a:t>
            </a:r>
          </a:p>
          <a:p>
            <a:pPr marL="571500" indent="-571500" algn="just" eaLnBrk="1" fontAlgn="auto" hangingPunct="1">
              <a:spcAft>
                <a:spcPts val="0"/>
              </a:spcAft>
              <a:defRPr/>
            </a:pPr>
            <a:endParaRPr lang="en-US" sz="27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32</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Arial Unicode MS" pitchFamily="34" charset="-128"/>
                <a:ea typeface="Arial Unicode MS" pitchFamily="34" charset="-128"/>
                <a:cs typeface="Arial Unicode MS" pitchFamily="34" charset="-128"/>
              </a:rPr>
              <a:t>Persons not entitled to make application</a:t>
            </a:r>
            <a:endParaRPr lang="en-IN" sz="4000" dirty="0"/>
          </a:p>
        </p:txBody>
      </p:sp>
      <p:sp>
        <p:nvSpPr>
          <p:cNvPr id="3" name="Content Placeholder 2"/>
          <p:cNvSpPr>
            <a:spLocks noGrp="1"/>
          </p:cNvSpPr>
          <p:nvPr>
            <p:ph sz="quarter" idx="1"/>
          </p:nvPr>
        </p:nvSpPr>
        <p:spPr/>
        <p:txBody>
          <a:bodyPr/>
          <a:lstStyle/>
          <a:p>
            <a:pPr marL="508000" indent="-450850" algn="just" eaLnBrk="1" fontAlgn="auto" hangingPunct="1">
              <a:spcAft>
                <a:spcPts val="0"/>
              </a:spcAft>
              <a:buFont typeface="Wingdings" pitchFamily="2" charset="2"/>
              <a:buChar char="Ø"/>
              <a:defRPr/>
            </a:pPr>
            <a:r>
              <a:rPr lang="en-US" sz="3000" dirty="0">
                <a:latin typeface="Arial Unicode MS" pitchFamily="34" charset="-128"/>
                <a:ea typeface="Arial Unicode MS" pitchFamily="34" charset="-128"/>
                <a:cs typeface="Arial Unicode MS" pitchFamily="34" charset="-128"/>
              </a:rPr>
              <a:t>CD undergoing corporate insolvency process.     OR </a:t>
            </a:r>
          </a:p>
          <a:p>
            <a:pPr marL="508000" indent="-450850" algn="just" eaLnBrk="1" fontAlgn="auto" hangingPunct="1">
              <a:spcAft>
                <a:spcPts val="0"/>
              </a:spcAft>
              <a:buFont typeface="Wingdings" pitchFamily="2" charset="2"/>
              <a:buChar char="Ø"/>
              <a:defRPr/>
            </a:pPr>
            <a:r>
              <a:rPr lang="en-US" sz="3000" dirty="0">
                <a:latin typeface="Arial Unicode MS" pitchFamily="34" charset="-128"/>
                <a:ea typeface="Arial Unicode MS" pitchFamily="34" charset="-128"/>
                <a:cs typeface="Arial Unicode MS" pitchFamily="34" charset="-128"/>
              </a:rPr>
              <a:t>CD having completed resolution process </a:t>
            </a:r>
            <a:r>
              <a:rPr lang="en-US" sz="3000" b="1" dirty="0">
                <a:latin typeface="Arial Unicode MS" pitchFamily="34" charset="-128"/>
                <a:ea typeface="Arial Unicode MS" pitchFamily="34" charset="-128"/>
                <a:cs typeface="Arial Unicode MS" pitchFamily="34" charset="-128"/>
              </a:rPr>
              <a:t>12 months preceding the date of application.    Or </a:t>
            </a:r>
          </a:p>
          <a:p>
            <a:pPr marL="508000" indent="-450850" algn="just" eaLnBrk="1" fontAlgn="auto" hangingPunct="1">
              <a:spcAft>
                <a:spcPts val="0"/>
              </a:spcAft>
              <a:buFont typeface="Wingdings" pitchFamily="2" charset="2"/>
              <a:buChar char="Ø"/>
              <a:defRPr/>
            </a:pPr>
            <a:r>
              <a:rPr lang="en-US" sz="3000" dirty="0">
                <a:latin typeface="Arial Unicode MS" pitchFamily="34" charset="-128"/>
                <a:ea typeface="Arial Unicode MS" pitchFamily="34" charset="-128"/>
                <a:cs typeface="Arial Unicode MS" pitchFamily="34" charset="-128"/>
              </a:rPr>
              <a:t>CD or financial creditor who has </a:t>
            </a:r>
            <a:r>
              <a:rPr lang="en-US" sz="3000" b="1" dirty="0">
                <a:latin typeface="Arial Unicode MS" pitchFamily="34" charset="-128"/>
                <a:ea typeface="Arial Unicode MS" pitchFamily="34" charset="-128"/>
                <a:cs typeface="Arial Unicode MS" pitchFamily="34" charset="-128"/>
              </a:rPr>
              <a:t>violated terms of resolution approved 12 months before making application.</a:t>
            </a:r>
          </a:p>
          <a:p>
            <a:pPr marL="508000" indent="-450850" algn="just" eaLnBrk="1" fontAlgn="auto" hangingPunct="1">
              <a:spcAft>
                <a:spcPts val="0"/>
              </a:spcAft>
              <a:buFont typeface="Wingdings" pitchFamily="2" charset="2"/>
              <a:buChar char="Ø"/>
              <a:defRPr/>
            </a:pPr>
            <a:r>
              <a:rPr lang="en-US" sz="3000" dirty="0">
                <a:latin typeface="Arial Unicode MS" pitchFamily="34" charset="-128"/>
                <a:ea typeface="Arial Unicode MS" pitchFamily="34" charset="-128"/>
                <a:cs typeface="Arial Unicode MS" pitchFamily="34" charset="-128"/>
              </a:rPr>
              <a:t>CD in respect of whom </a:t>
            </a:r>
            <a:r>
              <a:rPr lang="en-US" sz="3000" b="1" dirty="0">
                <a:latin typeface="Arial Unicode MS" pitchFamily="34" charset="-128"/>
                <a:ea typeface="Arial Unicode MS" pitchFamily="34" charset="-128"/>
                <a:cs typeface="Arial Unicode MS" pitchFamily="34" charset="-128"/>
              </a:rPr>
              <a:t>liquidation order has been made.</a:t>
            </a:r>
          </a:p>
          <a:p>
            <a:endParaRPr lang="en-IN" sz="3000" dirty="0"/>
          </a:p>
        </p:txBody>
      </p:sp>
      <p:sp>
        <p:nvSpPr>
          <p:cNvPr id="4" name="Footer Placeholder 3"/>
          <p:cNvSpPr>
            <a:spLocks noGrp="1"/>
          </p:cNvSpPr>
          <p:nvPr>
            <p:ph type="ftr" sz="quarter" idx="11"/>
          </p:nvPr>
        </p:nvSpPr>
        <p:spPr>
          <a:xfrm>
            <a:off x="5181600" y="6248400"/>
            <a:ext cx="3657600" cy="365125"/>
          </a:xfrm>
        </p:spPr>
        <p:txBody>
          <a:bodyPr/>
          <a:lstStyle/>
          <a:p>
            <a:pPr>
              <a:defRPr/>
            </a:pPr>
            <a:r>
              <a:rPr lang="en-US" dirty="0"/>
              <a:t>Saxena &amp; Saxena Law Chambers</a:t>
            </a:r>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33</a:t>
            </a:fld>
            <a:endParaRPr lang="en-US"/>
          </a:p>
        </p:txBody>
      </p:sp>
    </p:spTree>
    <p:extLst>
      <p:ext uri="{BB962C8B-B14F-4D97-AF65-F5344CB8AC3E}">
        <p14:creationId xmlns:p14="http://schemas.microsoft.com/office/powerpoint/2010/main" xmlns="" val="35816266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fontScale="90000"/>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Insolvency Resolution by Financial Creditors</a:t>
            </a:r>
          </a:p>
        </p:txBody>
      </p:sp>
      <p:sp>
        <p:nvSpPr>
          <p:cNvPr id="3" name="Content Placeholder 2"/>
          <p:cNvSpPr>
            <a:spLocks noGrp="1"/>
          </p:cNvSpPr>
          <p:nvPr>
            <p:ph sz="quarter" idx="1"/>
          </p:nvPr>
        </p:nvSpPr>
        <p:spPr>
          <a:xfrm>
            <a:off x="457200" y="1524000"/>
            <a:ext cx="8001000" cy="4495800"/>
          </a:xfrm>
        </p:spPr>
        <p:txBody>
          <a:bodyPr>
            <a:noAutofit/>
          </a:bodyPr>
          <a:lstStyle/>
          <a:p>
            <a:pPr marL="571500" indent="-571500" algn="just" eaLnBrk="1" fontAlgn="auto" hangingPunct="1">
              <a:spcAft>
                <a:spcPts val="0"/>
              </a:spcAft>
              <a:buNone/>
              <a:defRPr/>
            </a:pPr>
            <a:r>
              <a:rPr lang="en-US" sz="2700" dirty="0">
                <a:latin typeface="Arial Unicode MS" pitchFamily="34" charset="-128"/>
                <a:ea typeface="Arial Unicode MS" pitchFamily="34" charset="-128"/>
                <a:cs typeface="Arial Unicode MS" pitchFamily="34" charset="-128"/>
              </a:rPr>
              <a:t>To make application</a:t>
            </a:r>
          </a:p>
          <a:p>
            <a:pPr marL="571500" indent="-571500" algn="just" eaLnBrk="1" fontAlgn="auto" hangingPunct="1">
              <a:spcAft>
                <a:spcPts val="0"/>
              </a:spcAft>
              <a:buFont typeface="Wingdings" pitchFamily="2" charset="2"/>
              <a:buChar char="Ø"/>
              <a:defRPr/>
            </a:pPr>
            <a:r>
              <a:rPr lang="en-US" sz="2700" dirty="0">
                <a:latin typeface="Arial Unicode MS" pitchFamily="34" charset="-128"/>
                <a:ea typeface="Arial Unicode MS" pitchFamily="34" charset="-128"/>
                <a:cs typeface="Arial Unicode MS" pitchFamily="34" charset="-128"/>
              </a:rPr>
              <a:t>before NCLT of Jurisdiction (in prescribed form and fee) under section 7</a:t>
            </a:r>
          </a:p>
          <a:p>
            <a:pPr marL="571500" indent="-571500" algn="just" eaLnBrk="1" fontAlgn="auto" hangingPunct="1">
              <a:spcAft>
                <a:spcPts val="0"/>
              </a:spcAft>
              <a:buNone/>
              <a:defRPr/>
            </a:pPr>
            <a:r>
              <a:rPr lang="en-US" sz="2700" dirty="0" err="1">
                <a:latin typeface="Arial Unicode MS" pitchFamily="34" charset="-128"/>
                <a:ea typeface="Arial Unicode MS" pitchFamily="34" charset="-128"/>
                <a:cs typeface="Arial Unicode MS" pitchFamily="34" charset="-128"/>
              </a:rPr>
              <a:t>Alongwith</a:t>
            </a:r>
            <a:r>
              <a:rPr lang="en-US" sz="2700" dirty="0">
                <a:latin typeface="Arial Unicode MS" pitchFamily="34" charset="-128"/>
                <a:ea typeface="Arial Unicode MS" pitchFamily="34" charset="-128"/>
                <a:cs typeface="Arial Unicode MS" pitchFamily="34" charset="-128"/>
              </a:rPr>
              <a:t> </a:t>
            </a:r>
          </a:p>
          <a:p>
            <a:pPr marL="571500" indent="-571500" algn="just" eaLnBrk="1" fontAlgn="auto" hangingPunct="1">
              <a:spcAft>
                <a:spcPts val="0"/>
              </a:spcAft>
              <a:buFont typeface="Wingdings" pitchFamily="2" charset="2"/>
              <a:buChar char="Ø"/>
              <a:defRPr/>
            </a:pPr>
            <a:r>
              <a:rPr lang="en-US" sz="2700" dirty="0">
                <a:latin typeface="Arial Unicode MS" pitchFamily="34" charset="-128"/>
                <a:ea typeface="Arial Unicode MS" pitchFamily="34" charset="-128"/>
                <a:cs typeface="Arial Unicode MS" pitchFamily="34" charset="-128"/>
              </a:rPr>
              <a:t>Record of default</a:t>
            </a:r>
          </a:p>
          <a:p>
            <a:pPr marL="892175" lvl="1" indent="-57150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Recorded with information utility</a:t>
            </a:r>
          </a:p>
          <a:p>
            <a:pPr marL="892175" lvl="1" indent="-57150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Name of resolution professional proposed to act as interim (RP)</a:t>
            </a:r>
          </a:p>
          <a:p>
            <a:pPr marL="892175" lvl="1" indent="-57150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Consent of RP in form-2 </a:t>
            </a:r>
          </a:p>
          <a:p>
            <a:pPr marL="892175" lvl="1" indent="-57150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Certificate confirming eligibility of RP</a:t>
            </a:r>
          </a:p>
          <a:p>
            <a:pPr marL="892175" lvl="1" indent="-57150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Any other information as required by Board.</a:t>
            </a:r>
          </a:p>
          <a:p>
            <a:pPr marL="571500" indent="-571500" algn="just" eaLnBrk="1" fontAlgn="auto" hangingPunct="1">
              <a:spcAft>
                <a:spcPts val="0"/>
              </a:spcAft>
              <a:defRPr/>
            </a:pPr>
            <a:endParaRPr lang="en-US" sz="27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34</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fontScale="90000"/>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Insolvency Resolution by Financial Creditors</a:t>
            </a:r>
          </a:p>
        </p:txBody>
      </p:sp>
      <p:sp>
        <p:nvSpPr>
          <p:cNvPr id="3" name="Content Placeholder 2"/>
          <p:cNvSpPr>
            <a:spLocks noGrp="1"/>
          </p:cNvSpPr>
          <p:nvPr>
            <p:ph sz="quarter" idx="1"/>
          </p:nvPr>
        </p:nvSpPr>
        <p:spPr>
          <a:xfrm>
            <a:off x="457200" y="1524000"/>
            <a:ext cx="8001000" cy="4495800"/>
          </a:xfrm>
        </p:spPr>
        <p:txBody>
          <a:bodyPr>
            <a:noAutofit/>
          </a:bodyPr>
          <a:lstStyle/>
          <a:p>
            <a:pPr marL="571500" indent="-571500" algn="just" eaLnBrk="1" fontAlgn="auto" hangingPunct="1">
              <a:spcAft>
                <a:spcPts val="0"/>
              </a:spcAft>
              <a:buNone/>
              <a:defRPr/>
            </a:pPr>
            <a:r>
              <a:rPr lang="en-US" sz="2700" b="1" dirty="0">
                <a:latin typeface="Arial Unicode MS" pitchFamily="34" charset="-128"/>
                <a:ea typeface="Arial Unicode MS" pitchFamily="34" charset="-128"/>
                <a:cs typeface="Arial Unicode MS" pitchFamily="34" charset="-128"/>
              </a:rPr>
              <a:t>Ascertainment of existence of debt</a:t>
            </a:r>
          </a:p>
          <a:p>
            <a:pPr marL="571500" indent="-571500" algn="just" eaLnBrk="1" fontAlgn="auto" hangingPunct="1">
              <a:spcAft>
                <a:spcPts val="0"/>
              </a:spcAft>
              <a:buFont typeface="Wingdings" pitchFamily="2" charset="2"/>
              <a:buChar char="Ø"/>
              <a:defRPr/>
            </a:pPr>
            <a:r>
              <a:rPr lang="en-US" sz="2700" dirty="0">
                <a:latin typeface="Arial Unicode MS" pitchFamily="34" charset="-128"/>
                <a:ea typeface="Arial Unicode MS" pitchFamily="34" charset="-128"/>
                <a:cs typeface="Arial Unicode MS" pitchFamily="34" charset="-128"/>
              </a:rPr>
              <a:t>By Adjudication Authority (NCLT) </a:t>
            </a:r>
          </a:p>
          <a:p>
            <a:pPr marL="571500" indent="-571500" algn="just" eaLnBrk="1" fontAlgn="auto" hangingPunct="1">
              <a:spcAft>
                <a:spcPts val="0"/>
              </a:spcAft>
              <a:buFont typeface="Wingdings" pitchFamily="2" charset="2"/>
              <a:buChar char="Ø"/>
              <a:defRPr/>
            </a:pPr>
            <a:r>
              <a:rPr lang="en-US" sz="2700" dirty="0">
                <a:latin typeface="Arial Unicode MS" pitchFamily="34" charset="-128"/>
                <a:ea typeface="Arial Unicode MS" pitchFamily="34" charset="-128"/>
                <a:cs typeface="Arial Unicode MS" pitchFamily="34" charset="-128"/>
              </a:rPr>
              <a:t>Within 14 days. </a:t>
            </a:r>
          </a:p>
          <a:p>
            <a:pPr marL="571500" indent="-571500" algn="just" eaLnBrk="1" fontAlgn="auto" hangingPunct="1">
              <a:spcAft>
                <a:spcPts val="0"/>
              </a:spcAft>
              <a:buNone/>
              <a:defRPr/>
            </a:pPr>
            <a:endParaRPr lang="en-US" sz="27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buNone/>
              <a:defRPr/>
            </a:pPr>
            <a:r>
              <a:rPr lang="en-US" sz="2700" b="1" dirty="0">
                <a:latin typeface="Arial Unicode MS" pitchFamily="34" charset="-128"/>
                <a:ea typeface="Arial Unicode MS" pitchFamily="34" charset="-128"/>
                <a:cs typeface="Arial Unicode MS" pitchFamily="34" charset="-128"/>
              </a:rPr>
              <a:t>Admission /Rejection of Application </a:t>
            </a:r>
          </a:p>
          <a:p>
            <a:pPr marL="571500" indent="-571500" algn="just" eaLnBrk="1" fontAlgn="auto" hangingPunct="1">
              <a:spcAft>
                <a:spcPts val="0"/>
              </a:spcAft>
              <a:buFont typeface="Wingdings" pitchFamily="2" charset="2"/>
              <a:buChar char="Ø"/>
              <a:defRPr/>
            </a:pPr>
            <a:r>
              <a:rPr lang="en-US" sz="2700" dirty="0">
                <a:latin typeface="Arial Unicode MS" pitchFamily="34" charset="-128"/>
                <a:ea typeface="Arial Unicode MS" pitchFamily="34" charset="-128"/>
                <a:cs typeface="Arial Unicode MS" pitchFamily="34" charset="-128"/>
              </a:rPr>
              <a:t>Admission</a:t>
            </a:r>
          </a:p>
          <a:p>
            <a:pPr marL="1089025" lvl="1" indent="-534988"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If default is occurred.</a:t>
            </a:r>
          </a:p>
          <a:p>
            <a:pPr marL="1089025" lvl="1" indent="-534988"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If application is complete in all respect.</a:t>
            </a:r>
          </a:p>
          <a:p>
            <a:pPr marL="1089025" lvl="1" indent="-534988"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If no disciplinary proceedings pending against the proposal (RP).</a:t>
            </a:r>
          </a:p>
          <a:p>
            <a:pPr marL="571500" indent="-571500" algn="just" eaLnBrk="1" fontAlgn="auto" hangingPunct="1">
              <a:spcAft>
                <a:spcPts val="0"/>
              </a:spcAft>
              <a:defRPr/>
            </a:pPr>
            <a:endParaRPr lang="en-US" sz="27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35</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fontScale="90000"/>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Insolvency Resolution by Financial Creditors</a:t>
            </a:r>
          </a:p>
        </p:txBody>
      </p:sp>
      <p:sp>
        <p:nvSpPr>
          <p:cNvPr id="3" name="Content Placeholder 2"/>
          <p:cNvSpPr>
            <a:spLocks noGrp="1"/>
          </p:cNvSpPr>
          <p:nvPr>
            <p:ph sz="quarter" idx="1"/>
          </p:nvPr>
        </p:nvSpPr>
        <p:spPr>
          <a:xfrm>
            <a:off x="457200" y="1752600"/>
            <a:ext cx="8001000" cy="4267200"/>
          </a:xfrm>
        </p:spPr>
        <p:txBody>
          <a:bodyPr>
            <a:noAutofit/>
          </a:bodyPr>
          <a:lstStyle/>
          <a:p>
            <a:pPr marL="571500" indent="-571500" algn="just" eaLnBrk="1" fontAlgn="auto" hangingPunct="1">
              <a:spcAft>
                <a:spcPts val="0"/>
              </a:spcAft>
              <a:buFont typeface="Wingdings" pitchFamily="2" charset="2"/>
              <a:buChar char="Ø"/>
              <a:defRPr/>
            </a:pPr>
            <a:r>
              <a:rPr lang="en-US" sz="2700" dirty="0">
                <a:latin typeface="Arial Unicode MS" pitchFamily="34" charset="-128"/>
                <a:ea typeface="Arial Unicode MS" pitchFamily="34" charset="-128"/>
                <a:cs typeface="Arial Unicode MS" pitchFamily="34" charset="-128"/>
              </a:rPr>
              <a:t>Rejection</a:t>
            </a:r>
          </a:p>
          <a:p>
            <a:pPr marL="1089025" lvl="1" indent="-534988"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If default has not occurred.</a:t>
            </a:r>
          </a:p>
          <a:p>
            <a:pPr marL="1089025" lvl="1" indent="-534988"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If application is incomplete </a:t>
            </a:r>
          </a:p>
          <a:p>
            <a:pPr marL="1089025" lvl="1" indent="-534988"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If disciplinary proceedings pending against (RP).</a:t>
            </a:r>
          </a:p>
          <a:p>
            <a:pPr marL="566738" lvl="1" indent="-1270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Before rejection notice to rectify the defects within 7 days from the receipt of notice.</a:t>
            </a:r>
          </a:p>
          <a:p>
            <a:pPr marL="246063" indent="-12700" algn="just" eaLnBrk="1" fontAlgn="auto" hangingPunct="1">
              <a:spcAft>
                <a:spcPts val="0"/>
              </a:spcAft>
              <a:buNone/>
              <a:defRPr/>
            </a:pPr>
            <a:r>
              <a:rPr lang="en-US" sz="2700" dirty="0">
                <a:latin typeface="Arial Unicode MS" pitchFamily="34" charset="-128"/>
                <a:ea typeface="Arial Unicode MS" pitchFamily="34" charset="-128"/>
                <a:cs typeface="Arial Unicode MS" pitchFamily="34" charset="-128"/>
              </a:rPr>
              <a:t>Commencement of Corporate Insolvency Resolution Process – Date of admission of application by NCLT.</a:t>
            </a:r>
          </a:p>
          <a:p>
            <a:pPr marL="571500" indent="-571500" algn="just" eaLnBrk="1" fontAlgn="auto" hangingPunct="1">
              <a:spcAft>
                <a:spcPts val="0"/>
              </a:spcAft>
              <a:defRPr/>
            </a:pPr>
            <a:endParaRPr lang="en-US" sz="27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36</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fontScale="90000"/>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Insolvency Resolution by operational creditor (Section 9 )</a:t>
            </a:r>
          </a:p>
        </p:txBody>
      </p:sp>
      <p:sp>
        <p:nvSpPr>
          <p:cNvPr id="3" name="Content Placeholder 2"/>
          <p:cNvSpPr>
            <a:spLocks noGrp="1"/>
          </p:cNvSpPr>
          <p:nvPr>
            <p:ph sz="quarter" idx="1"/>
          </p:nvPr>
        </p:nvSpPr>
        <p:spPr>
          <a:xfrm>
            <a:off x="457200" y="1600200"/>
            <a:ext cx="8001000" cy="4419600"/>
          </a:xfrm>
        </p:spPr>
        <p:txBody>
          <a:bodyPr>
            <a:noAutofit/>
          </a:bodyPr>
          <a:lstStyle/>
          <a:p>
            <a:pPr marL="571500" indent="-57150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I.  Notice to Corporate Debtors  </a:t>
            </a:r>
          </a:p>
          <a:p>
            <a:pPr marL="919163" indent="-57150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Demand notice</a:t>
            </a:r>
          </a:p>
          <a:p>
            <a:pPr marL="919163" indent="-57150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Evidence of default</a:t>
            </a:r>
          </a:p>
          <a:p>
            <a:pPr marL="919163" indent="-57150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Copy of invoice</a:t>
            </a:r>
          </a:p>
          <a:p>
            <a:pPr marL="919163" indent="-57150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Payment by Corporate debtors – within 10 days or</a:t>
            </a:r>
          </a:p>
          <a:p>
            <a:pPr marL="919163" indent="-57150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Notice to creditors</a:t>
            </a:r>
          </a:p>
          <a:p>
            <a:pPr marL="914400" indent="-276225" algn="just" eaLnBrk="1" fontAlgn="auto" hangingPunct="1">
              <a:spcAft>
                <a:spcPts val="0"/>
              </a:spcAft>
              <a:buFont typeface="+mj-lt"/>
              <a:buAutoNum type="alphaLcParenR"/>
              <a:defRPr/>
            </a:pPr>
            <a:r>
              <a:rPr lang="en-US" sz="2200" dirty="0">
                <a:latin typeface="Arial Unicode MS" pitchFamily="34" charset="-128"/>
                <a:ea typeface="Arial Unicode MS" pitchFamily="34" charset="-128"/>
                <a:cs typeface="Arial Unicode MS" pitchFamily="34" charset="-128"/>
              </a:rPr>
              <a:t>Existence of dispute – Pendency of any suit or pendency of arbitration proceeding filed before receipt of notice or invoice. </a:t>
            </a:r>
          </a:p>
          <a:p>
            <a:pPr marL="914400" indent="-276225" algn="just" eaLnBrk="1" fontAlgn="auto" hangingPunct="1">
              <a:spcAft>
                <a:spcPts val="0"/>
              </a:spcAft>
              <a:buFont typeface="+mj-lt"/>
              <a:buAutoNum type="alphaLcParenR"/>
              <a:defRPr/>
            </a:pPr>
            <a:r>
              <a:rPr lang="en-US" sz="2200" dirty="0">
                <a:latin typeface="Arial Unicode MS" pitchFamily="34" charset="-128"/>
                <a:ea typeface="Arial Unicode MS" pitchFamily="34" charset="-128"/>
                <a:cs typeface="Arial Unicode MS" pitchFamily="34" charset="-128"/>
              </a:rPr>
              <a:t>Evidence of Payment of dues.</a:t>
            </a: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7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37</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fontScale="90000"/>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Insolvency Resolution by operational creditor (Section 9 )</a:t>
            </a:r>
          </a:p>
        </p:txBody>
      </p:sp>
      <p:sp>
        <p:nvSpPr>
          <p:cNvPr id="3" name="Content Placeholder 2"/>
          <p:cNvSpPr>
            <a:spLocks noGrp="1"/>
          </p:cNvSpPr>
          <p:nvPr>
            <p:ph sz="quarter" idx="1"/>
          </p:nvPr>
        </p:nvSpPr>
        <p:spPr>
          <a:xfrm>
            <a:off x="457200" y="1600200"/>
            <a:ext cx="8229600" cy="4419600"/>
          </a:xfrm>
        </p:spPr>
        <p:txBody>
          <a:bodyPr>
            <a:noAutofit/>
          </a:bodyPr>
          <a:lstStyle/>
          <a:p>
            <a:pPr marL="571500" indent="-57150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II.  Filing of petition by NCLT</a:t>
            </a:r>
          </a:p>
          <a:p>
            <a:pPr marL="919163" indent="-57150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If no payment / communication received in 10 days</a:t>
            </a:r>
          </a:p>
          <a:p>
            <a:pPr marL="919163" indent="-57150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Copy of invoice or demand notice.</a:t>
            </a:r>
          </a:p>
          <a:p>
            <a:pPr marL="919163" indent="-57150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Affidavit that no notice of dispute from debtors.</a:t>
            </a:r>
          </a:p>
          <a:p>
            <a:pPr marL="919163" indent="-57150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Copy of certificate from financial institution of operational creditors for no payment from corporate debtors.</a:t>
            </a:r>
          </a:p>
          <a:p>
            <a:pPr marL="919163" indent="-57150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Propose the name of Resolution Profession (Form-2 &amp; Certificate).</a:t>
            </a:r>
          </a:p>
          <a:p>
            <a:pPr marL="919163" indent="-57150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Such other information as may be prescribed to act as Interim Resolution profession. </a:t>
            </a: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7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38</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fontScale="90000"/>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Insolvency Resolution by operational creditor (Section 9 )</a:t>
            </a:r>
          </a:p>
        </p:txBody>
      </p:sp>
      <p:sp>
        <p:nvSpPr>
          <p:cNvPr id="3" name="Content Placeholder 2"/>
          <p:cNvSpPr>
            <a:spLocks noGrp="1"/>
          </p:cNvSpPr>
          <p:nvPr>
            <p:ph sz="quarter" idx="1"/>
          </p:nvPr>
        </p:nvSpPr>
        <p:spPr>
          <a:xfrm>
            <a:off x="457200" y="1600200"/>
            <a:ext cx="8001000" cy="4419600"/>
          </a:xfrm>
        </p:spPr>
        <p:txBody>
          <a:bodyPr>
            <a:noAutofit/>
          </a:bodyPr>
          <a:lstStyle/>
          <a:p>
            <a:pPr marL="571500" indent="-57150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Order of NCLT – </a:t>
            </a:r>
          </a:p>
          <a:p>
            <a:pPr marL="571500" indent="-571500"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Admitted</a:t>
            </a:r>
            <a:r>
              <a:rPr lang="en-US" sz="2400" dirty="0">
                <a:latin typeface="Arial Unicode MS" pitchFamily="34" charset="-128"/>
                <a:ea typeface="Arial Unicode MS" pitchFamily="34" charset="-128"/>
                <a:cs typeface="Arial Unicode MS" pitchFamily="34" charset="-128"/>
              </a:rPr>
              <a:t> within 14 days from receipt of application</a:t>
            </a:r>
          </a:p>
          <a:p>
            <a:pPr marL="919163" indent="-57150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If application is complete.</a:t>
            </a:r>
          </a:p>
          <a:p>
            <a:pPr marL="919163" indent="-57150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There is no payment of debt.</a:t>
            </a:r>
          </a:p>
          <a:p>
            <a:pPr marL="919163" indent="-57150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Copy of notice of dispute was delivered to corporate debtors.</a:t>
            </a:r>
          </a:p>
          <a:p>
            <a:pPr marL="919163" indent="-57150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No notice of dispute received by operational creditors.</a:t>
            </a:r>
          </a:p>
          <a:p>
            <a:pPr marL="919163" indent="-57150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No disciplinary proceeding pending against resolution professional.</a:t>
            </a: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7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39</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err="1">
                <a:latin typeface="Arial Unicode MS" pitchFamily="34" charset="-128"/>
                <a:ea typeface="Arial Unicode MS" pitchFamily="34" charset="-128"/>
                <a:cs typeface="Arial Unicode MS" pitchFamily="34" charset="-128"/>
              </a:rPr>
              <a:t>Eradi</a:t>
            </a:r>
            <a:r>
              <a:rPr lang="en-US" sz="3600" dirty="0">
                <a:latin typeface="Arial Unicode MS" pitchFamily="34" charset="-128"/>
                <a:ea typeface="Arial Unicode MS" pitchFamily="34" charset="-128"/>
                <a:cs typeface="Arial Unicode MS" pitchFamily="34" charset="-128"/>
              </a:rPr>
              <a:t> Committee (1999)</a:t>
            </a:r>
          </a:p>
        </p:txBody>
      </p:sp>
      <p:sp>
        <p:nvSpPr>
          <p:cNvPr id="3" name="Content Placeholder 2"/>
          <p:cNvSpPr>
            <a:spLocks noGrp="1"/>
          </p:cNvSpPr>
          <p:nvPr>
            <p:ph sz="quarter" idx="1"/>
          </p:nvPr>
        </p:nvSpPr>
        <p:spPr>
          <a:xfrm>
            <a:off x="381000" y="1524000"/>
            <a:ext cx="8534400" cy="4267200"/>
          </a:xfrm>
        </p:spPr>
        <p:txBody>
          <a:bodyPr>
            <a:noAutofit/>
          </a:bodyPr>
          <a:lstStyle/>
          <a:p>
            <a:pPr marL="0" indent="0" algn="just" eaLnBrk="1" fontAlgn="auto" hangingPunct="1">
              <a:spcAft>
                <a:spcPts val="0"/>
              </a:spcAft>
              <a:buNone/>
              <a:defRPr/>
            </a:pPr>
            <a:r>
              <a:rPr lang="en-US" sz="2800" dirty="0">
                <a:latin typeface="Arial Unicode MS" pitchFamily="34" charset="-128"/>
                <a:ea typeface="Arial Unicode MS" pitchFamily="34" charset="-128"/>
                <a:cs typeface="Arial Unicode MS" pitchFamily="34" charset="-128"/>
              </a:rPr>
              <a:t>Recommendations by NL </a:t>
            </a:r>
            <a:r>
              <a:rPr lang="en-US" sz="2800" dirty="0" err="1">
                <a:latin typeface="Arial Unicode MS" pitchFamily="34" charset="-128"/>
                <a:ea typeface="Arial Unicode MS" pitchFamily="34" charset="-128"/>
                <a:cs typeface="Arial Unicode MS" pitchFamily="34" charset="-128"/>
              </a:rPr>
              <a:t>Mitra</a:t>
            </a:r>
            <a:r>
              <a:rPr lang="en-US" sz="2800" dirty="0">
                <a:latin typeface="Arial Unicode MS" pitchFamily="34" charset="-128"/>
                <a:ea typeface="Arial Unicode MS" pitchFamily="34" charset="-128"/>
                <a:cs typeface="Arial Unicode MS" pitchFamily="34" charset="-128"/>
              </a:rPr>
              <a:t> Advisory Group (2001)</a:t>
            </a:r>
          </a:p>
          <a:p>
            <a:pPr marL="1095375" indent="-5143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Constitution of National Tribunal with benches of each HC.</a:t>
            </a:r>
          </a:p>
          <a:p>
            <a:pPr marL="1095375" indent="-5143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Appeal to HC &amp; SLP to SC.</a:t>
            </a:r>
          </a:p>
          <a:p>
            <a:pPr marL="1095375" indent="-51435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buNone/>
              <a:defRPr/>
            </a:pPr>
            <a:r>
              <a:rPr lang="en-US" sz="2800" dirty="0">
                <a:latin typeface="Arial Unicode MS" pitchFamily="34" charset="-128"/>
                <a:ea typeface="Arial Unicode MS" pitchFamily="34" charset="-128"/>
                <a:cs typeface="Arial Unicode MS" pitchFamily="34" charset="-128"/>
              </a:rPr>
              <a:t>JJ </a:t>
            </a:r>
            <a:r>
              <a:rPr lang="en-US" sz="2800" dirty="0" err="1">
                <a:latin typeface="Arial Unicode MS" pitchFamily="34" charset="-128"/>
                <a:ea typeface="Arial Unicode MS" pitchFamily="34" charset="-128"/>
                <a:cs typeface="Arial Unicode MS" pitchFamily="34" charset="-128"/>
              </a:rPr>
              <a:t>Irani</a:t>
            </a:r>
            <a:r>
              <a:rPr lang="en-US" sz="2800" dirty="0">
                <a:latin typeface="Arial Unicode MS" pitchFamily="34" charset="-128"/>
                <a:ea typeface="Arial Unicode MS" pitchFamily="34" charset="-128"/>
                <a:cs typeface="Arial Unicode MS" pitchFamily="34" charset="-128"/>
              </a:rPr>
              <a:t> Committee (2005)</a:t>
            </a:r>
          </a:p>
          <a:p>
            <a:pPr marL="1095375" indent="-5143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To resolve the disputes in fast track approach</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4</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fontScale="90000"/>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Insolvency Resolution by operational creditor (Section 9 )</a:t>
            </a:r>
          </a:p>
        </p:txBody>
      </p:sp>
      <p:sp>
        <p:nvSpPr>
          <p:cNvPr id="3" name="Content Placeholder 2"/>
          <p:cNvSpPr>
            <a:spLocks noGrp="1"/>
          </p:cNvSpPr>
          <p:nvPr>
            <p:ph sz="quarter" idx="1"/>
          </p:nvPr>
        </p:nvSpPr>
        <p:spPr>
          <a:xfrm>
            <a:off x="457200" y="1600200"/>
            <a:ext cx="8001000" cy="4419600"/>
          </a:xfrm>
        </p:spPr>
        <p:txBody>
          <a:bodyPr>
            <a:noAutofit/>
          </a:bodyPr>
          <a:lstStyle/>
          <a:p>
            <a:pPr marL="571500" indent="-571500"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Rejection </a:t>
            </a:r>
            <a:r>
              <a:rPr lang="en-US" sz="2400" dirty="0">
                <a:latin typeface="Arial Unicode MS" pitchFamily="34" charset="-128"/>
                <a:ea typeface="Arial Unicode MS" pitchFamily="34" charset="-128"/>
                <a:cs typeface="Arial Unicode MS" pitchFamily="34" charset="-128"/>
              </a:rPr>
              <a:t>– </a:t>
            </a:r>
          </a:p>
          <a:p>
            <a:pPr marL="919163" indent="-57150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If application is incomplete.</a:t>
            </a:r>
          </a:p>
          <a:p>
            <a:pPr marL="919163" indent="-57150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If there is payment of debt.</a:t>
            </a:r>
          </a:p>
          <a:p>
            <a:pPr marL="919163" indent="-57150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If creditors has not delivered the copy of notice to corporate debtors.</a:t>
            </a:r>
          </a:p>
          <a:p>
            <a:pPr marL="919163" indent="-57150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If there is record for any dispute </a:t>
            </a:r>
            <a:r>
              <a:rPr lang="en-US" sz="2400" b="1" u="sng" dirty="0">
                <a:latin typeface="Arial Unicode MS" pitchFamily="34" charset="-128"/>
                <a:ea typeface="Arial Unicode MS" pitchFamily="34" charset="-128"/>
                <a:cs typeface="Arial Unicode MS" pitchFamily="34" charset="-128"/>
              </a:rPr>
              <a:t>or</a:t>
            </a:r>
            <a:r>
              <a:rPr lang="en-US" sz="2400" b="1" dirty="0">
                <a:latin typeface="Arial Unicode MS" pitchFamily="34" charset="-128"/>
                <a:ea typeface="Arial Unicode MS" pitchFamily="34" charset="-128"/>
                <a:cs typeface="Arial Unicode MS" pitchFamily="34" charset="-128"/>
              </a:rPr>
              <a:t> </a:t>
            </a:r>
            <a:r>
              <a:rPr lang="en-US" sz="2400" dirty="0">
                <a:latin typeface="Arial Unicode MS" pitchFamily="34" charset="-128"/>
                <a:ea typeface="Arial Unicode MS" pitchFamily="34" charset="-128"/>
                <a:cs typeface="Arial Unicode MS" pitchFamily="34" charset="-128"/>
              </a:rPr>
              <a:t>notice of dispute received by operational creditors.</a:t>
            </a:r>
          </a:p>
          <a:p>
            <a:pPr marL="58738" indent="-1588"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Before rejecting NCLT shall give notice of applicant to rectify the defects in 7 days from the date of receipt of that notice.</a:t>
            </a: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7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40</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fontScale="90000"/>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Commencement of Insolvency Resolution Process</a:t>
            </a:r>
          </a:p>
        </p:txBody>
      </p:sp>
      <p:sp>
        <p:nvSpPr>
          <p:cNvPr id="3" name="Content Placeholder 2"/>
          <p:cNvSpPr>
            <a:spLocks noGrp="1"/>
          </p:cNvSpPr>
          <p:nvPr>
            <p:ph sz="quarter" idx="1"/>
          </p:nvPr>
        </p:nvSpPr>
        <p:spPr>
          <a:xfrm>
            <a:off x="457200" y="1600200"/>
            <a:ext cx="8001000" cy="4419600"/>
          </a:xfrm>
        </p:spPr>
        <p:txBody>
          <a:bodyPr>
            <a:noAutofit/>
          </a:bodyPr>
          <a:lstStyle/>
          <a:p>
            <a:pPr marL="0" indent="0" algn="just" eaLnBrk="1" fontAlgn="auto" hangingPunct="1">
              <a:spcAft>
                <a:spcPts val="0"/>
              </a:spcAft>
              <a:buNone/>
              <a:defRPr/>
            </a:pPr>
            <a:r>
              <a:rPr lang="en-US" sz="2800" dirty="0">
                <a:latin typeface="Arial Unicode MS" pitchFamily="34" charset="-128"/>
                <a:ea typeface="Arial Unicode MS" pitchFamily="34" charset="-128"/>
                <a:cs typeface="Arial Unicode MS" pitchFamily="34" charset="-128"/>
              </a:rPr>
              <a:t>Commencement of Insolvency Resolution Process – </a:t>
            </a:r>
          </a:p>
          <a:p>
            <a:pPr marL="919163" indent="-571500"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From the date of admission of application.</a:t>
            </a: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None/>
              <a:defRPr/>
            </a:pPr>
            <a:r>
              <a:rPr lang="en-US" sz="2800" dirty="0">
                <a:latin typeface="Arial Unicode MS" pitchFamily="34" charset="-128"/>
                <a:ea typeface="Arial Unicode MS" pitchFamily="34" charset="-128"/>
                <a:cs typeface="Arial Unicode MS" pitchFamily="34" charset="-128"/>
              </a:rPr>
              <a:t>Time limit for completion of Insolvency Resolution Process:-</a:t>
            </a:r>
          </a:p>
          <a:p>
            <a:pPr marL="919163" indent="-571500"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180 days from the date of admission to initiate process.</a:t>
            </a: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8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8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41</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fontScale="90000"/>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Insolvency Resolution by operational creditor (Section 9 )</a:t>
            </a:r>
          </a:p>
        </p:txBody>
      </p:sp>
      <p:sp>
        <p:nvSpPr>
          <p:cNvPr id="3" name="Content Placeholder 2"/>
          <p:cNvSpPr>
            <a:spLocks noGrp="1"/>
          </p:cNvSpPr>
          <p:nvPr>
            <p:ph sz="quarter" idx="1"/>
          </p:nvPr>
        </p:nvSpPr>
        <p:spPr>
          <a:xfrm>
            <a:off x="457200" y="1600200"/>
            <a:ext cx="8001000" cy="4419600"/>
          </a:xfrm>
        </p:spPr>
        <p:txBody>
          <a:bodyPr>
            <a:noAutofit/>
          </a:bodyPr>
          <a:lstStyle/>
          <a:p>
            <a:pPr marL="571500" indent="-571500" algn="just" eaLnBrk="1" fontAlgn="auto" hangingPunct="1">
              <a:spcAft>
                <a:spcPts val="0"/>
              </a:spcAft>
              <a:buNone/>
              <a:defRPr/>
            </a:pPr>
            <a:r>
              <a:rPr lang="en-US" sz="2800" dirty="0">
                <a:latin typeface="Arial Unicode MS" pitchFamily="34" charset="-128"/>
                <a:ea typeface="Arial Unicode MS" pitchFamily="34" charset="-128"/>
                <a:cs typeface="Arial Unicode MS" pitchFamily="34" charset="-128"/>
              </a:rPr>
              <a:t>Extension of time --</a:t>
            </a:r>
          </a:p>
          <a:p>
            <a:pPr marL="919163" indent="-571500"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RP shall file an application before NCLT. </a:t>
            </a:r>
          </a:p>
          <a:p>
            <a:pPr marL="919163" indent="-571500"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Copy of Resolution passed by at the meeting of committee of creditors (75% of voting share).</a:t>
            </a:r>
          </a:p>
          <a:p>
            <a:pPr marL="919163" indent="-571500"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Extension maximum 90 days beyond 180 days.</a:t>
            </a:r>
          </a:p>
          <a:p>
            <a:pPr marL="919163" indent="-571500"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Only one extension allowed.</a:t>
            </a: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8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8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42</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Process after Admission</a:t>
            </a:r>
          </a:p>
        </p:txBody>
      </p:sp>
      <p:sp>
        <p:nvSpPr>
          <p:cNvPr id="3" name="Content Placeholder 2"/>
          <p:cNvSpPr>
            <a:spLocks noGrp="1"/>
          </p:cNvSpPr>
          <p:nvPr>
            <p:ph sz="quarter" idx="1"/>
          </p:nvPr>
        </p:nvSpPr>
        <p:spPr>
          <a:xfrm>
            <a:off x="457200" y="1600200"/>
            <a:ext cx="8001000" cy="4419600"/>
          </a:xfrm>
        </p:spPr>
        <p:txBody>
          <a:bodyPr>
            <a:noAutofit/>
          </a:bodyPr>
          <a:lstStyle/>
          <a:p>
            <a:pPr marL="571500" indent="-571500" algn="just" eaLnBrk="1" fontAlgn="auto" hangingPunct="1">
              <a:spcAft>
                <a:spcPts val="0"/>
              </a:spcAft>
              <a:buNone/>
              <a:defRPr/>
            </a:pPr>
            <a:r>
              <a:rPr lang="en-US" sz="2800" dirty="0">
                <a:latin typeface="Arial Unicode MS" pitchFamily="34" charset="-128"/>
                <a:ea typeface="Arial Unicode MS" pitchFamily="34" charset="-128"/>
                <a:cs typeface="Arial Unicode MS" pitchFamily="34" charset="-128"/>
              </a:rPr>
              <a:t>NCLT shall by order --</a:t>
            </a:r>
          </a:p>
          <a:p>
            <a:pPr marL="919163" indent="-571500"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Declare Moratorium</a:t>
            </a:r>
          </a:p>
          <a:p>
            <a:pPr marL="919163" indent="-571500"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Appoint Interim Resolution Professional (within 14 days from the date of commencement).</a:t>
            </a:r>
          </a:p>
          <a:p>
            <a:pPr marL="919163" indent="-571500"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Cause public announcement and call for claims.</a:t>
            </a: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8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8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43</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Process after Admission</a:t>
            </a:r>
          </a:p>
        </p:txBody>
      </p:sp>
      <p:sp>
        <p:nvSpPr>
          <p:cNvPr id="3" name="Content Placeholder 2"/>
          <p:cNvSpPr>
            <a:spLocks noGrp="1"/>
          </p:cNvSpPr>
          <p:nvPr>
            <p:ph sz="quarter" idx="1"/>
          </p:nvPr>
        </p:nvSpPr>
        <p:spPr>
          <a:xfrm>
            <a:off x="457200" y="1600200"/>
            <a:ext cx="8001000" cy="4419600"/>
          </a:xfrm>
        </p:spPr>
        <p:txBody>
          <a:bodyPr>
            <a:noAutofit/>
          </a:bodyPr>
          <a:lstStyle/>
          <a:p>
            <a:pPr marL="0" indent="0" algn="just" eaLnBrk="1" fontAlgn="auto" hangingPunct="1">
              <a:spcAft>
                <a:spcPts val="0"/>
              </a:spcAft>
              <a:buNone/>
              <a:defRPr/>
            </a:pPr>
            <a:r>
              <a:rPr lang="en-US" sz="2800" b="1" dirty="0">
                <a:latin typeface="Arial Unicode MS" pitchFamily="34" charset="-128"/>
                <a:ea typeface="Arial Unicode MS" pitchFamily="34" charset="-128"/>
                <a:cs typeface="Arial Unicode MS" pitchFamily="34" charset="-128"/>
              </a:rPr>
              <a:t>Copy of order </a:t>
            </a:r>
            <a:r>
              <a:rPr lang="en-US" sz="2800" dirty="0">
                <a:latin typeface="Arial Unicode MS" pitchFamily="34" charset="-128"/>
                <a:ea typeface="Arial Unicode MS" pitchFamily="34" charset="-128"/>
                <a:cs typeface="Arial Unicode MS" pitchFamily="34" charset="-128"/>
              </a:rPr>
              <a:t>– within 7 days of Admission / Rejection</a:t>
            </a:r>
          </a:p>
          <a:p>
            <a:pPr marL="571500" indent="-571500" algn="just" eaLnBrk="1" fontAlgn="auto" hangingPunct="1">
              <a:spcAft>
                <a:spcPts val="0"/>
              </a:spcAft>
              <a:buNone/>
              <a:defRPr/>
            </a:pPr>
            <a:r>
              <a:rPr lang="en-US" sz="2800" u="sng" dirty="0">
                <a:latin typeface="Arial Unicode MS" pitchFamily="34" charset="-128"/>
                <a:ea typeface="Arial Unicode MS" pitchFamily="34" charset="-128"/>
                <a:cs typeface="Arial Unicode MS" pitchFamily="34" charset="-128"/>
              </a:rPr>
              <a:t>If admitted</a:t>
            </a:r>
            <a:r>
              <a:rPr lang="en-US" sz="2800" dirty="0">
                <a:latin typeface="Arial Unicode MS" pitchFamily="34" charset="-128"/>
                <a:ea typeface="Arial Unicode MS" pitchFamily="34" charset="-128"/>
                <a:cs typeface="Arial Unicode MS" pitchFamily="34" charset="-128"/>
              </a:rPr>
              <a:t>:-</a:t>
            </a:r>
          </a:p>
          <a:p>
            <a:pPr marL="919163" indent="-571500"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To financial creditor</a:t>
            </a:r>
          </a:p>
          <a:p>
            <a:pPr marL="919163" indent="-571500"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To corporate debtor</a:t>
            </a:r>
          </a:p>
          <a:p>
            <a:pPr marL="628650" indent="-571500" algn="just" eaLnBrk="1" fontAlgn="auto" hangingPunct="1">
              <a:spcAft>
                <a:spcPts val="0"/>
              </a:spcAft>
              <a:buNone/>
              <a:defRPr/>
            </a:pPr>
            <a:endParaRPr lang="en-US" sz="2800" dirty="0">
              <a:latin typeface="Arial Unicode MS" pitchFamily="34" charset="-128"/>
              <a:ea typeface="Arial Unicode MS" pitchFamily="34" charset="-128"/>
              <a:cs typeface="Arial Unicode MS" pitchFamily="34" charset="-128"/>
            </a:endParaRPr>
          </a:p>
          <a:p>
            <a:pPr marL="628650" indent="-571500" algn="just" eaLnBrk="1" fontAlgn="auto" hangingPunct="1">
              <a:spcAft>
                <a:spcPts val="0"/>
              </a:spcAft>
              <a:buNone/>
              <a:defRPr/>
            </a:pPr>
            <a:r>
              <a:rPr lang="en-US" sz="2800" u="sng" dirty="0">
                <a:latin typeface="Arial Unicode MS" pitchFamily="34" charset="-128"/>
                <a:ea typeface="Arial Unicode MS" pitchFamily="34" charset="-128"/>
                <a:cs typeface="Arial Unicode MS" pitchFamily="34" charset="-128"/>
              </a:rPr>
              <a:t>If Rejected</a:t>
            </a:r>
            <a:r>
              <a:rPr lang="en-US" sz="2800" dirty="0">
                <a:latin typeface="Arial Unicode MS" pitchFamily="34" charset="-128"/>
                <a:ea typeface="Arial Unicode MS" pitchFamily="34" charset="-128"/>
                <a:cs typeface="Arial Unicode MS" pitchFamily="34" charset="-128"/>
              </a:rPr>
              <a:t>:-</a:t>
            </a:r>
          </a:p>
          <a:p>
            <a:pPr marL="919163" indent="-571500"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To financial creditors</a:t>
            </a: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8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8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44</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Process after Admission</a:t>
            </a:r>
          </a:p>
        </p:txBody>
      </p:sp>
      <p:sp>
        <p:nvSpPr>
          <p:cNvPr id="3" name="Content Placeholder 2"/>
          <p:cNvSpPr>
            <a:spLocks noGrp="1"/>
          </p:cNvSpPr>
          <p:nvPr>
            <p:ph sz="quarter" idx="1"/>
          </p:nvPr>
        </p:nvSpPr>
        <p:spPr>
          <a:xfrm>
            <a:off x="457200" y="1600200"/>
            <a:ext cx="8001000" cy="4419600"/>
          </a:xfrm>
        </p:spPr>
        <p:txBody>
          <a:bodyPr>
            <a:noAutofit/>
          </a:bodyPr>
          <a:lstStyle/>
          <a:p>
            <a:pPr marL="571500" indent="-571500" algn="just" eaLnBrk="1" fontAlgn="auto" hangingPunct="1">
              <a:spcAft>
                <a:spcPts val="0"/>
              </a:spcAft>
              <a:buNone/>
              <a:defRPr/>
            </a:pPr>
            <a:r>
              <a:rPr lang="en-US" sz="2400" b="1" u="sng" dirty="0">
                <a:latin typeface="Arial Unicode MS" pitchFamily="34" charset="-128"/>
                <a:ea typeface="Arial Unicode MS" pitchFamily="34" charset="-128"/>
                <a:cs typeface="Arial Unicode MS" pitchFamily="34" charset="-128"/>
              </a:rPr>
              <a:t>Moratorium </a:t>
            </a:r>
            <a:endParaRPr lang="en-US" sz="2400" dirty="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NCLT shall by order declare moratorium for prohibition of:-</a:t>
            </a:r>
          </a:p>
          <a:p>
            <a:pPr marL="508000" indent="-450850" algn="just" eaLnBrk="1" fontAlgn="auto" hangingPunct="1">
              <a:spcAft>
                <a:spcPts val="0"/>
              </a:spcAft>
              <a:buFont typeface="+mj-lt"/>
              <a:buAutoNum type="alphaLcParenR"/>
              <a:defRPr/>
            </a:pPr>
            <a:r>
              <a:rPr lang="en-US" sz="2400" dirty="0">
                <a:latin typeface="Arial Unicode MS" pitchFamily="34" charset="-128"/>
                <a:ea typeface="Arial Unicode MS" pitchFamily="34" charset="-128"/>
                <a:cs typeface="Arial Unicode MS" pitchFamily="34" charset="-128"/>
              </a:rPr>
              <a:t>The institution of suits or continuation of pending suits or proceedings against the corporate debtor including execution of any judgement, decree or order in any court of law, tribunal, arbitration panel or other authority;</a:t>
            </a:r>
          </a:p>
          <a:p>
            <a:pPr marL="508000" indent="-450850" algn="just" eaLnBrk="1" fontAlgn="auto" hangingPunct="1">
              <a:spcAft>
                <a:spcPts val="0"/>
              </a:spcAft>
              <a:buFont typeface="+mj-lt"/>
              <a:buAutoNum type="alphaLcParenR"/>
              <a:defRPr/>
            </a:pPr>
            <a:r>
              <a:rPr lang="en-US" sz="2400" dirty="0">
                <a:latin typeface="Arial Unicode MS" pitchFamily="34" charset="-128"/>
                <a:ea typeface="Arial Unicode MS" pitchFamily="34" charset="-128"/>
                <a:cs typeface="Arial Unicode MS" pitchFamily="34" charset="-128"/>
              </a:rPr>
              <a:t>Transferring, encumbering, alienating or disposing of by the corporate debtor any of its assets or any legal right or beneficial interest therein.</a:t>
            </a:r>
          </a:p>
          <a:p>
            <a:pPr marL="508000" indent="-450850" algn="just" eaLnBrk="1" fontAlgn="auto" hangingPunct="1">
              <a:spcAft>
                <a:spcPts val="0"/>
              </a:spcAft>
              <a:buFont typeface="+mj-lt"/>
              <a:buAutoNum type="alphaLcParenR"/>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45</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Process after Admission</a:t>
            </a:r>
          </a:p>
        </p:txBody>
      </p:sp>
      <p:sp>
        <p:nvSpPr>
          <p:cNvPr id="3" name="Content Placeholder 2"/>
          <p:cNvSpPr>
            <a:spLocks noGrp="1"/>
          </p:cNvSpPr>
          <p:nvPr>
            <p:ph sz="quarter" idx="1"/>
          </p:nvPr>
        </p:nvSpPr>
        <p:spPr>
          <a:xfrm>
            <a:off x="457200" y="1600200"/>
            <a:ext cx="8001000" cy="4419600"/>
          </a:xfrm>
        </p:spPr>
        <p:txBody>
          <a:bodyPr>
            <a:noAutofit/>
          </a:bodyPr>
          <a:lstStyle/>
          <a:p>
            <a:pPr marL="514350" indent="-457200" algn="just" eaLnBrk="1" fontAlgn="auto" hangingPunct="1">
              <a:spcAft>
                <a:spcPts val="0"/>
              </a:spcAft>
              <a:buFont typeface="+mj-lt"/>
              <a:buAutoNum type="alphaLcParenR" startAt="3"/>
              <a:defRPr/>
            </a:pPr>
            <a:r>
              <a:rPr lang="en-US" sz="2400" dirty="0">
                <a:latin typeface="Arial Unicode MS" pitchFamily="34" charset="-128"/>
                <a:ea typeface="Arial Unicode MS" pitchFamily="34" charset="-128"/>
                <a:cs typeface="Arial Unicode MS" pitchFamily="34" charset="-128"/>
              </a:rPr>
              <a:t>Any action to foreclose, recover or enforce any security interest created by the corporate debtor in respect of its property including any action under the </a:t>
            </a:r>
            <a:r>
              <a:rPr lang="en-US" sz="2400" dirty="0" err="1">
                <a:latin typeface="Arial Unicode MS" pitchFamily="34" charset="-128"/>
                <a:ea typeface="Arial Unicode MS" pitchFamily="34" charset="-128"/>
                <a:cs typeface="Arial Unicode MS" pitchFamily="34" charset="-128"/>
              </a:rPr>
              <a:t>Securitisation</a:t>
            </a:r>
            <a:r>
              <a:rPr lang="en-US" sz="2400" dirty="0">
                <a:latin typeface="Arial Unicode MS" pitchFamily="34" charset="-128"/>
                <a:ea typeface="Arial Unicode MS" pitchFamily="34" charset="-128"/>
                <a:cs typeface="Arial Unicode MS" pitchFamily="34" charset="-128"/>
              </a:rPr>
              <a:t> and Reconstruction of Financial Assets and Enforcement of Security Interest Act, 2002;</a:t>
            </a:r>
          </a:p>
          <a:p>
            <a:pPr marL="508000" indent="-450850" algn="just" eaLnBrk="1" fontAlgn="auto" hangingPunct="1">
              <a:spcAft>
                <a:spcPts val="0"/>
              </a:spcAft>
              <a:buFont typeface="+mj-lt"/>
              <a:buAutoNum type="alphaLcParenR" startAt="3"/>
              <a:defRPr/>
            </a:pPr>
            <a:r>
              <a:rPr lang="en-US" sz="2400" dirty="0">
                <a:latin typeface="Arial Unicode MS" pitchFamily="34" charset="-128"/>
                <a:ea typeface="Arial Unicode MS" pitchFamily="34" charset="-128"/>
                <a:cs typeface="Arial Unicode MS" pitchFamily="34" charset="-128"/>
              </a:rPr>
              <a:t>The recovery of any property by an owner or </a:t>
            </a:r>
            <a:r>
              <a:rPr lang="en-US" sz="2400" dirty="0" err="1">
                <a:latin typeface="Arial Unicode MS" pitchFamily="34" charset="-128"/>
                <a:ea typeface="Arial Unicode MS" pitchFamily="34" charset="-128"/>
                <a:cs typeface="Arial Unicode MS" pitchFamily="34" charset="-128"/>
              </a:rPr>
              <a:t>lessor</a:t>
            </a:r>
            <a:r>
              <a:rPr lang="en-US" sz="2400" dirty="0">
                <a:latin typeface="Arial Unicode MS" pitchFamily="34" charset="-128"/>
                <a:ea typeface="Arial Unicode MS" pitchFamily="34" charset="-128"/>
                <a:cs typeface="Arial Unicode MS" pitchFamily="34" charset="-128"/>
              </a:rPr>
              <a:t> where such property is occupied by or in the possession of the corporate debtor.</a:t>
            </a:r>
          </a:p>
          <a:p>
            <a:pPr marL="508000"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Provided—</a:t>
            </a:r>
          </a:p>
          <a:p>
            <a:pPr marL="508000" indent="-450850" algn="just" eaLnBrk="1" fontAlgn="auto" hangingPunct="1">
              <a:spcAft>
                <a:spcPts val="0"/>
              </a:spcAft>
              <a:buNone/>
              <a:defRPr/>
            </a:pPr>
            <a:r>
              <a:rPr lang="en-US" sz="2400" dirty="0" err="1">
                <a:latin typeface="Arial Unicode MS" pitchFamily="34" charset="-128"/>
                <a:ea typeface="Arial Unicode MS" pitchFamily="34" charset="-128"/>
                <a:cs typeface="Arial Unicode MS" pitchFamily="34" charset="-128"/>
              </a:rPr>
              <a:t>i</a:t>
            </a:r>
            <a:r>
              <a:rPr lang="en-US" sz="2400" dirty="0">
                <a:latin typeface="Arial Unicode MS" pitchFamily="34" charset="-128"/>
                <a:ea typeface="Arial Unicode MS" pitchFamily="34" charset="-128"/>
                <a:cs typeface="Arial Unicode MS" pitchFamily="34" charset="-128"/>
              </a:rPr>
              <a:t>)  Supply of essential goods or services shall not be terminated/ suspended/ interrupted.  </a:t>
            </a:r>
          </a:p>
          <a:p>
            <a:pPr marL="508000" indent="-450850" algn="just" eaLnBrk="1" fontAlgn="auto" hangingPunct="1">
              <a:spcAft>
                <a:spcPts val="0"/>
              </a:spcAft>
              <a:buFont typeface="+mj-lt"/>
              <a:buAutoNum type="alphaLcParenR" startAt="3"/>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46</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Process after Admission</a:t>
            </a:r>
          </a:p>
        </p:txBody>
      </p:sp>
      <p:sp>
        <p:nvSpPr>
          <p:cNvPr id="3" name="Content Placeholder 2"/>
          <p:cNvSpPr>
            <a:spLocks noGrp="1"/>
          </p:cNvSpPr>
          <p:nvPr>
            <p:ph sz="quarter" idx="1"/>
          </p:nvPr>
        </p:nvSpPr>
        <p:spPr>
          <a:xfrm>
            <a:off x="457200" y="1600200"/>
            <a:ext cx="8001000" cy="4419600"/>
          </a:xfrm>
        </p:spPr>
        <p:txBody>
          <a:bodyPr>
            <a:noAutofit/>
          </a:bodyPr>
          <a:lstStyle/>
          <a:p>
            <a:pPr marL="508000"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Provided—</a:t>
            </a:r>
          </a:p>
          <a:p>
            <a:pPr marL="571500" indent="-514350" algn="just" eaLnBrk="1" fontAlgn="auto" hangingPunct="1">
              <a:spcAft>
                <a:spcPts val="0"/>
              </a:spcAft>
              <a:buAutoNum type="romanLcParenR" startAt="2"/>
              <a:defRPr/>
            </a:pPr>
            <a:r>
              <a:rPr lang="en-US" sz="2400" dirty="0">
                <a:latin typeface="Arial Unicode MS" pitchFamily="34" charset="-128"/>
                <a:ea typeface="Arial Unicode MS" pitchFamily="34" charset="-128"/>
                <a:cs typeface="Arial Unicode MS" pitchFamily="34" charset="-128"/>
              </a:rPr>
              <a:t>Prohibition shall not apply to any transaction as may be notified by CG.</a:t>
            </a:r>
          </a:p>
          <a:p>
            <a:pPr marL="571500" indent="-514350" algn="just" eaLnBrk="1" fontAlgn="auto" hangingPunct="1">
              <a:spcAft>
                <a:spcPts val="0"/>
              </a:spcAft>
              <a:buAutoNum type="romanLcParenR" startAt="2"/>
              <a:defRPr/>
            </a:pPr>
            <a:endParaRPr lang="en-US" sz="2400" dirty="0">
              <a:latin typeface="Arial Unicode MS" pitchFamily="34" charset="-128"/>
              <a:ea typeface="Arial Unicode MS" pitchFamily="34" charset="-128"/>
              <a:cs typeface="Arial Unicode MS" pitchFamily="34" charset="-128"/>
            </a:endParaRPr>
          </a:p>
          <a:p>
            <a:pPr marL="58738" indent="-1588"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Order shall be affected from the date of order till completion of Insolvency Resolution process or date of approval of Resolution plan or date of order of liquidation as the case may be.  </a:t>
            </a:r>
          </a:p>
          <a:p>
            <a:pPr marL="508000" indent="-450850" algn="just" eaLnBrk="1" fontAlgn="auto" hangingPunct="1">
              <a:spcAft>
                <a:spcPts val="0"/>
              </a:spcAft>
              <a:buFont typeface="+mj-lt"/>
              <a:buAutoNum type="alphaLcParenR" startAt="3"/>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47</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Process after Admission</a:t>
            </a:r>
          </a:p>
        </p:txBody>
      </p:sp>
      <p:sp>
        <p:nvSpPr>
          <p:cNvPr id="3" name="Content Placeholder 2"/>
          <p:cNvSpPr>
            <a:spLocks noGrp="1"/>
          </p:cNvSpPr>
          <p:nvPr>
            <p:ph sz="quarter" idx="1"/>
          </p:nvPr>
        </p:nvSpPr>
        <p:spPr>
          <a:xfrm>
            <a:off x="457200" y="1600200"/>
            <a:ext cx="8001000" cy="4419600"/>
          </a:xfrm>
        </p:spPr>
        <p:txBody>
          <a:bodyPr>
            <a:noAutofit/>
          </a:bodyPr>
          <a:lstStyle/>
          <a:p>
            <a:pPr marL="0" indent="0" algn="just" eaLnBrk="1" fontAlgn="auto" hangingPunct="1">
              <a:spcAft>
                <a:spcPts val="0"/>
              </a:spcAft>
              <a:buNone/>
              <a:defRPr/>
            </a:pPr>
            <a:r>
              <a:rPr lang="en-US" sz="2800" b="1" dirty="0">
                <a:latin typeface="Arial Unicode MS" pitchFamily="34" charset="-128"/>
                <a:ea typeface="Arial Unicode MS" pitchFamily="34" charset="-128"/>
                <a:cs typeface="Arial Unicode MS" pitchFamily="34" charset="-128"/>
              </a:rPr>
              <a:t>Public announcement </a:t>
            </a:r>
            <a:r>
              <a:rPr lang="en-US" sz="2800" dirty="0">
                <a:latin typeface="Arial Unicode MS" pitchFamily="34" charset="-128"/>
                <a:ea typeface="Arial Unicode MS" pitchFamily="34" charset="-128"/>
                <a:cs typeface="Arial Unicode MS" pitchFamily="34" charset="-128"/>
              </a:rPr>
              <a:t>– not later than 3 days from the date of announcement. </a:t>
            </a:r>
          </a:p>
          <a:p>
            <a:pPr marL="919163" indent="-571500"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Name and address of corporate debtor.</a:t>
            </a:r>
          </a:p>
          <a:p>
            <a:pPr marL="919163" indent="-571500"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Name of the authority where corporate debtor is registered.</a:t>
            </a:r>
          </a:p>
          <a:p>
            <a:pPr marL="919163" indent="-571500"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Last date for submitting claims.</a:t>
            </a:r>
          </a:p>
          <a:p>
            <a:pPr marL="919163" indent="-571500"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Details of interim resolution professional.</a:t>
            </a:r>
          </a:p>
          <a:p>
            <a:pPr marL="919163" indent="-571500"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Penalties for false and misleading claims.</a:t>
            </a: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8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8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48</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Process after Admission</a:t>
            </a:r>
          </a:p>
        </p:txBody>
      </p:sp>
      <p:sp>
        <p:nvSpPr>
          <p:cNvPr id="3" name="Content Placeholder 2"/>
          <p:cNvSpPr>
            <a:spLocks noGrp="1"/>
          </p:cNvSpPr>
          <p:nvPr>
            <p:ph sz="quarter" idx="1"/>
          </p:nvPr>
        </p:nvSpPr>
        <p:spPr>
          <a:xfrm>
            <a:off x="457200" y="1600200"/>
            <a:ext cx="8001000" cy="4419600"/>
          </a:xfrm>
        </p:spPr>
        <p:txBody>
          <a:bodyPr>
            <a:noAutofit/>
          </a:bodyPr>
          <a:lstStyle/>
          <a:p>
            <a:pPr marL="919163" indent="-571500"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Date of closure of Insolvency Resolution Process.</a:t>
            </a:r>
          </a:p>
          <a:p>
            <a:pPr marL="919163" indent="-571500"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Copy of advertisement shall be:</a:t>
            </a:r>
          </a:p>
          <a:p>
            <a:pPr marL="1239838" lvl="1" indent="-571500" algn="just" eaLnBrk="1" fontAlgn="auto" hangingPunct="1">
              <a:spcAft>
                <a:spcPts val="0"/>
              </a:spcAft>
              <a:buFont typeface="Wingdings" pitchFamily="2" charset="2"/>
              <a:buChar char="Ø"/>
              <a:defRPr/>
            </a:pPr>
            <a:r>
              <a:rPr lang="en-US" sz="2500" dirty="0">
                <a:latin typeface="Arial Unicode MS" pitchFamily="34" charset="-128"/>
                <a:ea typeface="Arial Unicode MS" pitchFamily="34" charset="-128"/>
                <a:cs typeface="Arial Unicode MS" pitchFamily="34" charset="-128"/>
              </a:rPr>
              <a:t>on website of CD</a:t>
            </a:r>
          </a:p>
          <a:p>
            <a:pPr marL="1239838" lvl="1" indent="-571500" algn="just" eaLnBrk="1" fontAlgn="auto" hangingPunct="1">
              <a:spcAft>
                <a:spcPts val="0"/>
              </a:spcAft>
              <a:buFont typeface="Wingdings" pitchFamily="2" charset="2"/>
              <a:buChar char="Ø"/>
              <a:defRPr/>
            </a:pPr>
            <a:r>
              <a:rPr lang="en-US" sz="2500" dirty="0">
                <a:latin typeface="Arial Unicode MS" pitchFamily="34" charset="-128"/>
                <a:ea typeface="Arial Unicode MS" pitchFamily="34" charset="-128"/>
                <a:cs typeface="Arial Unicode MS" pitchFamily="34" charset="-128"/>
              </a:rPr>
              <a:t>on website of Board (if any).</a:t>
            </a: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8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8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49</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Viswanathan Committee (2014)</a:t>
            </a:r>
          </a:p>
        </p:txBody>
      </p:sp>
      <p:sp>
        <p:nvSpPr>
          <p:cNvPr id="3" name="Content Placeholder 2"/>
          <p:cNvSpPr>
            <a:spLocks noGrp="1"/>
          </p:cNvSpPr>
          <p:nvPr>
            <p:ph sz="quarter" idx="1"/>
          </p:nvPr>
        </p:nvSpPr>
        <p:spPr>
          <a:xfrm>
            <a:off x="381000" y="1524000"/>
            <a:ext cx="8534400" cy="4267200"/>
          </a:xfrm>
        </p:spPr>
        <p:txBody>
          <a:bodyPr>
            <a:noAutofit/>
          </a:bodyPr>
          <a:lstStyle/>
          <a:p>
            <a:pPr marL="0" indent="0" algn="just" eaLnBrk="1" fontAlgn="auto" hangingPunct="1">
              <a:spcAft>
                <a:spcPts val="0"/>
              </a:spcAft>
              <a:buNone/>
              <a:defRPr/>
            </a:pPr>
            <a:r>
              <a:rPr lang="en-US" sz="2400" b="1" u="sng" dirty="0">
                <a:latin typeface="Arial Unicode MS" pitchFamily="34" charset="-128"/>
                <a:ea typeface="Arial Unicode MS" pitchFamily="34" charset="-128"/>
                <a:cs typeface="Arial Unicode MS" pitchFamily="34" charset="-128"/>
              </a:rPr>
              <a:t>Objects:-</a:t>
            </a:r>
          </a:p>
          <a:p>
            <a:pPr marL="347663" indent="-347663"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To study the Corporate bankruptcy Legal framework in India.</a:t>
            </a:r>
          </a:p>
          <a:p>
            <a:pPr marL="514350" indent="-514350" algn="just" eaLnBrk="1" fontAlgn="auto" hangingPunct="1">
              <a:spcAft>
                <a:spcPts val="0"/>
              </a:spcAft>
              <a:buNone/>
              <a:defRPr/>
            </a:pPr>
            <a:r>
              <a:rPr lang="en-US" sz="2400" b="1" u="sng" dirty="0">
                <a:latin typeface="Arial Unicode MS" pitchFamily="34" charset="-128"/>
                <a:ea typeface="Arial Unicode MS" pitchFamily="34" charset="-128"/>
                <a:cs typeface="Arial Unicode MS" pitchFamily="34" charset="-128"/>
              </a:rPr>
              <a:t>Recommendations:-</a:t>
            </a:r>
          </a:p>
          <a:p>
            <a:pPr marL="508000" indent="-50800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To repeal  -- Presidency Town Insolvency Act, 1909</a:t>
            </a:r>
          </a:p>
          <a:p>
            <a:pPr marL="508000" indent="-50800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To amend --</a:t>
            </a:r>
          </a:p>
          <a:p>
            <a:pPr marL="1023938" lvl="1" indent="-514350" algn="just" eaLnBrk="1" fontAlgn="auto" hangingPunct="1">
              <a:spcAft>
                <a:spcPts val="0"/>
              </a:spcAft>
              <a:buFont typeface="Wingdings" pitchFamily="2" charset="2"/>
              <a:buChar char="Ø"/>
              <a:defRPr/>
            </a:pPr>
            <a:r>
              <a:rPr lang="en-US" sz="2000" dirty="0">
                <a:latin typeface="Arial Unicode MS" pitchFamily="34" charset="-128"/>
                <a:ea typeface="Arial Unicode MS" pitchFamily="34" charset="-128"/>
                <a:cs typeface="Arial Unicode MS" pitchFamily="34" charset="-128"/>
              </a:rPr>
              <a:t>Companies Act, 2013 </a:t>
            </a:r>
          </a:p>
          <a:p>
            <a:pPr marL="1023938" lvl="1" indent="-514350" algn="just" eaLnBrk="1" fontAlgn="auto" hangingPunct="1">
              <a:spcAft>
                <a:spcPts val="0"/>
              </a:spcAft>
              <a:buFont typeface="Wingdings" pitchFamily="2" charset="2"/>
              <a:buChar char="Ø"/>
              <a:defRPr/>
            </a:pPr>
            <a:r>
              <a:rPr lang="en-US" sz="2100" dirty="0">
                <a:latin typeface="Arial Unicode MS" pitchFamily="34" charset="-128"/>
                <a:ea typeface="Arial Unicode MS" pitchFamily="34" charset="-128"/>
                <a:cs typeface="Arial Unicode MS" pitchFamily="34" charset="-128"/>
              </a:rPr>
              <a:t>SICA, Repeal Act, 2013</a:t>
            </a:r>
          </a:p>
          <a:p>
            <a:pPr marL="1023938" lvl="1" indent="-514350" algn="just" eaLnBrk="1" fontAlgn="auto" hangingPunct="1">
              <a:spcAft>
                <a:spcPts val="0"/>
              </a:spcAft>
              <a:buFont typeface="Wingdings" pitchFamily="2" charset="2"/>
              <a:buChar char="Ø"/>
              <a:defRPr/>
            </a:pPr>
            <a:r>
              <a:rPr lang="en-US" sz="2100" dirty="0">
                <a:latin typeface="Arial Unicode MS" pitchFamily="34" charset="-128"/>
                <a:ea typeface="Arial Unicode MS" pitchFamily="34" charset="-128"/>
                <a:cs typeface="Arial Unicode MS" pitchFamily="34" charset="-128"/>
              </a:rPr>
              <a:t>LLP Act, 2008</a:t>
            </a:r>
          </a:p>
          <a:p>
            <a:pPr marL="1023938" lvl="1" indent="-514350" algn="just" eaLnBrk="1" fontAlgn="auto" hangingPunct="1">
              <a:spcAft>
                <a:spcPts val="0"/>
              </a:spcAft>
              <a:buFont typeface="Wingdings" pitchFamily="2" charset="2"/>
              <a:buChar char="Ø"/>
              <a:defRPr/>
            </a:pPr>
            <a:r>
              <a:rPr lang="en-US" sz="2100" dirty="0">
                <a:latin typeface="Arial Unicode MS" pitchFamily="34" charset="-128"/>
                <a:ea typeface="Arial Unicode MS" pitchFamily="34" charset="-128"/>
                <a:cs typeface="Arial Unicode MS" pitchFamily="34" charset="-128"/>
              </a:rPr>
              <a:t>SRFAESI, 2002</a:t>
            </a:r>
          </a:p>
          <a:p>
            <a:pPr marL="1023938" lvl="1" indent="-514350" algn="just" eaLnBrk="1" fontAlgn="auto" hangingPunct="1">
              <a:spcAft>
                <a:spcPts val="0"/>
              </a:spcAft>
              <a:buFont typeface="Wingdings" pitchFamily="2" charset="2"/>
              <a:buChar char="Ø"/>
              <a:defRPr/>
            </a:pPr>
            <a:r>
              <a:rPr lang="en-US" sz="2100" dirty="0">
                <a:latin typeface="Arial Unicode MS" pitchFamily="34" charset="-128"/>
                <a:ea typeface="Arial Unicode MS" pitchFamily="34" charset="-128"/>
                <a:cs typeface="Arial Unicode MS" pitchFamily="34" charset="-128"/>
              </a:rPr>
              <a:t>Recovery of debt, dues to bank and FISSI, 1993</a:t>
            </a:r>
          </a:p>
          <a:p>
            <a:pPr marL="1023938" lvl="1" indent="-514350" algn="just" eaLnBrk="1" fontAlgn="auto" hangingPunct="1">
              <a:spcAft>
                <a:spcPts val="0"/>
              </a:spcAft>
              <a:buFont typeface="Wingdings" pitchFamily="2" charset="2"/>
              <a:buChar char="Ø"/>
              <a:defRPr/>
            </a:pPr>
            <a:r>
              <a:rPr lang="en-US" sz="2100" dirty="0">
                <a:latin typeface="Arial Unicode MS" pitchFamily="34" charset="-128"/>
                <a:ea typeface="Arial Unicode MS" pitchFamily="34" charset="-128"/>
                <a:cs typeface="Arial Unicode MS" pitchFamily="34" charset="-128"/>
              </a:rPr>
              <a:t>Indian Partnership Act.</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5</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Process after Admission</a:t>
            </a:r>
          </a:p>
        </p:txBody>
      </p:sp>
      <p:sp>
        <p:nvSpPr>
          <p:cNvPr id="3" name="Content Placeholder 2"/>
          <p:cNvSpPr>
            <a:spLocks noGrp="1"/>
          </p:cNvSpPr>
          <p:nvPr>
            <p:ph sz="quarter" idx="1"/>
          </p:nvPr>
        </p:nvSpPr>
        <p:spPr>
          <a:xfrm>
            <a:off x="685800" y="1600200"/>
            <a:ext cx="7924800" cy="4419600"/>
          </a:xfrm>
        </p:spPr>
        <p:txBody>
          <a:bodyPr>
            <a:noAutofit/>
          </a:bodyPr>
          <a:lstStyle/>
          <a:p>
            <a:pPr marL="0" indent="0"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Appointment of Interim Resolution Professional </a:t>
            </a:r>
            <a:r>
              <a:rPr lang="en-US" sz="2400" dirty="0">
                <a:latin typeface="Arial Unicode MS" pitchFamily="34" charset="-128"/>
                <a:ea typeface="Arial Unicode MS" pitchFamily="34" charset="-128"/>
                <a:cs typeface="Arial Unicode MS" pitchFamily="34" charset="-128"/>
              </a:rPr>
              <a:t>– </a:t>
            </a:r>
          </a:p>
          <a:p>
            <a:pPr marL="0" indent="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Within 14 days from the commencement of process.</a:t>
            </a:r>
          </a:p>
          <a:p>
            <a:pPr marL="0" indent="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I.  Financial Creditors or Corporate Debtors:- </a:t>
            </a:r>
          </a:p>
          <a:p>
            <a:pPr marL="571500" indent="-5715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Proposed by applicant (if no disciplinary proceeding against RP)</a:t>
            </a:r>
          </a:p>
          <a:p>
            <a:pPr marL="919163" indent="-571500" algn="just" eaLnBrk="1" fontAlgn="auto" hangingPunct="1">
              <a:spcAft>
                <a:spcPts val="0"/>
              </a:spcAft>
              <a:buFont typeface="Wingdings" pitchFamily="2" charset="2"/>
              <a:buChar char="Ø"/>
              <a:defRPr/>
            </a:pPr>
            <a:endParaRPr lang="en-US" sz="1000" dirty="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50</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Process after Admission</a:t>
            </a:r>
          </a:p>
        </p:txBody>
      </p:sp>
      <p:sp>
        <p:nvSpPr>
          <p:cNvPr id="3" name="Content Placeholder 2"/>
          <p:cNvSpPr>
            <a:spLocks noGrp="1"/>
          </p:cNvSpPr>
          <p:nvPr>
            <p:ph sz="quarter" idx="1"/>
          </p:nvPr>
        </p:nvSpPr>
        <p:spPr>
          <a:xfrm>
            <a:off x="457200" y="1600200"/>
            <a:ext cx="8305800" cy="4419600"/>
          </a:xfrm>
        </p:spPr>
        <p:txBody>
          <a:bodyPr>
            <a:noAutofit/>
          </a:bodyPr>
          <a:lstStyle/>
          <a:p>
            <a:pPr marL="919163" indent="-571500" algn="just" eaLnBrk="1" fontAlgn="auto" hangingPunct="1">
              <a:spcAft>
                <a:spcPts val="0"/>
              </a:spcAft>
              <a:buFont typeface="Wingdings" pitchFamily="2" charset="2"/>
              <a:buChar char="Ø"/>
              <a:defRPr/>
            </a:pPr>
            <a:endParaRPr lang="en-US" sz="1000" dirty="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II. Operational Creditor:-</a:t>
            </a:r>
          </a:p>
          <a:p>
            <a:pPr marL="919163" indent="-57150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If not proposed, NCLT shall make reference to Board.  Board shall recommend within 10 days of receipt of reference. </a:t>
            </a:r>
          </a:p>
          <a:p>
            <a:pPr marL="919163" indent="-57150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If proposed, the same shall be appointed (if no disciplinary proceeding against RP).</a:t>
            </a:r>
          </a:p>
          <a:p>
            <a:pPr marL="0" indent="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III. Term of Interim RP:-</a:t>
            </a:r>
          </a:p>
          <a:p>
            <a:pPr marL="919163" indent="-57150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30 days from the date of appointment.</a:t>
            </a: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51</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Process after Admission</a:t>
            </a:r>
          </a:p>
        </p:txBody>
      </p:sp>
      <p:sp>
        <p:nvSpPr>
          <p:cNvPr id="3" name="Content Placeholder 2"/>
          <p:cNvSpPr>
            <a:spLocks noGrp="1"/>
          </p:cNvSpPr>
          <p:nvPr>
            <p:ph sz="quarter" idx="1"/>
          </p:nvPr>
        </p:nvSpPr>
        <p:spPr>
          <a:xfrm>
            <a:off x="457200" y="1600200"/>
            <a:ext cx="8229600" cy="4419600"/>
          </a:xfrm>
        </p:spPr>
        <p:txBody>
          <a:bodyPr>
            <a:noAutofit/>
          </a:bodyPr>
          <a:lstStyle/>
          <a:p>
            <a:pPr marL="571500" indent="-571500" algn="just" eaLnBrk="1" fontAlgn="auto" hangingPunct="1">
              <a:spcAft>
                <a:spcPts val="0"/>
              </a:spcAft>
              <a:buNone/>
              <a:defRPr/>
            </a:pPr>
            <a:r>
              <a:rPr lang="en-US" sz="2200" b="1" u="sng" dirty="0">
                <a:latin typeface="Arial Unicode MS" pitchFamily="34" charset="-128"/>
                <a:ea typeface="Arial Unicode MS" pitchFamily="34" charset="-128"/>
                <a:cs typeface="Arial Unicode MS" pitchFamily="34" charset="-128"/>
              </a:rPr>
              <a:t>Interim PR to manage the affairs of Corporate Debtors </a:t>
            </a:r>
            <a:endParaRPr lang="en-US" sz="2200" dirty="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None/>
              <a:defRPr/>
            </a:pPr>
            <a:r>
              <a:rPr lang="en-US" sz="2200" dirty="0">
                <a:latin typeface="Arial Unicode MS" pitchFamily="34" charset="-128"/>
                <a:ea typeface="Arial Unicode MS" pitchFamily="34" charset="-128"/>
                <a:cs typeface="Arial Unicode MS" pitchFamily="34" charset="-128"/>
              </a:rPr>
              <a:t>From the date of his appointment:-</a:t>
            </a:r>
          </a:p>
          <a:p>
            <a:pPr marL="508000" indent="-450850" algn="just" eaLnBrk="1" fontAlgn="auto" hangingPunct="1">
              <a:spcAft>
                <a:spcPts val="0"/>
              </a:spcAft>
              <a:buFont typeface="+mj-lt"/>
              <a:buAutoNum type="alphaLcParenR"/>
              <a:defRPr/>
            </a:pPr>
            <a:r>
              <a:rPr lang="en-US" sz="2200" dirty="0">
                <a:latin typeface="Arial Unicode MS" pitchFamily="34" charset="-128"/>
                <a:ea typeface="Arial Unicode MS" pitchFamily="34" charset="-128"/>
                <a:cs typeface="Arial Unicode MS" pitchFamily="34" charset="-128"/>
              </a:rPr>
              <a:t>The management of the affairs of the corporate debtor shall vest in the interim resolution professional;</a:t>
            </a:r>
          </a:p>
          <a:p>
            <a:pPr marL="508000" indent="-450850" algn="just" eaLnBrk="1" fontAlgn="auto" hangingPunct="1">
              <a:spcAft>
                <a:spcPts val="0"/>
              </a:spcAft>
              <a:buFont typeface="+mj-lt"/>
              <a:buAutoNum type="alphaLcParenR"/>
              <a:defRPr/>
            </a:pPr>
            <a:r>
              <a:rPr lang="en-US" sz="2200" dirty="0">
                <a:latin typeface="Arial Unicode MS" pitchFamily="34" charset="-128"/>
                <a:ea typeface="Arial Unicode MS" pitchFamily="34" charset="-128"/>
                <a:cs typeface="Arial Unicode MS" pitchFamily="34" charset="-128"/>
              </a:rPr>
              <a:t>The powers of the Board of Directors or the partners of the corporate debtor, as the case may be, shall stand suspended and be exercised by the interim resolution professional.</a:t>
            </a:r>
          </a:p>
          <a:p>
            <a:pPr marL="508000" indent="-450850" algn="just" eaLnBrk="1" fontAlgn="auto" hangingPunct="1">
              <a:spcAft>
                <a:spcPts val="0"/>
              </a:spcAft>
              <a:buFont typeface="+mj-lt"/>
              <a:buAutoNum type="alphaLcParenR"/>
              <a:defRPr/>
            </a:pPr>
            <a:r>
              <a:rPr lang="en-US" sz="2200" dirty="0">
                <a:latin typeface="Arial Unicode MS" pitchFamily="34" charset="-128"/>
                <a:ea typeface="Arial Unicode MS" pitchFamily="34" charset="-128"/>
                <a:cs typeface="Arial Unicode MS" pitchFamily="34" charset="-128"/>
              </a:rPr>
              <a:t>The officers and managers of the corporate debtor shall report to the interim resolution professional and provide access to such documents and records of the corporate debtor as may be required by the interim resolution professional. </a:t>
            </a:r>
          </a:p>
          <a:p>
            <a:pPr marL="508000" indent="-450850" algn="just" eaLnBrk="1" fontAlgn="auto" hangingPunct="1">
              <a:spcAft>
                <a:spcPts val="0"/>
              </a:spcAft>
              <a:buFont typeface="+mj-lt"/>
              <a:buAutoNum type="alphaLcParenR"/>
              <a:defRPr/>
            </a:pPr>
            <a:endParaRPr lang="en-US" sz="22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2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2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2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2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2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2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2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2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2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52</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Process after Admission</a:t>
            </a:r>
          </a:p>
        </p:txBody>
      </p:sp>
      <p:sp>
        <p:nvSpPr>
          <p:cNvPr id="3" name="Content Placeholder 2"/>
          <p:cNvSpPr>
            <a:spLocks noGrp="1"/>
          </p:cNvSpPr>
          <p:nvPr>
            <p:ph sz="quarter" idx="1"/>
          </p:nvPr>
        </p:nvSpPr>
        <p:spPr>
          <a:xfrm>
            <a:off x="533400" y="1828800"/>
            <a:ext cx="8001000" cy="4191000"/>
          </a:xfrm>
        </p:spPr>
        <p:txBody>
          <a:bodyPr>
            <a:noAutofit/>
          </a:bodyPr>
          <a:lstStyle/>
          <a:p>
            <a:pPr marL="514350" indent="-457200" algn="just" eaLnBrk="1" fontAlgn="auto" hangingPunct="1">
              <a:spcAft>
                <a:spcPts val="0"/>
              </a:spcAft>
              <a:buFont typeface="+mj-lt"/>
              <a:buAutoNum type="alphaLcParenR" startAt="4"/>
              <a:defRPr/>
            </a:pPr>
            <a:r>
              <a:rPr lang="en-US" sz="2400" dirty="0">
                <a:latin typeface="Arial Unicode MS" pitchFamily="34" charset="-128"/>
                <a:ea typeface="Arial Unicode MS" pitchFamily="34" charset="-128"/>
                <a:cs typeface="Arial Unicode MS" pitchFamily="34" charset="-128"/>
              </a:rPr>
              <a:t>The financial institutions maintaining accounts of the corporate debtor shall act on the instructions of the interim resolution professional in relation to such accounts and furnish all information relating to the corporate debtor available with them to the interim resolution professional.   </a:t>
            </a:r>
          </a:p>
          <a:p>
            <a:pPr marL="508000" indent="-450850" algn="just" eaLnBrk="1" fontAlgn="auto" hangingPunct="1">
              <a:spcAft>
                <a:spcPts val="0"/>
              </a:spcAft>
              <a:buFont typeface="+mj-lt"/>
              <a:buAutoNum type="alphaLcParenR" startAt="4"/>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53</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Interim Resolution Professional</a:t>
            </a:r>
          </a:p>
        </p:txBody>
      </p:sp>
      <p:sp>
        <p:nvSpPr>
          <p:cNvPr id="3" name="Content Placeholder 2"/>
          <p:cNvSpPr>
            <a:spLocks noGrp="1"/>
          </p:cNvSpPr>
          <p:nvPr>
            <p:ph sz="quarter" idx="1"/>
          </p:nvPr>
        </p:nvSpPr>
        <p:spPr>
          <a:xfrm>
            <a:off x="457200" y="1600200"/>
            <a:ext cx="8229600" cy="4419600"/>
          </a:xfrm>
        </p:spPr>
        <p:txBody>
          <a:bodyPr>
            <a:noAutofit/>
          </a:bodyPr>
          <a:lstStyle/>
          <a:p>
            <a:pPr marL="571500" indent="-571500" algn="just" eaLnBrk="1" fontAlgn="auto" hangingPunct="1">
              <a:spcAft>
                <a:spcPts val="0"/>
              </a:spcAft>
              <a:buNone/>
              <a:defRPr/>
            </a:pPr>
            <a:r>
              <a:rPr lang="en-US" sz="2400" b="1" u="sng" dirty="0">
                <a:latin typeface="Arial Unicode MS" pitchFamily="34" charset="-128"/>
                <a:ea typeface="Arial Unicode MS" pitchFamily="34" charset="-128"/>
                <a:cs typeface="Arial Unicode MS" pitchFamily="34" charset="-128"/>
              </a:rPr>
              <a:t>Scope :-</a:t>
            </a:r>
            <a:endParaRPr lang="en-US" sz="2400" dirty="0">
              <a:latin typeface="Arial Unicode MS" pitchFamily="34" charset="-128"/>
              <a:ea typeface="Arial Unicode MS" pitchFamily="34" charset="-128"/>
              <a:cs typeface="Arial Unicode MS" pitchFamily="34" charset="-128"/>
            </a:endParaRPr>
          </a:p>
          <a:p>
            <a:pPr marL="508000" indent="-450850" algn="just" eaLnBrk="1" fontAlgn="auto" hangingPunct="1">
              <a:spcAft>
                <a:spcPts val="0"/>
              </a:spcAft>
              <a:buFont typeface="+mj-lt"/>
              <a:buAutoNum type="alphaLcParenR"/>
              <a:defRPr/>
            </a:pPr>
            <a:r>
              <a:rPr lang="en-US" sz="2200" dirty="0">
                <a:latin typeface="Arial Unicode MS" pitchFamily="34" charset="-128"/>
                <a:ea typeface="Arial Unicode MS" pitchFamily="34" charset="-128"/>
                <a:cs typeface="Arial Unicode MS" pitchFamily="34" charset="-128"/>
              </a:rPr>
              <a:t>Act and execute in the name and on behalf of the corporate debtor all deeds, receipts and other documents, if any;</a:t>
            </a:r>
          </a:p>
          <a:p>
            <a:pPr marL="508000" indent="-450850" algn="just" eaLnBrk="1" fontAlgn="auto" hangingPunct="1">
              <a:spcAft>
                <a:spcPts val="0"/>
              </a:spcAft>
              <a:buFont typeface="+mj-lt"/>
              <a:buAutoNum type="alphaLcParenR"/>
              <a:defRPr/>
            </a:pPr>
            <a:r>
              <a:rPr lang="en-US" sz="2200" dirty="0">
                <a:latin typeface="Arial Unicode MS" pitchFamily="34" charset="-128"/>
                <a:ea typeface="Arial Unicode MS" pitchFamily="34" charset="-128"/>
                <a:cs typeface="Arial Unicode MS" pitchFamily="34" charset="-128"/>
              </a:rPr>
              <a:t>Take such actions, in the manner and subject to such restrictions, as may be specified by the Board;</a:t>
            </a:r>
          </a:p>
          <a:p>
            <a:pPr marL="508000" indent="-450850" algn="just" eaLnBrk="1" fontAlgn="auto" hangingPunct="1">
              <a:spcAft>
                <a:spcPts val="0"/>
              </a:spcAft>
              <a:buFont typeface="+mj-lt"/>
              <a:buAutoNum type="alphaLcParenR"/>
              <a:defRPr/>
            </a:pPr>
            <a:r>
              <a:rPr lang="en-US" sz="2200" dirty="0">
                <a:latin typeface="Arial Unicode MS" pitchFamily="34" charset="-128"/>
                <a:ea typeface="Arial Unicode MS" pitchFamily="34" charset="-128"/>
                <a:cs typeface="Arial Unicode MS" pitchFamily="34" charset="-128"/>
              </a:rPr>
              <a:t>Have the authority to access the electronic records of corporate debtor from information utility having financial information of the corporate debtor;</a:t>
            </a:r>
          </a:p>
          <a:p>
            <a:pPr marL="508000" indent="-450850" algn="just" eaLnBrk="1" fontAlgn="auto" hangingPunct="1">
              <a:spcAft>
                <a:spcPts val="0"/>
              </a:spcAft>
              <a:buFont typeface="+mj-lt"/>
              <a:buAutoNum type="alphaLcParenR"/>
              <a:defRPr/>
            </a:pPr>
            <a:r>
              <a:rPr lang="en-US" sz="2200" dirty="0">
                <a:latin typeface="Arial Unicode MS" pitchFamily="34" charset="-128"/>
                <a:ea typeface="Arial Unicode MS" pitchFamily="34" charset="-128"/>
                <a:cs typeface="Arial Unicode MS" pitchFamily="34" charset="-128"/>
              </a:rPr>
              <a:t>Have the authority to access the books of account, records and other relevant documents of corporate debtor available with government authorities, statutory auditors, accountants and such other persons as may be specified.   </a:t>
            </a:r>
          </a:p>
          <a:p>
            <a:pPr marL="508000" indent="-450850" algn="just" eaLnBrk="1" fontAlgn="auto" hangingPunct="1">
              <a:spcAft>
                <a:spcPts val="0"/>
              </a:spcAft>
              <a:buFont typeface="+mj-lt"/>
              <a:buAutoNum type="alphaLcParenR"/>
              <a:defRPr/>
            </a:pPr>
            <a:endParaRPr lang="en-US" sz="22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2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2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2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2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2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2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2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2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2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54</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Interim Resolution Professional</a:t>
            </a:r>
          </a:p>
        </p:txBody>
      </p:sp>
      <p:sp>
        <p:nvSpPr>
          <p:cNvPr id="3" name="Content Placeholder 2"/>
          <p:cNvSpPr>
            <a:spLocks noGrp="1"/>
          </p:cNvSpPr>
          <p:nvPr>
            <p:ph sz="quarter" idx="1"/>
          </p:nvPr>
        </p:nvSpPr>
        <p:spPr>
          <a:xfrm>
            <a:off x="457200" y="1600200"/>
            <a:ext cx="8229600" cy="4419600"/>
          </a:xfrm>
        </p:spPr>
        <p:txBody>
          <a:bodyPr>
            <a:noAutofit/>
          </a:bodyPr>
          <a:lstStyle/>
          <a:p>
            <a:pPr marL="571500" indent="-571500" algn="just" eaLnBrk="1" fontAlgn="auto" hangingPunct="1">
              <a:spcAft>
                <a:spcPts val="0"/>
              </a:spcAft>
              <a:buNone/>
              <a:defRPr/>
            </a:pPr>
            <a:r>
              <a:rPr lang="en-US" sz="2800" b="1" u="sng" dirty="0">
                <a:latin typeface="Arial Unicode MS" pitchFamily="34" charset="-128"/>
                <a:ea typeface="Arial Unicode MS" pitchFamily="34" charset="-128"/>
                <a:cs typeface="Arial Unicode MS" pitchFamily="34" charset="-128"/>
              </a:rPr>
              <a:t>Duties :-</a:t>
            </a:r>
            <a:endParaRPr lang="en-US" sz="2800" dirty="0">
              <a:latin typeface="Arial Unicode MS" pitchFamily="34" charset="-128"/>
              <a:ea typeface="Arial Unicode MS" pitchFamily="34" charset="-128"/>
              <a:cs typeface="Arial Unicode MS" pitchFamily="34" charset="-128"/>
            </a:endParaRPr>
          </a:p>
          <a:p>
            <a:pPr marL="508000" indent="-450850" algn="just" eaLnBrk="1" fontAlgn="auto" hangingPunct="1">
              <a:spcAft>
                <a:spcPts val="0"/>
              </a:spcAft>
              <a:buFont typeface="Wingdings" pitchFamily="2" charset="2"/>
              <a:buChar char="Ø"/>
              <a:defRPr/>
            </a:pPr>
            <a:r>
              <a:rPr lang="en-US" sz="2200" dirty="0">
                <a:latin typeface="Arial Unicode MS" pitchFamily="34" charset="-128"/>
                <a:ea typeface="Arial Unicode MS" pitchFamily="34" charset="-128"/>
                <a:cs typeface="Arial Unicode MS" pitchFamily="34" charset="-128"/>
              </a:rPr>
              <a:t>Collect information for determining financial position of corporate debtors.</a:t>
            </a:r>
          </a:p>
          <a:p>
            <a:pPr marL="508000" indent="-450850" algn="just" eaLnBrk="1" fontAlgn="auto" hangingPunct="1">
              <a:spcAft>
                <a:spcPts val="0"/>
              </a:spcAft>
              <a:buFont typeface="Wingdings" pitchFamily="2" charset="2"/>
              <a:buChar char="Ø"/>
              <a:defRPr/>
            </a:pPr>
            <a:r>
              <a:rPr lang="en-US" sz="2200" dirty="0">
                <a:latin typeface="Arial Unicode MS" pitchFamily="34" charset="-128"/>
                <a:ea typeface="Arial Unicode MS" pitchFamily="34" charset="-128"/>
                <a:cs typeface="Arial Unicode MS" pitchFamily="34" charset="-128"/>
              </a:rPr>
              <a:t>Receive and collect all the claims submitted to him.</a:t>
            </a:r>
          </a:p>
          <a:p>
            <a:pPr marL="508000" indent="-450850" algn="just" eaLnBrk="1" fontAlgn="auto" hangingPunct="1">
              <a:spcAft>
                <a:spcPts val="0"/>
              </a:spcAft>
              <a:buFont typeface="Wingdings" pitchFamily="2" charset="2"/>
              <a:buChar char="Ø"/>
              <a:defRPr/>
            </a:pPr>
            <a:r>
              <a:rPr lang="en-US" sz="2200" dirty="0">
                <a:latin typeface="Arial Unicode MS" pitchFamily="34" charset="-128"/>
                <a:ea typeface="Arial Unicode MS" pitchFamily="34" charset="-128"/>
                <a:cs typeface="Arial Unicode MS" pitchFamily="34" charset="-128"/>
              </a:rPr>
              <a:t>Constitute a committee of creditors.</a:t>
            </a:r>
          </a:p>
          <a:p>
            <a:pPr marL="508000" indent="-450850" algn="just" eaLnBrk="1" fontAlgn="auto" hangingPunct="1">
              <a:spcAft>
                <a:spcPts val="0"/>
              </a:spcAft>
              <a:buFont typeface="Wingdings" pitchFamily="2" charset="2"/>
              <a:buChar char="Ø"/>
              <a:defRPr/>
            </a:pPr>
            <a:r>
              <a:rPr lang="en-US" sz="2200" dirty="0">
                <a:latin typeface="Arial Unicode MS" pitchFamily="34" charset="-128"/>
                <a:ea typeface="Arial Unicode MS" pitchFamily="34" charset="-128"/>
                <a:cs typeface="Arial Unicode MS" pitchFamily="34" charset="-128"/>
              </a:rPr>
              <a:t>Monitor the assets and manage operation until resolution professional is appointed by committee of professional.</a:t>
            </a:r>
          </a:p>
          <a:p>
            <a:pPr marL="508000" indent="-450850" algn="just" eaLnBrk="1" fontAlgn="auto" hangingPunct="1">
              <a:spcAft>
                <a:spcPts val="0"/>
              </a:spcAft>
              <a:buFont typeface="Wingdings" pitchFamily="2" charset="2"/>
              <a:buChar char="Ø"/>
              <a:defRPr/>
            </a:pPr>
            <a:r>
              <a:rPr lang="en-US" sz="2200" dirty="0">
                <a:latin typeface="Arial Unicode MS" pitchFamily="34" charset="-128"/>
                <a:ea typeface="Arial Unicode MS" pitchFamily="34" charset="-128"/>
                <a:cs typeface="Arial Unicode MS" pitchFamily="34" charset="-128"/>
              </a:rPr>
              <a:t>Take control and custody of all assets owned by corporate debtors. Tangible / intangible.</a:t>
            </a:r>
          </a:p>
          <a:p>
            <a:pPr marL="508000" indent="-450850" algn="just" eaLnBrk="1" fontAlgn="auto" hangingPunct="1">
              <a:spcAft>
                <a:spcPts val="0"/>
              </a:spcAft>
              <a:buFont typeface="Wingdings" pitchFamily="2" charset="2"/>
              <a:buChar char="Ø"/>
              <a:defRPr/>
            </a:pPr>
            <a:r>
              <a:rPr lang="en-US" sz="2200" dirty="0">
                <a:latin typeface="Arial Unicode MS" pitchFamily="34" charset="-128"/>
                <a:ea typeface="Arial Unicode MS" pitchFamily="34" charset="-128"/>
                <a:cs typeface="Arial Unicode MS" pitchFamily="34" charset="-128"/>
              </a:rPr>
              <a:t>Such other duties as may be specified by Board.   </a:t>
            </a:r>
          </a:p>
          <a:p>
            <a:pPr marL="508000" indent="-450850" algn="just" eaLnBrk="1" fontAlgn="auto" hangingPunct="1">
              <a:spcAft>
                <a:spcPts val="0"/>
              </a:spcAft>
              <a:buFont typeface="+mj-lt"/>
              <a:buAutoNum type="alphaLcParenR"/>
              <a:defRPr/>
            </a:pPr>
            <a:endParaRPr lang="en-US" sz="22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2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2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2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2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2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2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2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2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2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55</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Interim Resolution Professional</a:t>
            </a:r>
          </a:p>
        </p:txBody>
      </p:sp>
      <p:sp>
        <p:nvSpPr>
          <p:cNvPr id="3" name="Content Placeholder 2"/>
          <p:cNvSpPr>
            <a:spLocks noGrp="1"/>
          </p:cNvSpPr>
          <p:nvPr>
            <p:ph sz="quarter" idx="1"/>
          </p:nvPr>
        </p:nvSpPr>
        <p:spPr>
          <a:xfrm>
            <a:off x="457200" y="1600200"/>
            <a:ext cx="8229600" cy="4419600"/>
          </a:xfrm>
        </p:spPr>
        <p:txBody>
          <a:bodyPr>
            <a:noAutofit/>
          </a:bodyPr>
          <a:lstStyle/>
          <a:p>
            <a:pPr marL="571500" indent="-571500" algn="just" eaLnBrk="1" fontAlgn="auto" hangingPunct="1">
              <a:spcAft>
                <a:spcPts val="0"/>
              </a:spcAft>
              <a:buNone/>
              <a:defRPr/>
            </a:pPr>
            <a:r>
              <a:rPr lang="en-US" sz="2800" b="1" u="sng" dirty="0">
                <a:latin typeface="Arial Unicode MS" pitchFamily="34" charset="-128"/>
                <a:ea typeface="Arial Unicode MS" pitchFamily="34" charset="-128"/>
                <a:cs typeface="Arial Unicode MS" pitchFamily="34" charset="-128"/>
              </a:rPr>
              <a:t>Powers :-</a:t>
            </a:r>
            <a:endParaRPr lang="en-US" sz="2800" dirty="0">
              <a:latin typeface="Arial Unicode MS" pitchFamily="34" charset="-128"/>
              <a:ea typeface="Arial Unicode MS" pitchFamily="34" charset="-128"/>
              <a:cs typeface="Arial Unicode MS" pitchFamily="34" charset="-128"/>
            </a:endParaRPr>
          </a:p>
          <a:p>
            <a:pPr marL="508000" indent="-450850" algn="just" eaLnBrk="1" fontAlgn="auto" hangingPunct="1">
              <a:spcAft>
                <a:spcPts val="0"/>
              </a:spcAft>
              <a:buFont typeface="Wingdings" pitchFamily="2" charset="2"/>
              <a:buChar char="Ø"/>
              <a:defRPr/>
            </a:pPr>
            <a:r>
              <a:rPr lang="en-US" sz="2200" dirty="0">
                <a:latin typeface="Arial Unicode MS" pitchFamily="34" charset="-128"/>
                <a:ea typeface="Arial Unicode MS" pitchFamily="34" charset="-128"/>
                <a:cs typeface="Arial Unicode MS" pitchFamily="34" charset="-128"/>
              </a:rPr>
              <a:t>To appoint accountant, legal practitioners.</a:t>
            </a:r>
          </a:p>
          <a:p>
            <a:pPr marL="508000" indent="-450850" algn="just" eaLnBrk="1" fontAlgn="auto" hangingPunct="1">
              <a:spcAft>
                <a:spcPts val="0"/>
              </a:spcAft>
              <a:buFont typeface="Wingdings" pitchFamily="2" charset="2"/>
              <a:buChar char="Ø"/>
              <a:defRPr/>
            </a:pPr>
            <a:r>
              <a:rPr lang="en-US" sz="2200" dirty="0">
                <a:latin typeface="Arial Unicode MS" pitchFamily="34" charset="-128"/>
                <a:ea typeface="Arial Unicode MS" pitchFamily="34" charset="-128"/>
                <a:cs typeface="Arial Unicode MS" pitchFamily="34" charset="-128"/>
              </a:rPr>
              <a:t>To enter into contract.</a:t>
            </a:r>
          </a:p>
          <a:p>
            <a:pPr marL="508000" indent="-450850" algn="just" eaLnBrk="1" fontAlgn="auto" hangingPunct="1">
              <a:spcAft>
                <a:spcPts val="0"/>
              </a:spcAft>
              <a:buFont typeface="Wingdings" pitchFamily="2" charset="2"/>
              <a:buChar char="Ø"/>
              <a:defRPr/>
            </a:pPr>
            <a:r>
              <a:rPr lang="en-US" sz="2200" dirty="0">
                <a:latin typeface="Arial Unicode MS" pitchFamily="34" charset="-128"/>
                <a:ea typeface="Arial Unicode MS" pitchFamily="34" charset="-128"/>
                <a:cs typeface="Arial Unicode MS" pitchFamily="34" charset="-128"/>
              </a:rPr>
              <a:t>To amend / modify the contracts.</a:t>
            </a:r>
          </a:p>
          <a:p>
            <a:pPr marL="508000" indent="-450850" algn="just" eaLnBrk="1" fontAlgn="auto" hangingPunct="1">
              <a:spcAft>
                <a:spcPts val="0"/>
              </a:spcAft>
              <a:buFont typeface="Wingdings" pitchFamily="2" charset="2"/>
              <a:buChar char="Ø"/>
              <a:defRPr/>
            </a:pPr>
            <a:r>
              <a:rPr lang="en-US" sz="2200" dirty="0">
                <a:latin typeface="Arial Unicode MS" pitchFamily="34" charset="-128"/>
                <a:ea typeface="Arial Unicode MS" pitchFamily="34" charset="-128"/>
                <a:cs typeface="Arial Unicode MS" pitchFamily="34" charset="-128"/>
              </a:rPr>
              <a:t>To raise interim finance</a:t>
            </a:r>
          </a:p>
          <a:p>
            <a:pPr marL="828675" lvl="1" indent="-450850" algn="just" eaLnBrk="1" fontAlgn="auto" hangingPunct="1">
              <a:spcAft>
                <a:spcPts val="0"/>
              </a:spcAft>
              <a:buFont typeface="Wingdings" pitchFamily="2" charset="2"/>
              <a:buChar char="Ø"/>
              <a:defRPr/>
            </a:pPr>
            <a:r>
              <a:rPr lang="en-US" sz="1900" dirty="0">
                <a:latin typeface="Arial Unicode MS" pitchFamily="34" charset="-128"/>
                <a:ea typeface="Arial Unicode MS" pitchFamily="34" charset="-128"/>
                <a:cs typeface="Arial Unicode MS" pitchFamily="34" charset="-128"/>
              </a:rPr>
              <a:t>Without credit interest over encumbered property unless consent taken from creditors.</a:t>
            </a:r>
          </a:p>
          <a:p>
            <a:pPr marL="828675" lvl="1" indent="-450850" algn="just" eaLnBrk="1" fontAlgn="auto" hangingPunct="1">
              <a:spcAft>
                <a:spcPts val="0"/>
              </a:spcAft>
              <a:buFont typeface="Wingdings" pitchFamily="2" charset="2"/>
              <a:buChar char="Ø"/>
              <a:defRPr/>
            </a:pPr>
            <a:r>
              <a:rPr lang="en-US" sz="1900" dirty="0">
                <a:latin typeface="Arial Unicode MS" pitchFamily="34" charset="-128"/>
                <a:ea typeface="Arial Unicode MS" pitchFamily="34" charset="-128"/>
                <a:cs typeface="Arial Unicode MS" pitchFamily="34" charset="-128"/>
              </a:rPr>
              <a:t>No consent required if value of property is not &lt; twice of MC value of debt.</a:t>
            </a:r>
          </a:p>
          <a:p>
            <a:pPr marL="508000" indent="-450850" algn="just" eaLnBrk="1" fontAlgn="auto" hangingPunct="1">
              <a:spcAft>
                <a:spcPts val="0"/>
              </a:spcAft>
              <a:buFont typeface="Wingdings" pitchFamily="2" charset="2"/>
              <a:buChar char="Ø"/>
              <a:defRPr/>
            </a:pPr>
            <a:r>
              <a:rPr lang="en-US" sz="2200" dirty="0">
                <a:latin typeface="Arial Unicode MS" pitchFamily="34" charset="-128"/>
                <a:ea typeface="Arial Unicode MS" pitchFamily="34" charset="-128"/>
                <a:cs typeface="Arial Unicode MS" pitchFamily="34" charset="-128"/>
              </a:rPr>
              <a:t>Issue instruction to personnel of corporate debtors.</a:t>
            </a:r>
          </a:p>
          <a:p>
            <a:pPr marL="508000" indent="-450850" algn="just" eaLnBrk="1" fontAlgn="auto" hangingPunct="1">
              <a:spcAft>
                <a:spcPts val="0"/>
              </a:spcAft>
              <a:buFont typeface="Wingdings" pitchFamily="2" charset="2"/>
              <a:buChar char="Ø"/>
              <a:defRPr/>
            </a:pPr>
            <a:r>
              <a:rPr lang="en-US" sz="2200" dirty="0">
                <a:latin typeface="Arial Unicode MS" pitchFamily="34" charset="-128"/>
                <a:ea typeface="Arial Unicode MS" pitchFamily="34" charset="-128"/>
                <a:cs typeface="Arial Unicode MS" pitchFamily="34" charset="-128"/>
              </a:rPr>
              <a:t>To take all such action as are necessary to keep the corporate debtors as going concern.   </a:t>
            </a:r>
          </a:p>
          <a:p>
            <a:pPr marL="508000" indent="-450850" algn="just" eaLnBrk="1" fontAlgn="auto" hangingPunct="1">
              <a:spcAft>
                <a:spcPts val="0"/>
              </a:spcAft>
              <a:buFont typeface="+mj-lt"/>
              <a:buAutoNum type="alphaLcParenR"/>
              <a:defRPr/>
            </a:pPr>
            <a:endParaRPr lang="en-US" sz="22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2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2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2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2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2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2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2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2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2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56</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fontScale="90000"/>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Insolvency Resolution by operational creditor (Section 9 )</a:t>
            </a:r>
          </a:p>
        </p:txBody>
      </p:sp>
      <p:sp>
        <p:nvSpPr>
          <p:cNvPr id="3" name="Content Placeholder 2"/>
          <p:cNvSpPr>
            <a:spLocks noGrp="1"/>
          </p:cNvSpPr>
          <p:nvPr>
            <p:ph sz="quarter" idx="1"/>
          </p:nvPr>
        </p:nvSpPr>
        <p:spPr>
          <a:xfrm>
            <a:off x="457200" y="1600200"/>
            <a:ext cx="8001000" cy="4419600"/>
          </a:xfrm>
        </p:spPr>
        <p:txBody>
          <a:bodyPr>
            <a:noAutofit/>
          </a:bodyPr>
          <a:lstStyle/>
          <a:p>
            <a:pPr marL="571500" indent="-571500" algn="just" eaLnBrk="1" fontAlgn="auto" hangingPunct="1">
              <a:spcAft>
                <a:spcPts val="0"/>
              </a:spcAft>
              <a:buNone/>
              <a:defRPr/>
            </a:pPr>
            <a:r>
              <a:rPr lang="en-US" sz="2800" b="1" u="sng" dirty="0">
                <a:latin typeface="Arial Unicode MS" pitchFamily="34" charset="-128"/>
                <a:ea typeface="Arial Unicode MS" pitchFamily="34" charset="-128"/>
                <a:cs typeface="Arial Unicode MS" pitchFamily="34" charset="-128"/>
              </a:rPr>
              <a:t>Committee of Creditors</a:t>
            </a:r>
          </a:p>
          <a:p>
            <a:pPr marL="465138" indent="-465138"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All financial creditors </a:t>
            </a:r>
          </a:p>
          <a:p>
            <a:pPr marL="465138" indent="-465138"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Related party creditors have no right to vote.</a:t>
            </a:r>
          </a:p>
          <a:p>
            <a:pPr marL="465138" indent="-465138"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Consortium creditors – every credit has right proportionated.</a:t>
            </a:r>
          </a:p>
          <a:p>
            <a:pPr marL="465138" indent="-465138"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If financial and operational creditors (both).</a:t>
            </a:r>
          </a:p>
          <a:p>
            <a:pPr marL="465138" indent="-465138"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Assignment of operational debts to financial creditors.</a:t>
            </a:r>
          </a:p>
          <a:p>
            <a:pPr marL="566738" lvl="1" indent="-12700" algn="just" eaLnBrk="1" fontAlgn="auto" hangingPunct="1">
              <a:spcAft>
                <a:spcPts val="0"/>
              </a:spcAft>
              <a:buNone/>
              <a:defRPr/>
            </a:pPr>
            <a:endParaRPr lang="en-US" sz="28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8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57</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fontScale="90000"/>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Insolvency Resolution by operational creditor (Section 9 )</a:t>
            </a:r>
          </a:p>
        </p:txBody>
      </p:sp>
      <p:sp>
        <p:nvSpPr>
          <p:cNvPr id="3" name="Content Placeholder 2"/>
          <p:cNvSpPr>
            <a:spLocks noGrp="1"/>
          </p:cNvSpPr>
          <p:nvPr>
            <p:ph sz="quarter" idx="1"/>
          </p:nvPr>
        </p:nvSpPr>
        <p:spPr>
          <a:xfrm>
            <a:off x="457200" y="1600200"/>
            <a:ext cx="8001000" cy="4419600"/>
          </a:xfrm>
        </p:spPr>
        <p:txBody>
          <a:bodyPr>
            <a:noAutofit/>
          </a:bodyPr>
          <a:lstStyle/>
          <a:p>
            <a:pPr marL="465138" indent="-465138"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All decision of the committee shall be taken by a vote not &lt;75% of voting share of financial creditors.</a:t>
            </a:r>
          </a:p>
          <a:p>
            <a:pPr marL="465138" indent="-465138"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If no financial creditors – committee shall be constituted in manner as specified by Board.</a:t>
            </a:r>
          </a:p>
          <a:p>
            <a:pPr marL="465138" indent="-465138"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Right to have financial information in relation to corporate debts.</a:t>
            </a:r>
          </a:p>
          <a:p>
            <a:pPr marL="465138" indent="-465138"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RP shall make available information within 7 days from the date of requisition.</a:t>
            </a:r>
          </a:p>
          <a:p>
            <a:pPr marL="566738" lvl="1" indent="-12700" algn="just" eaLnBrk="1" fontAlgn="auto" hangingPunct="1">
              <a:spcAft>
                <a:spcPts val="0"/>
              </a:spcAft>
              <a:buNone/>
              <a:defRPr/>
            </a:pPr>
            <a:endParaRPr lang="en-US" sz="28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8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58</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fontScale="90000"/>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Insolvency Resolution by operational creditor (Section 9 )</a:t>
            </a:r>
          </a:p>
        </p:txBody>
      </p:sp>
      <p:sp>
        <p:nvSpPr>
          <p:cNvPr id="3" name="Content Placeholder 2"/>
          <p:cNvSpPr>
            <a:spLocks noGrp="1"/>
          </p:cNvSpPr>
          <p:nvPr>
            <p:ph sz="quarter" idx="1"/>
          </p:nvPr>
        </p:nvSpPr>
        <p:spPr>
          <a:xfrm>
            <a:off x="457200" y="1905000"/>
            <a:ext cx="8001000" cy="4114800"/>
          </a:xfrm>
        </p:spPr>
        <p:txBody>
          <a:bodyPr>
            <a:noAutofit/>
          </a:bodyPr>
          <a:lstStyle/>
          <a:p>
            <a:pPr marL="571500" indent="-571500" algn="just" eaLnBrk="1" fontAlgn="auto" hangingPunct="1">
              <a:spcAft>
                <a:spcPts val="0"/>
              </a:spcAft>
              <a:buNone/>
              <a:defRPr/>
            </a:pPr>
            <a:r>
              <a:rPr lang="en-US" sz="2800" b="1" dirty="0">
                <a:latin typeface="Arial Unicode MS" pitchFamily="34" charset="-128"/>
                <a:ea typeface="Arial Unicode MS" pitchFamily="34" charset="-128"/>
                <a:cs typeface="Arial Unicode MS" pitchFamily="34" charset="-128"/>
              </a:rPr>
              <a:t>First meeting of committee (convened by IRP)</a:t>
            </a:r>
          </a:p>
          <a:p>
            <a:pPr marL="571500" indent="-571500" algn="just" eaLnBrk="1" fontAlgn="auto" hangingPunct="1">
              <a:spcAft>
                <a:spcPts val="0"/>
              </a:spcAft>
              <a:buNone/>
              <a:defRPr/>
            </a:pPr>
            <a:endParaRPr lang="en-US" sz="2800" b="1" dirty="0">
              <a:latin typeface="Arial Unicode MS" pitchFamily="34" charset="-128"/>
              <a:ea typeface="Arial Unicode MS" pitchFamily="34" charset="-128"/>
              <a:cs typeface="Arial Unicode MS" pitchFamily="34" charset="-128"/>
            </a:endParaRPr>
          </a:p>
          <a:p>
            <a:pPr marL="465138" indent="-465138"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Within 7 days from the constitution.</a:t>
            </a:r>
          </a:p>
          <a:p>
            <a:pPr marL="465138" indent="-465138" algn="just" eaLnBrk="1" fontAlgn="auto" hangingPunct="1">
              <a:spcAft>
                <a:spcPts val="0"/>
              </a:spcAft>
              <a:buNone/>
              <a:defRPr/>
            </a:pPr>
            <a:endParaRPr lang="en-US" sz="900" b="1" dirty="0">
              <a:latin typeface="Arial Unicode MS" pitchFamily="34" charset="-128"/>
              <a:ea typeface="Arial Unicode MS" pitchFamily="34" charset="-128"/>
              <a:cs typeface="Arial Unicode MS" pitchFamily="34" charset="-128"/>
            </a:endParaRPr>
          </a:p>
          <a:p>
            <a:pPr marL="465138" indent="-465138" algn="just" eaLnBrk="1" fontAlgn="auto" hangingPunct="1">
              <a:spcAft>
                <a:spcPts val="0"/>
              </a:spcAft>
              <a:buNone/>
              <a:defRPr/>
            </a:pPr>
            <a:endParaRPr lang="en-US" sz="28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8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8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59</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Viswanathan Committee (2014)</a:t>
            </a:r>
          </a:p>
        </p:txBody>
      </p:sp>
      <p:sp>
        <p:nvSpPr>
          <p:cNvPr id="3" name="Content Placeholder 2"/>
          <p:cNvSpPr>
            <a:spLocks noGrp="1"/>
          </p:cNvSpPr>
          <p:nvPr>
            <p:ph sz="quarter" idx="1"/>
          </p:nvPr>
        </p:nvSpPr>
        <p:spPr>
          <a:xfrm>
            <a:off x="381000" y="1752600"/>
            <a:ext cx="8534400" cy="4038600"/>
          </a:xfrm>
        </p:spPr>
        <p:txBody>
          <a:bodyPr>
            <a:noAutofit/>
          </a:bodyPr>
          <a:lstStyle/>
          <a:p>
            <a:pPr marL="0" indent="0" algn="just" eaLnBrk="1" fontAlgn="auto" hangingPunct="1">
              <a:spcAft>
                <a:spcPts val="0"/>
              </a:spcAft>
              <a:buNone/>
              <a:defRPr/>
            </a:pPr>
            <a:r>
              <a:rPr lang="en-US" sz="2800" dirty="0">
                <a:latin typeface="Arial Unicode MS" pitchFamily="34" charset="-128"/>
                <a:ea typeface="Arial Unicode MS" pitchFamily="34" charset="-128"/>
                <a:cs typeface="Arial Unicode MS" pitchFamily="34" charset="-128"/>
              </a:rPr>
              <a:t>To establish Creditor’s Committee.</a:t>
            </a:r>
          </a:p>
          <a:p>
            <a:pPr marL="0" indent="0" algn="just" eaLnBrk="1" fontAlgn="auto" hangingPunct="1">
              <a:spcAft>
                <a:spcPts val="0"/>
              </a:spcAft>
              <a:buNone/>
              <a:defRPr/>
            </a:pPr>
            <a:endParaRPr lang="en-US" sz="2800" dirty="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None/>
              <a:defRPr/>
            </a:pPr>
            <a:r>
              <a:rPr lang="en-US" sz="2800" b="1" dirty="0">
                <a:latin typeface="Arial Unicode MS" pitchFamily="34" charset="-128"/>
                <a:ea typeface="Arial Unicode MS" pitchFamily="34" charset="-128"/>
                <a:cs typeface="Arial Unicode MS" pitchFamily="34" charset="-128"/>
              </a:rPr>
              <a:t>Procedure for Insolvency Resolution</a:t>
            </a:r>
            <a:r>
              <a:rPr lang="en-US" sz="2800" dirty="0">
                <a:latin typeface="Arial Unicode MS" pitchFamily="34" charset="-128"/>
                <a:ea typeface="Arial Unicode MS" pitchFamily="34" charset="-128"/>
                <a:cs typeface="Arial Unicode MS" pitchFamily="34" charset="-128"/>
              </a:rPr>
              <a:t>:-</a:t>
            </a:r>
          </a:p>
          <a:p>
            <a:pPr marL="508000" indent="-508000"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Process may be initiated </a:t>
            </a:r>
          </a:p>
          <a:p>
            <a:pPr marL="828675" lvl="1" indent="-508000"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by creditor or debtor.</a:t>
            </a:r>
          </a:p>
          <a:p>
            <a:pPr marL="828675" lvl="1" indent="-508000"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By secured financial creditors</a:t>
            </a:r>
          </a:p>
          <a:p>
            <a:pPr marL="828675" lvl="1" indent="-508000"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By operational creditor</a:t>
            </a:r>
            <a:r>
              <a:rPr lang="en-US" sz="2500" dirty="0">
                <a:latin typeface="Arial Unicode MS" pitchFamily="34" charset="-128"/>
                <a:ea typeface="Arial Unicode MS" pitchFamily="34" charset="-128"/>
                <a:cs typeface="Arial Unicode MS" pitchFamily="34" charset="-128"/>
              </a:rPr>
              <a:t>s.</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6</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Appointment of Resolution Professional</a:t>
            </a:r>
          </a:p>
        </p:txBody>
      </p:sp>
      <p:sp>
        <p:nvSpPr>
          <p:cNvPr id="3" name="Content Placeholder 2"/>
          <p:cNvSpPr>
            <a:spLocks noGrp="1"/>
          </p:cNvSpPr>
          <p:nvPr>
            <p:ph sz="quarter" idx="1"/>
          </p:nvPr>
        </p:nvSpPr>
        <p:spPr>
          <a:xfrm>
            <a:off x="457200" y="1600200"/>
            <a:ext cx="8001000" cy="4419600"/>
          </a:xfrm>
        </p:spPr>
        <p:txBody>
          <a:bodyPr>
            <a:noAutofit/>
          </a:bodyPr>
          <a:lstStyle/>
          <a:p>
            <a:pPr marL="465138" indent="-465138" algn="just" eaLnBrk="1" fontAlgn="auto" hangingPunct="1">
              <a:spcAft>
                <a:spcPts val="0"/>
              </a:spcAft>
              <a:buNone/>
              <a:defRPr/>
            </a:pPr>
            <a:endParaRPr lang="en-US" sz="900" b="1" dirty="0">
              <a:latin typeface="Arial Unicode MS" pitchFamily="34" charset="-128"/>
              <a:ea typeface="Arial Unicode MS" pitchFamily="34" charset="-128"/>
              <a:cs typeface="Arial Unicode MS" pitchFamily="34" charset="-128"/>
            </a:endParaRPr>
          </a:p>
          <a:p>
            <a:pPr marL="465138" indent="-465138"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In the first meeting</a:t>
            </a:r>
          </a:p>
          <a:p>
            <a:pPr marL="465138" indent="-465138"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By majority of not &gt;75% of vote</a:t>
            </a:r>
          </a:p>
          <a:p>
            <a:pPr marL="465138" indent="-465138"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Either appoint IRP as RP – intimation to IRP, Corporate debtors &amp; NCLT or replace IRP by another RP – by filing application before NCLT for his appointment.</a:t>
            </a:r>
          </a:p>
          <a:p>
            <a:pPr marL="566738" lvl="1" indent="-12700" algn="just" eaLnBrk="1" fontAlgn="auto" hangingPunct="1">
              <a:spcAft>
                <a:spcPts val="0"/>
              </a:spcAft>
              <a:buNone/>
              <a:defRPr/>
            </a:pPr>
            <a:endParaRPr lang="en-US" sz="28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8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60</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Appointment of Resolution Professional</a:t>
            </a:r>
          </a:p>
        </p:txBody>
      </p:sp>
      <p:sp>
        <p:nvSpPr>
          <p:cNvPr id="3" name="Content Placeholder 2"/>
          <p:cNvSpPr>
            <a:spLocks noGrp="1"/>
          </p:cNvSpPr>
          <p:nvPr>
            <p:ph sz="quarter" idx="1"/>
          </p:nvPr>
        </p:nvSpPr>
        <p:spPr>
          <a:xfrm>
            <a:off x="457200" y="1600200"/>
            <a:ext cx="8001000" cy="4419600"/>
          </a:xfrm>
        </p:spPr>
        <p:txBody>
          <a:bodyPr>
            <a:noAutofit/>
          </a:bodyPr>
          <a:lstStyle/>
          <a:p>
            <a:pPr marL="465138" indent="-465138"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NCLT shall forward the name of RP to Board for its confirmation and shall appoint after having confirmation from Board.</a:t>
            </a:r>
          </a:p>
          <a:p>
            <a:pPr marL="465138" indent="-465138"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If Board does not confirm the appointment within 10 days  -- NCLT shall order IRP shall continue till Board confirms the proposed appointment. </a:t>
            </a:r>
          </a:p>
          <a:p>
            <a:pPr marL="465138" indent="-465138"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In case of replacement IRP shall provide all relevant information/ documents to RP.  RP can be replaced at any time during process. </a:t>
            </a:r>
          </a:p>
          <a:p>
            <a:pPr marL="566738" lvl="1" indent="-12700" algn="just" eaLnBrk="1" fontAlgn="auto" hangingPunct="1">
              <a:spcAft>
                <a:spcPts val="0"/>
              </a:spcAft>
              <a:buNone/>
              <a:defRPr/>
            </a:pPr>
            <a:endParaRPr lang="en-US" sz="28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8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61</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Unicode MS" pitchFamily="34" charset="-128"/>
                <a:ea typeface="Arial Unicode MS" pitchFamily="34" charset="-128"/>
                <a:cs typeface="Arial Unicode MS" pitchFamily="34" charset="-128"/>
              </a:rPr>
              <a:t>Replacement of RP by Committee of Creditors</a:t>
            </a:r>
            <a:endParaRPr lang="en-IN" dirty="0"/>
          </a:p>
        </p:txBody>
      </p:sp>
      <p:sp>
        <p:nvSpPr>
          <p:cNvPr id="3" name="Content Placeholder 2"/>
          <p:cNvSpPr>
            <a:spLocks noGrp="1"/>
          </p:cNvSpPr>
          <p:nvPr>
            <p:ph sz="quarter" idx="1"/>
          </p:nvPr>
        </p:nvSpPr>
        <p:spPr/>
        <p:txBody>
          <a:bodyPr/>
          <a:lstStyle/>
          <a:p>
            <a:pPr marL="508000" indent="-450850" algn="just" eaLnBrk="1" fontAlgn="auto" hangingPunct="1">
              <a:spcAft>
                <a:spcPts val="0"/>
              </a:spcAft>
              <a:buFont typeface="Wingdings" pitchFamily="2" charset="2"/>
              <a:buChar char="Ø"/>
              <a:defRPr/>
            </a:pPr>
            <a:r>
              <a:rPr lang="en-US" sz="3200" dirty="0">
                <a:latin typeface="Arial Unicode MS" pitchFamily="34" charset="-128"/>
                <a:ea typeface="Arial Unicode MS" pitchFamily="34" charset="-128"/>
                <a:cs typeface="Arial Unicode MS" pitchFamily="34" charset="-128"/>
              </a:rPr>
              <a:t>With a vote of </a:t>
            </a:r>
            <a:r>
              <a:rPr lang="en-US" sz="3200" b="1" dirty="0">
                <a:latin typeface="Arial Unicode MS" pitchFamily="34" charset="-128"/>
                <a:ea typeface="Arial Unicode MS" pitchFamily="34" charset="-128"/>
                <a:cs typeface="Arial Unicode MS" pitchFamily="34" charset="-128"/>
              </a:rPr>
              <a:t>75% of voting shares</a:t>
            </a:r>
          </a:p>
          <a:p>
            <a:pPr marL="508000" indent="-450850" algn="just" eaLnBrk="1" fontAlgn="auto" hangingPunct="1">
              <a:spcAft>
                <a:spcPts val="0"/>
              </a:spcAft>
              <a:buFont typeface="Wingdings" pitchFamily="2" charset="2"/>
              <a:buChar char="Ø"/>
              <a:defRPr/>
            </a:pPr>
            <a:r>
              <a:rPr lang="en-US" sz="3200" dirty="0">
                <a:latin typeface="Arial Unicode MS" pitchFamily="34" charset="-128"/>
                <a:ea typeface="Arial Unicode MS" pitchFamily="34" charset="-128"/>
                <a:cs typeface="Arial Unicode MS" pitchFamily="34" charset="-128"/>
              </a:rPr>
              <a:t>Forwarding the name of proposed insolvency professional to adjudicating authority.</a:t>
            </a:r>
          </a:p>
          <a:p>
            <a:pPr marL="508000" indent="-450850" algn="just" eaLnBrk="1" fontAlgn="auto" hangingPunct="1">
              <a:spcAft>
                <a:spcPts val="0"/>
              </a:spcAft>
              <a:buFont typeface="Wingdings" pitchFamily="2" charset="2"/>
              <a:buChar char="Ø"/>
              <a:defRPr/>
            </a:pPr>
            <a:endParaRPr lang="en-US" sz="3200" dirty="0">
              <a:latin typeface="Arial Unicode MS" pitchFamily="34" charset="-128"/>
              <a:ea typeface="Arial Unicode MS" pitchFamily="34" charset="-128"/>
              <a:cs typeface="Arial Unicode MS" pitchFamily="34" charset="-128"/>
            </a:endParaRPr>
          </a:p>
          <a:p>
            <a:pPr marL="508000" indent="-450850" algn="just" eaLnBrk="1" fontAlgn="auto" hangingPunct="1">
              <a:spcAft>
                <a:spcPts val="0"/>
              </a:spcAft>
              <a:buFont typeface="Wingdings" pitchFamily="2" charset="2"/>
              <a:buChar char="Ø"/>
              <a:defRPr/>
            </a:pPr>
            <a:r>
              <a:rPr lang="en-US" sz="3200" dirty="0">
                <a:latin typeface="Arial Unicode MS" pitchFamily="34" charset="-128"/>
                <a:ea typeface="Arial Unicode MS" pitchFamily="34" charset="-128"/>
                <a:cs typeface="Arial Unicode MS" pitchFamily="34" charset="-128"/>
              </a:rPr>
              <a:t>Adjudicating authority shall forward the name to Board for its confirmation. </a:t>
            </a:r>
          </a:p>
          <a:p>
            <a:pPr marL="508000" indent="-450850" algn="just" eaLnBrk="1" fontAlgn="auto" hangingPunct="1">
              <a:spcAft>
                <a:spcPts val="0"/>
              </a:spcAft>
              <a:buFont typeface="Wingdings" pitchFamily="2" charset="2"/>
              <a:buChar char="Ø"/>
              <a:defRPr/>
            </a:pPr>
            <a:r>
              <a:rPr lang="en-US" sz="3200" dirty="0">
                <a:latin typeface="Arial Unicode MS" pitchFamily="34" charset="-128"/>
                <a:ea typeface="Arial Unicode MS" pitchFamily="34" charset="-128"/>
                <a:cs typeface="Arial Unicode MS" pitchFamily="34" charset="-128"/>
              </a:rPr>
              <a:t> If any disciplinary proceedings are pending against the proposed RP, the present  RP shall continue till the appointment of other RP.</a:t>
            </a:r>
          </a:p>
          <a:p>
            <a:pPr marL="0" indent="0">
              <a:buNone/>
            </a:pPr>
            <a:endParaRPr lang="en-IN" dirty="0"/>
          </a:p>
        </p:txBody>
      </p:sp>
      <p:sp>
        <p:nvSpPr>
          <p:cNvPr id="4" name="Footer Placeholder 3"/>
          <p:cNvSpPr>
            <a:spLocks noGrp="1"/>
          </p:cNvSpPr>
          <p:nvPr>
            <p:ph type="ftr" sz="quarter" idx="11"/>
          </p:nvPr>
        </p:nvSpPr>
        <p:spPr/>
        <p:txBody>
          <a:bodyPr/>
          <a:lstStyle/>
          <a:p>
            <a:pPr>
              <a:defRPr/>
            </a:pPr>
            <a:r>
              <a:rPr lang="en-US"/>
              <a:t>Saxena &amp; Saxena Law Chambers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62</a:t>
            </a:fld>
            <a:endParaRPr lang="en-US"/>
          </a:p>
        </p:txBody>
      </p:sp>
    </p:spTree>
    <p:extLst>
      <p:ext uri="{BB962C8B-B14F-4D97-AF65-F5344CB8AC3E}">
        <p14:creationId xmlns:p14="http://schemas.microsoft.com/office/powerpoint/2010/main" xmlns="" val="327971341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Resolution Professional(s) </a:t>
            </a:r>
          </a:p>
        </p:txBody>
      </p:sp>
      <p:sp>
        <p:nvSpPr>
          <p:cNvPr id="3" name="Content Placeholder 2"/>
          <p:cNvSpPr>
            <a:spLocks noGrp="1"/>
          </p:cNvSpPr>
          <p:nvPr>
            <p:ph sz="quarter" idx="1"/>
          </p:nvPr>
        </p:nvSpPr>
        <p:spPr>
          <a:xfrm>
            <a:off x="457200" y="1600200"/>
            <a:ext cx="8229600" cy="4419600"/>
          </a:xfrm>
        </p:spPr>
        <p:txBody>
          <a:bodyPr>
            <a:noAutofit/>
          </a:bodyPr>
          <a:lstStyle/>
          <a:p>
            <a:pPr marL="571500" indent="-571500" algn="just" eaLnBrk="1" fontAlgn="auto" hangingPunct="1">
              <a:spcAft>
                <a:spcPts val="0"/>
              </a:spcAft>
              <a:buNone/>
              <a:defRPr/>
            </a:pPr>
            <a:r>
              <a:rPr lang="en-US" sz="2400" b="1" u="sng" dirty="0">
                <a:latin typeface="Arial Unicode MS" pitchFamily="34" charset="-128"/>
                <a:ea typeface="Arial Unicode MS" pitchFamily="34" charset="-128"/>
                <a:cs typeface="Arial Unicode MS" pitchFamily="34" charset="-128"/>
              </a:rPr>
              <a:t>Powers &amp;  Duties</a:t>
            </a:r>
            <a:r>
              <a:rPr lang="en-US" sz="2400" dirty="0">
                <a:latin typeface="Arial Unicode MS" pitchFamily="34" charset="-128"/>
                <a:ea typeface="Arial Unicode MS" pitchFamily="34" charset="-128"/>
                <a:cs typeface="Arial Unicode MS" pitchFamily="34" charset="-128"/>
              </a:rPr>
              <a:t>:-   Same as in IRP  </a:t>
            </a:r>
          </a:p>
          <a:p>
            <a:pPr marL="571500" indent="-57150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In addition to that duties shall also include</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Maintain updated list of claims.</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Convene and attend all meetings of creditors.</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Prepare Information Memorandum.</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Invite prospective lenders, investors to put forward Resolution plans.</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Present all Resolution plans before meeting of Committee of Creditors.</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File application for avoidance of transaction.</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Any other action specified by Board.</a:t>
            </a:r>
          </a:p>
          <a:p>
            <a:pPr marL="508000" indent="-450850" algn="just" eaLnBrk="1" fontAlgn="auto" hangingPunct="1">
              <a:spcAft>
                <a:spcPts val="0"/>
              </a:spcAft>
              <a:buFont typeface="+mj-lt"/>
              <a:buAutoNum type="alphaLcParenR"/>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63</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Committee of Creditors</a:t>
            </a:r>
          </a:p>
        </p:txBody>
      </p:sp>
      <p:sp>
        <p:nvSpPr>
          <p:cNvPr id="3" name="Content Placeholder 2"/>
          <p:cNvSpPr>
            <a:spLocks noGrp="1"/>
          </p:cNvSpPr>
          <p:nvPr>
            <p:ph sz="quarter" idx="1"/>
          </p:nvPr>
        </p:nvSpPr>
        <p:spPr>
          <a:xfrm>
            <a:off x="457200" y="1600200"/>
            <a:ext cx="8229600" cy="4419600"/>
          </a:xfrm>
        </p:spPr>
        <p:txBody>
          <a:bodyPr>
            <a:noAutofit/>
          </a:bodyPr>
          <a:lstStyle/>
          <a:p>
            <a:pPr marL="571500" indent="-571500" algn="just" eaLnBrk="1" fontAlgn="auto" hangingPunct="1">
              <a:spcAft>
                <a:spcPts val="0"/>
              </a:spcAft>
              <a:buNone/>
              <a:defRPr/>
            </a:pPr>
            <a:r>
              <a:rPr lang="en-US" sz="2400" b="1" u="sng" dirty="0">
                <a:latin typeface="Arial Unicode MS" pitchFamily="34" charset="-128"/>
                <a:ea typeface="Arial Unicode MS" pitchFamily="34" charset="-128"/>
                <a:cs typeface="Arial Unicode MS" pitchFamily="34" charset="-128"/>
              </a:rPr>
              <a:t>Meetings of Committee of Creditors:-</a:t>
            </a:r>
            <a:endParaRPr lang="en-US" sz="2400" dirty="0">
              <a:latin typeface="Arial Unicode MS" pitchFamily="34" charset="-128"/>
              <a:ea typeface="Arial Unicode MS" pitchFamily="34" charset="-128"/>
              <a:cs typeface="Arial Unicode MS" pitchFamily="34" charset="-128"/>
            </a:endParaRPr>
          </a:p>
          <a:p>
            <a:pPr marL="508000" indent="-450850" algn="just" eaLnBrk="1" fontAlgn="auto" hangingPunct="1">
              <a:spcAft>
                <a:spcPts val="0"/>
              </a:spcAft>
              <a:buNone/>
              <a:defRPr/>
            </a:pPr>
            <a:r>
              <a:rPr lang="en-US" sz="2200" dirty="0">
                <a:latin typeface="Arial Unicode MS" pitchFamily="34" charset="-128"/>
                <a:ea typeface="Arial Unicode MS" pitchFamily="34" charset="-128"/>
                <a:cs typeface="Arial Unicode MS" pitchFamily="34" charset="-128"/>
              </a:rPr>
              <a:t>By RP</a:t>
            </a:r>
          </a:p>
          <a:p>
            <a:pPr marL="508000" indent="-450850" algn="just" eaLnBrk="1" fontAlgn="auto" hangingPunct="1">
              <a:spcAft>
                <a:spcPts val="0"/>
              </a:spcAft>
              <a:buNone/>
              <a:defRPr/>
            </a:pPr>
            <a:r>
              <a:rPr lang="en-US" sz="2200" dirty="0">
                <a:latin typeface="Arial Unicode MS" pitchFamily="34" charset="-128"/>
                <a:ea typeface="Arial Unicode MS" pitchFamily="34" charset="-128"/>
                <a:cs typeface="Arial Unicode MS" pitchFamily="34" charset="-128"/>
              </a:rPr>
              <a:t>Notice to -- </a:t>
            </a:r>
          </a:p>
          <a:p>
            <a:pPr marL="828675" lvl="1" indent="-450850" algn="just" eaLnBrk="1" fontAlgn="auto" hangingPunct="1">
              <a:spcAft>
                <a:spcPts val="0"/>
              </a:spcAft>
              <a:buFont typeface="Wingdings" pitchFamily="2" charset="2"/>
              <a:buChar char="Ø"/>
              <a:defRPr/>
            </a:pPr>
            <a:r>
              <a:rPr lang="en-US" sz="2200" dirty="0">
                <a:latin typeface="Arial Unicode MS" pitchFamily="34" charset="-128"/>
                <a:ea typeface="Arial Unicode MS" pitchFamily="34" charset="-128"/>
                <a:cs typeface="Arial Unicode MS" pitchFamily="34" charset="-128"/>
              </a:rPr>
              <a:t>All members of committee</a:t>
            </a:r>
          </a:p>
          <a:p>
            <a:pPr marL="828675" lvl="1" indent="-450850" algn="just" eaLnBrk="1" fontAlgn="auto" hangingPunct="1">
              <a:spcAft>
                <a:spcPts val="0"/>
              </a:spcAft>
              <a:buFont typeface="Wingdings" pitchFamily="2" charset="2"/>
              <a:buChar char="Ø"/>
              <a:defRPr/>
            </a:pPr>
            <a:r>
              <a:rPr lang="en-US" sz="2200" dirty="0">
                <a:latin typeface="Arial Unicode MS" pitchFamily="34" charset="-128"/>
                <a:ea typeface="Arial Unicode MS" pitchFamily="34" charset="-128"/>
                <a:cs typeface="Arial Unicode MS" pitchFamily="34" charset="-128"/>
              </a:rPr>
              <a:t>Members of suspended Board of Directors/Partners as LLP</a:t>
            </a:r>
          </a:p>
          <a:p>
            <a:pPr marL="828675" lvl="1" indent="-450850" algn="just" eaLnBrk="1" fontAlgn="auto" hangingPunct="1">
              <a:spcAft>
                <a:spcPts val="0"/>
              </a:spcAft>
              <a:buFont typeface="Wingdings" pitchFamily="2" charset="2"/>
              <a:buChar char="Ø"/>
              <a:defRPr/>
            </a:pPr>
            <a:r>
              <a:rPr lang="en-US" sz="2200" dirty="0">
                <a:latin typeface="Arial Unicode MS" pitchFamily="34" charset="-128"/>
                <a:ea typeface="Arial Unicode MS" pitchFamily="34" charset="-128"/>
                <a:cs typeface="Arial Unicode MS" pitchFamily="34" charset="-128"/>
              </a:rPr>
              <a:t>All operational creditors if not &lt; 10% of total debts.</a:t>
            </a:r>
          </a:p>
          <a:p>
            <a:pPr marL="828675" lvl="1" indent="-450850" algn="just" eaLnBrk="1" fontAlgn="auto" hangingPunct="1">
              <a:spcAft>
                <a:spcPts val="0"/>
              </a:spcAft>
              <a:buFont typeface="Wingdings" pitchFamily="2" charset="2"/>
              <a:buChar char="Ø"/>
              <a:defRPr/>
            </a:pPr>
            <a:r>
              <a:rPr lang="en-US" sz="2200" dirty="0">
                <a:latin typeface="Arial Unicode MS" pitchFamily="34" charset="-128"/>
                <a:ea typeface="Arial Unicode MS" pitchFamily="34" charset="-128"/>
                <a:cs typeface="Arial Unicode MS" pitchFamily="34" charset="-128"/>
              </a:rPr>
              <a:t>Members of suspended Board of Director/ Partner of LLP shall not have any voting right.</a:t>
            </a:r>
          </a:p>
          <a:p>
            <a:pPr marL="828675" lvl="1" indent="-450850" algn="just" eaLnBrk="1" fontAlgn="auto" hangingPunct="1">
              <a:spcAft>
                <a:spcPts val="0"/>
              </a:spcAft>
              <a:buFont typeface="Wingdings" pitchFamily="2" charset="2"/>
              <a:buChar char="Ø"/>
              <a:defRPr/>
            </a:pPr>
            <a:r>
              <a:rPr lang="en-US" sz="2200" dirty="0">
                <a:latin typeface="Arial Unicode MS" pitchFamily="34" charset="-128"/>
                <a:ea typeface="Arial Unicode MS" pitchFamily="34" charset="-128"/>
                <a:cs typeface="Arial Unicode MS" pitchFamily="34" charset="-128"/>
              </a:rPr>
              <a:t>Absence of above shall not invalidate the meeting.</a:t>
            </a:r>
          </a:p>
          <a:p>
            <a:pPr marL="828675" lvl="1" indent="-450850" algn="just" eaLnBrk="1" fontAlgn="auto" hangingPunct="1">
              <a:spcAft>
                <a:spcPts val="0"/>
              </a:spcAft>
              <a:buFont typeface="Wingdings" pitchFamily="2" charset="2"/>
              <a:buChar char="Ø"/>
              <a:defRPr/>
            </a:pPr>
            <a:r>
              <a:rPr lang="en-US" sz="2200" dirty="0">
                <a:latin typeface="Arial Unicode MS" pitchFamily="34" charset="-128"/>
                <a:ea typeface="Arial Unicode MS" pitchFamily="34" charset="-128"/>
                <a:cs typeface="Arial Unicode MS" pitchFamily="34" charset="-128"/>
              </a:rPr>
              <a:t>Any member may appoint insolvency professional to represent such creditor in meeting. </a:t>
            </a:r>
          </a:p>
          <a:p>
            <a:pPr marL="508000" indent="-450850" algn="just" eaLnBrk="1" fontAlgn="auto" hangingPunct="1">
              <a:spcAft>
                <a:spcPts val="0"/>
              </a:spcAft>
              <a:buFont typeface="+mj-lt"/>
              <a:buAutoNum type="alphaLcParenR"/>
              <a:defRPr/>
            </a:pPr>
            <a:endParaRPr lang="en-US" sz="22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2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2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2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2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2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2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2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2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2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64</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Restriction on powers of RP</a:t>
            </a:r>
          </a:p>
        </p:txBody>
      </p:sp>
      <p:sp>
        <p:nvSpPr>
          <p:cNvPr id="3" name="Content Placeholder 2"/>
          <p:cNvSpPr>
            <a:spLocks noGrp="1"/>
          </p:cNvSpPr>
          <p:nvPr>
            <p:ph sz="quarter" idx="1"/>
          </p:nvPr>
        </p:nvSpPr>
        <p:spPr>
          <a:xfrm>
            <a:off x="457200" y="1600200"/>
            <a:ext cx="8229600" cy="4419600"/>
          </a:xfrm>
        </p:spPr>
        <p:txBody>
          <a:bodyPr>
            <a:noAutofit/>
          </a:bodyPr>
          <a:lstStyle/>
          <a:p>
            <a:pPr marL="571500" indent="-571500" algn="just" eaLnBrk="1" fontAlgn="auto" hangingPunct="1">
              <a:spcAft>
                <a:spcPts val="0"/>
              </a:spcAft>
              <a:buNone/>
              <a:defRPr/>
            </a:pPr>
            <a:endParaRPr lang="en-US" sz="800" dirty="0">
              <a:latin typeface="Arial Unicode MS" pitchFamily="34" charset="-128"/>
              <a:ea typeface="Arial Unicode MS" pitchFamily="34" charset="-128"/>
              <a:cs typeface="Arial Unicode MS" pitchFamily="34" charset="-128"/>
            </a:endParaRPr>
          </a:p>
          <a:p>
            <a:pPr marL="58738" indent="-1588" algn="just" eaLnBrk="1" fontAlgn="auto" hangingPunct="1">
              <a:spcAft>
                <a:spcPts val="0"/>
              </a:spcAft>
              <a:buNone/>
              <a:defRPr/>
            </a:pPr>
            <a:r>
              <a:rPr lang="en-US" sz="2600" dirty="0">
                <a:latin typeface="Arial Unicode MS" pitchFamily="34" charset="-128"/>
                <a:ea typeface="Arial Unicode MS" pitchFamily="34" charset="-128"/>
                <a:cs typeface="Arial Unicode MS" pitchFamily="34" charset="-128"/>
              </a:rPr>
              <a:t>Action to be taken by RP with prior approval of committee of members:-</a:t>
            </a:r>
          </a:p>
          <a:p>
            <a:pPr marL="508000" indent="-450850" algn="just" eaLnBrk="1" fontAlgn="auto" hangingPunct="1">
              <a:spcAft>
                <a:spcPts val="0"/>
              </a:spcAft>
              <a:buFont typeface="Wingdings" pitchFamily="2" charset="2"/>
              <a:buChar char="Ø"/>
              <a:defRPr/>
            </a:pPr>
            <a:r>
              <a:rPr lang="en-US" sz="2600" dirty="0">
                <a:latin typeface="Arial Unicode MS" pitchFamily="34" charset="-128"/>
                <a:ea typeface="Arial Unicode MS" pitchFamily="34" charset="-128"/>
                <a:cs typeface="Arial Unicode MS" pitchFamily="34" charset="-128"/>
              </a:rPr>
              <a:t>Raise Interim Finance in excess of amount decided by committee.</a:t>
            </a:r>
          </a:p>
          <a:p>
            <a:pPr marL="508000" indent="-450850" algn="just" eaLnBrk="1" fontAlgn="auto" hangingPunct="1">
              <a:spcAft>
                <a:spcPts val="0"/>
              </a:spcAft>
              <a:buFont typeface="Wingdings" pitchFamily="2" charset="2"/>
              <a:buChar char="Ø"/>
              <a:defRPr/>
            </a:pPr>
            <a:r>
              <a:rPr lang="en-US" sz="2600" dirty="0">
                <a:latin typeface="Arial Unicode MS" pitchFamily="34" charset="-128"/>
                <a:ea typeface="Arial Unicode MS" pitchFamily="34" charset="-128"/>
                <a:cs typeface="Arial Unicode MS" pitchFamily="34" charset="-128"/>
              </a:rPr>
              <a:t>Create security interest.</a:t>
            </a:r>
          </a:p>
          <a:p>
            <a:pPr marL="508000" indent="-450850" algn="just" eaLnBrk="1" fontAlgn="auto" hangingPunct="1">
              <a:spcAft>
                <a:spcPts val="0"/>
              </a:spcAft>
              <a:buFont typeface="Wingdings" pitchFamily="2" charset="2"/>
              <a:buChar char="Ø"/>
              <a:defRPr/>
            </a:pPr>
            <a:r>
              <a:rPr lang="en-US" sz="2600" dirty="0">
                <a:latin typeface="Arial Unicode MS" pitchFamily="34" charset="-128"/>
                <a:ea typeface="Arial Unicode MS" pitchFamily="34" charset="-128"/>
                <a:cs typeface="Arial Unicode MS" pitchFamily="34" charset="-128"/>
              </a:rPr>
              <a:t>Change capital structure of corporate debtors.</a:t>
            </a:r>
          </a:p>
          <a:p>
            <a:pPr marL="508000" indent="-450850" algn="just" eaLnBrk="1" fontAlgn="auto" hangingPunct="1">
              <a:spcAft>
                <a:spcPts val="0"/>
              </a:spcAft>
              <a:buFont typeface="Wingdings" pitchFamily="2" charset="2"/>
              <a:buChar char="Ø"/>
              <a:defRPr/>
            </a:pPr>
            <a:r>
              <a:rPr lang="en-US" sz="2600" dirty="0">
                <a:latin typeface="Arial Unicode MS" pitchFamily="34" charset="-128"/>
                <a:ea typeface="Arial Unicode MS" pitchFamily="34" charset="-128"/>
                <a:cs typeface="Arial Unicode MS" pitchFamily="34" charset="-128"/>
              </a:rPr>
              <a:t>Record any change in ownership interest of corporate debtors. </a:t>
            </a:r>
          </a:p>
          <a:p>
            <a:pPr marL="508000" indent="-450850" algn="just" eaLnBrk="1" fontAlgn="auto" hangingPunct="1">
              <a:spcAft>
                <a:spcPts val="0"/>
              </a:spcAft>
              <a:buFont typeface="+mj-lt"/>
              <a:buAutoNum type="alphaLcParenR"/>
              <a:defRPr/>
            </a:pPr>
            <a:endParaRPr lang="en-US" sz="26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6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6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6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6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6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6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6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6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65</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Restriction on powers of RP</a:t>
            </a:r>
          </a:p>
        </p:txBody>
      </p:sp>
      <p:sp>
        <p:nvSpPr>
          <p:cNvPr id="3" name="Content Placeholder 2"/>
          <p:cNvSpPr>
            <a:spLocks noGrp="1"/>
          </p:cNvSpPr>
          <p:nvPr>
            <p:ph sz="quarter" idx="1"/>
          </p:nvPr>
        </p:nvSpPr>
        <p:spPr>
          <a:xfrm>
            <a:off x="457200" y="1600200"/>
            <a:ext cx="8229600" cy="4419600"/>
          </a:xfrm>
        </p:spPr>
        <p:txBody>
          <a:bodyPr>
            <a:noAutofit/>
          </a:bodyPr>
          <a:lstStyle/>
          <a:p>
            <a:pPr marL="508000" indent="-450850" algn="just" eaLnBrk="1" fontAlgn="auto" hangingPunct="1">
              <a:spcAft>
                <a:spcPts val="0"/>
              </a:spcAft>
              <a:buFont typeface="Wingdings" pitchFamily="2" charset="2"/>
              <a:buChar char="Ø"/>
              <a:defRPr/>
            </a:pPr>
            <a:r>
              <a:rPr lang="en-US" sz="2600" dirty="0">
                <a:latin typeface="Arial Unicode MS" pitchFamily="34" charset="-128"/>
                <a:ea typeface="Arial Unicode MS" pitchFamily="34" charset="-128"/>
                <a:cs typeface="Arial Unicode MS" pitchFamily="34" charset="-128"/>
              </a:rPr>
              <a:t>Give instructions to financial institutions maintaining accounts of the corporate debtor for a debit transaction from any such accounts in excess of the amount as may be decided by the committee of creditors in their meeting.</a:t>
            </a:r>
          </a:p>
          <a:p>
            <a:pPr marL="508000" indent="-450850" algn="just" eaLnBrk="1" fontAlgn="auto" hangingPunct="1">
              <a:spcAft>
                <a:spcPts val="0"/>
              </a:spcAft>
              <a:buFont typeface="Wingdings" pitchFamily="2" charset="2"/>
              <a:buChar char="Ø"/>
              <a:defRPr/>
            </a:pPr>
            <a:r>
              <a:rPr lang="en-US" sz="2600" dirty="0">
                <a:latin typeface="Arial Unicode MS" pitchFamily="34" charset="-128"/>
                <a:ea typeface="Arial Unicode MS" pitchFamily="34" charset="-128"/>
                <a:cs typeface="Arial Unicode MS" pitchFamily="34" charset="-128"/>
              </a:rPr>
              <a:t>Undertake any related party transaction.</a:t>
            </a:r>
          </a:p>
          <a:p>
            <a:pPr marL="508000" indent="-450850" algn="just" eaLnBrk="1" fontAlgn="auto" hangingPunct="1">
              <a:spcAft>
                <a:spcPts val="0"/>
              </a:spcAft>
              <a:buFont typeface="Wingdings" pitchFamily="2" charset="2"/>
              <a:buChar char="Ø"/>
              <a:defRPr/>
            </a:pPr>
            <a:r>
              <a:rPr lang="en-US" sz="2600" dirty="0">
                <a:latin typeface="Arial Unicode MS" pitchFamily="34" charset="-128"/>
                <a:ea typeface="Arial Unicode MS" pitchFamily="34" charset="-128"/>
                <a:cs typeface="Arial Unicode MS" pitchFamily="34" charset="-128"/>
              </a:rPr>
              <a:t>Amend any constitutional documents of the corporate debtor.</a:t>
            </a:r>
          </a:p>
          <a:p>
            <a:pPr marL="508000" indent="-450850" algn="just" eaLnBrk="1" fontAlgn="auto" hangingPunct="1">
              <a:spcAft>
                <a:spcPts val="0"/>
              </a:spcAft>
              <a:buFont typeface="Wingdings" pitchFamily="2" charset="2"/>
              <a:buChar char="Ø"/>
              <a:defRPr/>
            </a:pPr>
            <a:r>
              <a:rPr lang="en-US" sz="2600" dirty="0">
                <a:latin typeface="Arial Unicode MS" pitchFamily="34" charset="-128"/>
                <a:ea typeface="Arial Unicode MS" pitchFamily="34" charset="-128"/>
                <a:cs typeface="Arial Unicode MS" pitchFamily="34" charset="-128"/>
              </a:rPr>
              <a:t>Delegate its authority to any other person. </a:t>
            </a:r>
          </a:p>
          <a:p>
            <a:pPr marL="508000" indent="-450850" algn="just" eaLnBrk="1" fontAlgn="auto" hangingPunct="1">
              <a:spcAft>
                <a:spcPts val="0"/>
              </a:spcAft>
              <a:buFont typeface="+mj-lt"/>
              <a:buAutoNum type="alphaLcParenR"/>
              <a:defRPr/>
            </a:pPr>
            <a:endParaRPr lang="en-US" sz="26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6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6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6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6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6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6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6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6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66</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Restriction on powers of RP</a:t>
            </a:r>
          </a:p>
        </p:txBody>
      </p:sp>
      <p:sp>
        <p:nvSpPr>
          <p:cNvPr id="3" name="Content Placeholder 2"/>
          <p:cNvSpPr>
            <a:spLocks noGrp="1"/>
          </p:cNvSpPr>
          <p:nvPr>
            <p:ph sz="quarter" idx="1"/>
          </p:nvPr>
        </p:nvSpPr>
        <p:spPr>
          <a:xfrm>
            <a:off x="457200" y="1600200"/>
            <a:ext cx="8229600" cy="4419600"/>
          </a:xfrm>
        </p:spPr>
        <p:txBody>
          <a:bodyPr>
            <a:noAutofit/>
          </a:bodyPr>
          <a:lstStyle/>
          <a:p>
            <a:pPr marL="571500" indent="-571500" algn="just" eaLnBrk="1" fontAlgn="auto" hangingPunct="1">
              <a:spcAft>
                <a:spcPts val="0"/>
              </a:spcAft>
              <a:buNone/>
              <a:defRPr/>
            </a:pPr>
            <a:endParaRPr lang="en-US" sz="800" dirty="0">
              <a:latin typeface="Arial Unicode MS" pitchFamily="34" charset="-128"/>
              <a:ea typeface="Arial Unicode MS" pitchFamily="34" charset="-128"/>
              <a:cs typeface="Arial Unicode MS" pitchFamily="34" charset="-128"/>
            </a:endParaRPr>
          </a:p>
          <a:p>
            <a:pPr marL="508000" indent="-450850" algn="just" eaLnBrk="1" fontAlgn="auto" hangingPunct="1">
              <a:spcAft>
                <a:spcPts val="0"/>
              </a:spcAft>
              <a:buFont typeface="Wingdings" pitchFamily="2" charset="2"/>
              <a:buChar char="Ø"/>
              <a:defRPr/>
            </a:pPr>
            <a:r>
              <a:rPr lang="en-US" sz="2600" dirty="0">
                <a:latin typeface="Arial Unicode MS" pitchFamily="34" charset="-128"/>
                <a:ea typeface="Arial Unicode MS" pitchFamily="34" charset="-128"/>
                <a:cs typeface="Arial Unicode MS" pitchFamily="34" charset="-128"/>
              </a:rPr>
              <a:t>Dispose of or permit the disposal of shares of any shareholder of the corporate debtor or their nominees to third parties.</a:t>
            </a:r>
          </a:p>
          <a:p>
            <a:pPr marL="508000" indent="-450850" algn="just" eaLnBrk="1" fontAlgn="auto" hangingPunct="1">
              <a:spcAft>
                <a:spcPts val="0"/>
              </a:spcAft>
              <a:buFont typeface="Wingdings" pitchFamily="2" charset="2"/>
              <a:buChar char="Ø"/>
              <a:defRPr/>
            </a:pPr>
            <a:r>
              <a:rPr lang="en-US" sz="2600" dirty="0">
                <a:latin typeface="Arial Unicode MS" pitchFamily="34" charset="-128"/>
                <a:ea typeface="Arial Unicode MS" pitchFamily="34" charset="-128"/>
                <a:cs typeface="Arial Unicode MS" pitchFamily="34" charset="-128"/>
              </a:rPr>
              <a:t>Make any change in the management of the corporate debtor or its subsidiary.</a:t>
            </a:r>
          </a:p>
          <a:p>
            <a:pPr marL="508000" indent="-450850" algn="just" eaLnBrk="1" fontAlgn="auto" hangingPunct="1">
              <a:spcAft>
                <a:spcPts val="0"/>
              </a:spcAft>
              <a:buFont typeface="Wingdings" pitchFamily="2" charset="2"/>
              <a:buChar char="Ø"/>
              <a:defRPr/>
            </a:pPr>
            <a:r>
              <a:rPr lang="en-US" sz="2600" dirty="0">
                <a:latin typeface="Arial Unicode MS" pitchFamily="34" charset="-128"/>
                <a:ea typeface="Arial Unicode MS" pitchFamily="34" charset="-128"/>
                <a:cs typeface="Arial Unicode MS" pitchFamily="34" charset="-128"/>
              </a:rPr>
              <a:t>Transfer rights or financial debts or operational debts under material contracts otherwise than in the ordinary course of business.</a:t>
            </a:r>
          </a:p>
          <a:p>
            <a:pPr marL="508000" indent="-450850" algn="just" eaLnBrk="1" fontAlgn="auto" hangingPunct="1">
              <a:spcAft>
                <a:spcPts val="0"/>
              </a:spcAft>
              <a:buNone/>
              <a:defRPr/>
            </a:pPr>
            <a:r>
              <a:rPr lang="en-US" sz="26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Font typeface="+mj-lt"/>
              <a:buAutoNum type="alphaLcParenR"/>
              <a:defRPr/>
            </a:pPr>
            <a:endParaRPr lang="en-US" sz="26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6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6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6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6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6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6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6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6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67</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Restriction on powers of RP</a:t>
            </a:r>
          </a:p>
        </p:txBody>
      </p:sp>
      <p:sp>
        <p:nvSpPr>
          <p:cNvPr id="3" name="Content Placeholder 2"/>
          <p:cNvSpPr>
            <a:spLocks noGrp="1"/>
          </p:cNvSpPr>
          <p:nvPr>
            <p:ph sz="quarter" idx="1"/>
          </p:nvPr>
        </p:nvSpPr>
        <p:spPr>
          <a:xfrm>
            <a:off x="457200" y="1600200"/>
            <a:ext cx="8229600" cy="4419600"/>
          </a:xfrm>
        </p:spPr>
        <p:txBody>
          <a:bodyPr>
            <a:noAutofit/>
          </a:bodyPr>
          <a:lstStyle/>
          <a:p>
            <a:pPr marL="571500" indent="-571500" algn="just" eaLnBrk="1" fontAlgn="auto" hangingPunct="1">
              <a:spcAft>
                <a:spcPts val="0"/>
              </a:spcAft>
              <a:buNone/>
              <a:defRPr/>
            </a:pPr>
            <a:endParaRPr lang="en-US" sz="2800" dirty="0">
              <a:latin typeface="Arial Unicode MS" pitchFamily="34" charset="-128"/>
              <a:ea typeface="Arial Unicode MS" pitchFamily="34" charset="-128"/>
              <a:cs typeface="Arial Unicode MS" pitchFamily="34" charset="-128"/>
            </a:endParaRPr>
          </a:p>
          <a:p>
            <a:pPr marL="508000" indent="-450850"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Make changes in the appointment or terms of contract of such personnel as specified by the committee of creditors;  or</a:t>
            </a:r>
          </a:p>
          <a:p>
            <a:pPr marL="508000" indent="-450850"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Make changes in the appointment or terms of contract of statutory auditors or internal auditors of the corporate debtor.  </a:t>
            </a:r>
          </a:p>
          <a:p>
            <a:pPr marL="508000" indent="-450850" algn="just" eaLnBrk="1" fontAlgn="auto" hangingPunct="1">
              <a:spcAft>
                <a:spcPts val="0"/>
              </a:spcAft>
              <a:buFont typeface="+mj-lt"/>
              <a:buAutoNum type="alphaLcParenR"/>
              <a:defRPr/>
            </a:pPr>
            <a:endParaRPr lang="en-US" sz="28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8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8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68</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Information Memorandum</a:t>
            </a:r>
          </a:p>
        </p:txBody>
      </p:sp>
      <p:sp>
        <p:nvSpPr>
          <p:cNvPr id="3" name="Content Placeholder 2"/>
          <p:cNvSpPr>
            <a:spLocks noGrp="1"/>
          </p:cNvSpPr>
          <p:nvPr>
            <p:ph sz="quarter" idx="1"/>
          </p:nvPr>
        </p:nvSpPr>
        <p:spPr>
          <a:xfrm>
            <a:off x="457200" y="1600200"/>
            <a:ext cx="8229600" cy="4419600"/>
          </a:xfrm>
        </p:spPr>
        <p:txBody>
          <a:bodyPr>
            <a:noAutofit/>
          </a:bodyPr>
          <a:lstStyle/>
          <a:p>
            <a:pPr marL="571500" indent="-571500" algn="just" eaLnBrk="1" fontAlgn="auto" hangingPunct="1">
              <a:spcAft>
                <a:spcPts val="0"/>
              </a:spcAft>
              <a:buNone/>
              <a:defRPr/>
            </a:pPr>
            <a:r>
              <a:rPr lang="en-US" sz="2600" b="1" u="sng" dirty="0">
                <a:latin typeface="Arial Unicode MS" pitchFamily="34" charset="-128"/>
                <a:ea typeface="Arial Unicode MS" pitchFamily="34" charset="-128"/>
                <a:cs typeface="Arial Unicode MS" pitchFamily="34" charset="-128"/>
              </a:rPr>
              <a:t>Preparation of Information Memorandum:-</a:t>
            </a:r>
          </a:p>
          <a:p>
            <a:pPr marL="571500" indent="-571500" algn="just" eaLnBrk="1" fontAlgn="auto" hangingPunct="1">
              <a:spcAft>
                <a:spcPts val="0"/>
              </a:spcAft>
              <a:buNone/>
              <a:defRPr/>
            </a:pPr>
            <a:endParaRPr lang="en-US" sz="800" dirty="0">
              <a:latin typeface="Arial Unicode MS" pitchFamily="34" charset="-128"/>
              <a:ea typeface="Arial Unicode MS" pitchFamily="34" charset="-128"/>
              <a:cs typeface="Arial Unicode MS" pitchFamily="34" charset="-128"/>
            </a:endParaRPr>
          </a:p>
          <a:p>
            <a:pPr marL="508000" indent="-450850" algn="just" eaLnBrk="1" fontAlgn="auto" hangingPunct="1">
              <a:spcAft>
                <a:spcPts val="0"/>
              </a:spcAft>
              <a:buFont typeface="Wingdings" pitchFamily="2" charset="2"/>
              <a:buChar char="Ø"/>
              <a:defRPr/>
            </a:pPr>
            <a:r>
              <a:rPr lang="en-US" sz="2600" dirty="0">
                <a:latin typeface="Arial Unicode MS" pitchFamily="34" charset="-128"/>
                <a:ea typeface="Arial Unicode MS" pitchFamily="34" charset="-128"/>
                <a:cs typeface="Arial Unicode MS" pitchFamily="34" charset="-128"/>
              </a:rPr>
              <a:t>RP shall prepare in the manner as specified by Board.</a:t>
            </a:r>
          </a:p>
          <a:p>
            <a:pPr marL="508000" indent="-450850" algn="just" eaLnBrk="1" fontAlgn="auto" hangingPunct="1">
              <a:spcAft>
                <a:spcPts val="0"/>
              </a:spcAft>
              <a:buFont typeface="Wingdings" pitchFamily="2" charset="2"/>
              <a:buChar char="Ø"/>
              <a:defRPr/>
            </a:pPr>
            <a:r>
              <a:rPr lang="en-US" sz="2600" dirty="0">
                <a:latin typeface="Arial Unicode MS" pitchFamily="34" charset="-128"/>
                <a:ea typeface="Arial Unicode MS" pitchFamily="34" charset="-128"/>
                <a:cs typeface="Arial Unicode MS" pitchFamily="34" charset="-128"/>
              </a:rPr>
              <a:t>RP shall provide access to all relevant information to Resolution applicant </a:t>
            </a:r>
          </a:p>
          <a:p>
            <a:pPr marL="508000" indent="-450850" algn="just" eaLnBrk="1" fontAlgn="auto" hangingPunct="1">
              <a:spcAft>
                <a:spcPts val="0"/>
              </a:spcAft>
              <a:buNone/>
              <a:defRPr/>
            </a:pPr>
            <a:r>
              <a:rPr lang="en-US" sz="2600" dirty="0">
                <a:latin typeface="Arial Unicode MS" pitchFamily="34" charset="-128"/>
                <a:ea typeface="Arial Unicode MS" pitchFamily="34" charset="-128"/>
                <a:cs typeface="Arial Unicode MS" pitchFamily="34" charset="-128"/>
              </a:rPr>
              <a:t>Provided Resolution applicant undertakes—</a:t>
            </a:r>
          </a:p>
          <a:p>
            <a:pPr marL="508000" indent="-450850" algn="just" eaLnBrk="1" fontAlgn="auto" hangingPunct="1">
              <a:spcAft>
                <a:spcPts val="0"/>
              </a:spcAft>
              <a:buFont typeface="Wingdings" pitchFamily="2" charset="2"/>
              <a:buChar char="Ø"/>
              <a:defRPr/>
            </a:pPr>
            <a:r>
              <a:rPr lang="en-US" sz="2600" dirty="0">
                <a:latin typeface="Arial Unicode MS" pitchFamily="34" charset="-128"/>
                <a:ea typeface="Arial Unicode MS" pitchFamily="34" charset="-128"/>
                <a:cs typeface="Arial Unicode MS" pitchFamily="34" charset="-128"/>
              </a:rPr>
              <a:t>To comply provisions of Act.</a:t>
            </a:r>
          </a:p>
          <a:p>
            <a:pPr marL="508000" indent="-450850" algn="just" eaLnBrk="1" fontAlgn="auto" hangingPunct="1">
              <a:spcAft>
                <a:spcPts val="0"/>
              </a:spcAft>
              <a:buFont typeface="Wingdings" pitchFamily="2" charset="2"/>
              <a:buChar char="Ø"/>
              <a:defRPr/>
            </a:pPr>
            <a:r>
              <a:rPr lang="en-US" sz="2600" dirty="0">
                <a:latin typeface="Arial Unicode MS" pitchFamily="34" charset="-128"/>
                <a:ea typeface="Arial Unicode MS" pitchFamily="34" charset="-128"/>
                <a:cs typeface="Arial Unicode MS" pitchFamily="34" charset="-128"/>
              </a:rPr>
              <a:t>To protect any intellectual property.</a:t>
            </a:r>
          </a:p>
          <a:p>
            <a:pPr marL="508000" indent="-450850" algn="just" eaLnBrk="1" fontAlgn="auto" hangingPunct="1">
              <a:spcAft>
                <a:spcPts val="0"/>
              </a:spcAft>
              <a:buFont typeface="Wingdings" pitchFamily="2" charset="2"/>
              <a:buChar char="Ø"/>
              <a:defRPr/>
            </a:pPr>
            <a:r>
              <a:rPr lang="en-US" sz="2600" dirty="0">
                <a:latin typeface="Arial Unicode MS" pitchFamily="34" charset="-128"/>
                <a:ea typeface="Arial Unicode MS" pitchFamily="34" charset="-128"/>
                <a:cs typeface="Arial Unicode MS" pitchFamily="34" charset="-128"/>
              </a:rPr>
              <a:t>Not to share information with third party.  </a:t>
            </a:r>
          </a:p>
          <a:p>
            <a:pPr marL="508000" indent="-450850" algn="just" eaLnBrk="1" fontAlgn="auto" hangingPunct="1">
              <a:spcAft>
                <a:spcPts val="0"/>
              </a:spcAft>
              <a:buFont typeface="+mj-lt"/>
              <a:buAutoNum type="alphaLcParenR"/>
              <a:defRPr/>
            </a:pPr>
            <a:endParaRPr lang="en-US" sz="26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6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6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6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6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6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6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6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6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69</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Viswanathan Committee (2014)</a:t>
            </a:r>
          </a:p>
        </p:txBody>
      </p:sp>
      <p:sp>
        <p:nvSpPr>
          <p:cNvPr id="3" name="Content Placeholder 2"/>
          <p:cNvSpPr>
            <a:spLocks noGrp="1"/>
          </p:cNvSpPr>
          <p:nvPr>
            <p:ph sz="quarter" idx="1"/>
          </p:nvPr>
        </p:nvSpPr>
        <p:spPr>
          <a:xfrm>
            <a:off x="381000" y="1524000"/>
            <a:ext cx="8534400" cy="4267200"/>
          </a:xfrm>
        </p:spPr>
        <p:txBody>
          <a:bodyPr>
            <a:noAutofit/>
          </a:bodyPr>
          <a:lstStyle/>
          <a:p>
            <a:pPr marL="0" indent="0" algn="just" eaLnBrk="1" fontAlgn="auto" hangingPunct="1">
              <a:spcAft>
                <a:spcPts val="0"/>
              </a:spcAft>
              <a:buNone/>
              <a:defRPr/>
            </a:pPr>
            <a:r>
              <a:rPr lang="en-US" sz="2800" dirty="0">
                <a:latin typeface="Arial Unicode MS" pitchFamily="34" charset="-128"/>
                <a:ea typeface="Arial Unicode MS" pitchFamily="34" charset="-128"/>
                <a:cs typeface="Arial Unicode MS" pitchFamily="34" charset="-128"/>
              </a:rPr>
              <a:t>Insolvency Resolution process:</a:t>
            </a:r>
          </a:p>
          <a:p>
            <a:pPr marL="508000" indent="-50800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Will be managed by Insolvency professionals.</a:t>
            </a:r>
          </a:p>
          <a:p>
            <a:pPr marL="508000" indent="-50800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Insolvency professional shall manage the assets of the company.</a:t>
            </a:r>
          </a:p>
          <a:p>
            <a:pPr marL="508000" indent="-50800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Time bound Resolution.</a:t>
            </a:r>
          </a:p>
          <a:p>
            <a:pPr marL="508000" indent="-50800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180 days (extendable to another 90 days, (if 75% creditors agree).</a:t>
            </a:r>
          </a:p>
          <a:p>
            <a:pPr marL="508000" indent="-50800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Establishment of Insolvency &amp; Bankruptcy Board (As Regulator).</a:t>
            </a:r>
          </a:p>
          <a:p>
            <a:pPr marL="508000" indent="-50800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Adjudication Jurisdiction</a:t>
            </a:r>
          </a:p>
          <a:p>
            <a:pPr marL="828675" lvl="1" indent="-508000" algn="just" eaLnBrk="1" fontAlgn="auto" hangingPunct="1">
              <a:spcAft>
                <a:spcPts val="0"/>
              </a:spcAft>
              <a:buFont typeface="Wingdings" pitchFamily="2" charset="2"/>
              <a:buChar char="Ø"/>
              <a:defRPr/>
            </a:pPr>
            <a:r>
              <a:rPr lang="en-US" sz="2100" dirty="0">
                <a:latin typeface="Arial Unicode MS" pitchFamily="34" charset="-128"/>
                <a:ea typeface="Arial Unicode MS" pitchFamily="34" charset="-128"/>
                <a:cs typeface="Arial Unicode MS" pitchFamily="34" charset="-128"/>
              </a:rPr>
              <a:t>NCLT  -- Companies &amp; LLP</a:t>
            </a:r>
          </a:p>
          <a:p>
            <a:pPr marL="828675" lvl="1" indent="-508000" algn="just" eaLnBrk="1" fontAlgn="auto" hangingPunct="1">
              <a:spcAft>
                <a:spcPts val="0"/>
              </a:spcAft>
              <a:buFont typeface="Wingdings" pitchFamily="2" charset="2"/>
              <a:buChar char="Ø"/>
              <a:defRPr/>
            </a:pPr>
            <a:r>
              <a:rPr lang="en-US" sz="2100" dirty="0">
                <a:latin typeface="Arial Unicode MS" pitchFamily="34" charset="-128"/>
                <a:ea typeface="Arial Unicode MS" pitchFamily="34" charset="-128"/>
                <a:cs typeface="Arial Unicode MS" pitchFamily="34" charset="-128"/>
              </a:rPr>
              <a:t>DRT    --  Individuals &amp; Partnership firms</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7</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 Saxena &amp; Saxena Law Chambers</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Submission of Resolution Plan</a:t>
            </a:r>
          </a:p>
        </p:txBody>
      </p:sp>
      <p:sp>
        <p:nvSpPr>
          <p:cNvPr id="3" name="Content Placeholder 2"/>
          <p:cNvSpPr>
            <a:spLocks noGrp="1"/>
          </p:cNvSpPr>
          <p:nvPr>
            <p:ph sz="quarter" idx="1"/>
          </p:nvPr>
        </p:nvSpPr>
        <p:spPr>
          <a:xfrm>
            <a:off x="457200" y="1600200"/>
            <a:ext cx="8229600" cy="4419600"/>
          </a:xfrm>
        </p:spPr>
        <p:txBody>
          <a:bodyPr>
            <a:noAutofit/>
          </a:bodyPr>
          <a:lstStyle/>
          <a:p>
            <a:pPr marL="508000" indent="-450850" algn="just" eaLnBrk="1" fontAlgn="auto" hangingPunct="1">
              <a:spcAft>
                <a:spcPts val="0"/>
              </a:spcAft>
              <a:buFont typeface="Wingdings" pitchFamily="2" charset="2"/>
              <a:buChar char="Ø"/>
              <a:defRPr/>
            </a:pPr>
            <a:r>
              <a:rPr lang="en-US" sz="2600" dirty="0">
                <a:latin typeface="Arial Unicode MS" pitchFamily="34" charset="-128"/>
                <a:ea typeface="Arial Unicode MS" pitchFamily="34" charset="-128"/>
                <a:cs typeface="Arial Unicode MS" pitchFamily="34" charset="-128"/>
              </a:rPr>
              <a:t>Resolution applicant  to Resolution professional</a:t>
            </a:r>
          </a:p>
          <a:p>
            <a:pPr marL="508000" indent="-450850" algn="just" eaLnBrk="1" fontAlgn="auto" hangingPunct="1">
              <a:spcAft>
                <a:spcPts val="0"/>
              </a:spcAft>
              <a:buFont typeface="Wingdings" pitchFamily="2" charset="2"/>
              <a:buChar char="Ø"/>
              <a:defRPr/>
            </a:pPr>
            <a:r>
              <a:rPr lang="en-US" sz="2600" dirty="0">
                <a:latin typeface="Arial Unicode MS" pitchFamily="34" charset="-128"/>
                <a:ea typeface="Arial Unicode MS" pitchFamily="34" charset="-128"/>
                <a:cs typeface="Arial Unicode MS" pitchFamily="34" charset="-128"/>
              </a:rPr>
              <a:t>RP shall examine each Resolution plan to confirm that each Resolution plan</a:t>
            </a:r>
          </a:p>
          <a:p>
            <a:pPr marL="828675" lvl="1" indent="-450850" algn="just" eaLnBrk="1" fontAlgn="auto" hangingPunct="1">
              <a:spcAft>
                <a:spcPts val="0"/>
              </a:spcAft>
              <a:buFont typeface="Wingdings" pitchFamily="2" charset="2"/>
              <a:buChar char="Ø"/>
              <a:defRPr/>
            </a:pPr>
            <a:r>
              <a:rPr lang="en-US" sz="2300" dirty="0">
                <a:latin typeface="Arial Unicode MS" pitchFamily="34" charset="-128"/>
                <a:ea typeface="Arial Unicode MS" pitchFamily="34" charset="-128"/>
                <a:cs typeface="Arial Unicode MS" pitchFamily="34" charset="-128"/>
              </a:rPr>
              <a:t>Provides for the payment of insolvency resolution process costs in a manner specified by the Board in priority to the repayment of other debts of the corporate debtor;</a:t>
            </a:r>
          </a:p>
          <a:p>
            <a:pPr marL="828675" lvl="1" indent="-450850" algn="just" eaLnBrk="1" fontAlgn="auto" hangingPunct="1">
              <a:spcAft>
                <a:spcPts val="0"/>
              </a:spcAft>
              <a:buFont typeface="Wingdings" pitchFamily="2" charset="2"/>
              <a:buChar char="Ø"/>
              <a:defRPr/>
            </a:pPr>
            <a:r>
              <a:rPr lang="en-US" sz="2300" dirty="0">
                <a:latin typeface="Arial Unicode MS" pitchFamily="34" charset="-128"/>
                <a:ea typeface="Arial Unicode MS" pitchFamily="34" charset="-128"/>
                <a:cs typeface="Arial Unicode MS" pitchFamily="34" charset="-128"/>
              </a:rPr>
              <a:t>Provides for the repayment of the debts of operational creditors in such manner as may be specified by the Board which shall not be less than the amount to be paid to the operational creditors in the event of a liquidation of the corporate debtor under section 53.  </a:t>
            </a:r>
          </a:p>
          <a:p>
            <a:pPr marL="508000" indent="-450850" algn="just" eaLnBrk="1" fontAlgn="auto" hangingPunct="1">
              <a:spcAft>
                <a:spcPts val="0"/>
              </a:spcAft>
              <a:buFont typeface="+mj-lt"/>
              <a:buAutoNum type="alphaLcParenR"/>
              <a:defRPr/>
            </a:pPr>
            <a:endParaRPr lang="en-US" sz="26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6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6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6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6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6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6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6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6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70</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Submission of Resolution Plan</a:t>
            </a:r>
          </a:p>
        </p:txBody>
      </p:sp>
      <p:sp>
        <p:nvSpPr>
          <p:cNvPr id="3" name="Content Placeholder 2"/>
          <p:cNvSpPr>
            <a:spLocks noGrp="1"/>
          </p:cNvSpPr>
          <p:nvPr>
            <p:ph sz="quarter" idx="1"/>
          </p:nvPr>
        </p:nvSpPr>
        <p:spPr>
          <a:xfrm>
            <a:off x="457200" y="1600200"/>
            <a:ext cx="8229600" cy="4419600"/>
          </a:xfrm>
        </p:spPr>
        <p:txBody>
          <a:bodyPr>
            <a:noAutofit/>
          </a:bodyPr>
          <a:lstStyle/>
          <a:p>
            <a:pPr marL="828675" lvl="1" indent="-450850" algn="just" eaLnBrk="1" fontAlgn="auto" hangingPunct="1">
              <a:spcAft>
                <a:spcPts val="0"/>
              </a:spcAft>
              <a:buFont typeface="Wingdings" pitchFamily="2" charset="2"/>
              <a:buChar char="Ø"/>
              <a:defRPr/>
            </a:pPr>
            <a:r>
              <a:rPr lang="en-US" sz="2300" dirty="0">
                <a:latin typeface="Arial Unicode MS" pitchFamily="34" charset="-128"/>
                <a:ea typeface="Arial Unicode MS" pitchFamily="34" charset="-128"/>
                <a:cs typeface="Arial Unicode MS" pitchFamily="34" charset="-128"/>
              </a:rPr>
              <a:t>Provides for the management of the affairs of the Corporate debtor after approval of the resolution plan;</a:t>
            </a:r>
          </a:p>
          <a:p>
            <a:pPr marL="828675" lvl="1" indent="-450850" algn="just" eaLnBrk="1" fontAlgn="auto" hangingPunct="1">
              <a:spcAft>
                <a:spcPts val="0"/>
              </a:spcAft>
              <a:buFont typeface="Wingdings" pitchFamily="2" charset="2"/>
              <a:buChar char="Ø"/>
              <a:defRPr/>
            </a:pPr>
            <a:r>
              <a:rPr lang="en-US" sz="2300" dirty="0">
                <a:latin typeface="Arial Unicode MS" pitchFamily="34" charset="-128"/>
                <a:ea typeface="Arial Unicode MS" pitchFamily="34" charset="-128"/>
                <a:cs typeface="Arial Unicode MS" pitchFamily="34" charset="-128"/>
              </a:rPr>
              <a:t>The implementation and supervision of the resolution plan;</a:t>
            </a:r>
          </a:p>
          <a:p>
            <a:pPr marL="828675" lvl="1" indent="-450850" algn="just" eaLnBrk="1" fontAlgn="auto" hangingPunct="1">
              <a:spcAft>
                <a:spcPts val="0"/>
              </a:spcAft>
              <a:buFont typeface="Wingdings" pitchFamily="2" charset="2"/>
              <a:buChar char="Ø"/>
              <a:defRPr/>
            </a:pPr>
            <a:r>
              <a:rPr lang="en-US" sz="2300" dirty="0">
                <a:latin typeface="Arial Unicode MS" pitchFamily="34" charset="-128"/>
                <a:ea typeface="Arial Unicode MS" pitchFamily="34" charset="-128"/>
                <a:cs typeface="Arial Unicode MS" pitchFamily="34" charset="-128"/>
              </a:rPr>
              <a:t>Does not contravene any of the provisions of the law for the time being in force;</a:t>
            </a:r>
          </a:p>
          <a:p>
            <a:pPr marL="828675" lvl="1" indent="-450850" algn="just" eaLnBrk="1" fontAlgn="auto" hangingPunct="1">
              <a:spcAft>
                <a:spcPts val="0"/>
              </a:spcAft>
              <a:buFont typeface="Wingdings" pitchFamily="2" charset="2"/>
              <a:buChar char="Ø"/>
              <a:defRPr/>
            </a:pPr>
            <a:r>
              <a:rPr lang="en-US" sz="2300" dirty="0">
                <a:latin typeface="Arial Unicode MS" pitchFamily="34" charset="-128"/>
                <a:ea typeface="Arial Unicode MS" pitchFamily="34" charset="-128"/>
                <a:cs typeface="Arial Unicode MS" pitchFamily="34" charset="-128"/>
              </a:rPr>
              <a:t>Conforms to such other requirements as may be specified by the Board.  </a:t>
            </a:r>
          </a:p>
          <a:p>
            <a:pPr marL="508000" indent="-450850" algn="just" eaLnBrk="1" fontAlgn="auto" hangingPunct="1">
              <a:spcAft>
                <a:spcPts val="0"/>
              </a:spcAft>
              <a:buFont typeface="Wingdings" pitchFamily="2" charset="2"/>
              <a:buChar char="Ø"/>
              <a:defRPr/>
            </a:pPr>
            <a:r>
              <a:rPr lang="en-US" sz="2600" dirty="0">
                <a:latin typeface="Arial Unicode MS" pitchFamily="34" charset="-128"/>
                <a:ea typeface="Arial Unicode MS" pitchFamily="34" charset="-128"/>
                <a:cs typeface="Arial Unicode MS" pitchFamily="34" charset="-128"/>
              </a:rPr>
              <a:t>RP shall present to Committee of creditors for approval (with 75% of majority for financial creditor)</a:t>
            </a:r>
          </a:p>
          <a:p>
            <a:pPr marL="508000" indent="-450850" algn="just" eaLnBrk="1" fontAlgn="auto" hangingPunct="1">
              <a:spcAft>
                <a:spcPts val="0"/>
              </a:spcAft>
              <a:buFont typeface="Wingdings" pitchFamily="2" charset="2"/>
              <a:buChar char="Ø"/>
              <a:defRPr/>
            </a:pPr>
            <a:r>
              <a:rPr lang="en-US" sz="2600" dirty="0">
                <a:latin typeface="Arial Unicode MS" pitchFamily="34" charset="-128"/>
                <a:ea typeface="Arial Unicode MS" pitchFamily="34" charset="-128"/>
                <a:cs typeface="Arial Unicode MS" pitchFamily="34" charset="-128"/>
              </a:rPr>
              <a:t>RP shall submit approved resolution plan to NCLT.</a:t>
            </a:r>
          </a:p>
          <a:p>
            <a:pPr marL="828675" lvl="1" indent="-450850" algn="just" eaLnBrk="1" fontAlgn="auto" hangingPunct="1">
              <a:spcAft>
                <a:spcPts val="0"/>
              </a:spcAft>
              <a:buNone/>
              <a:defRPr/>
            </a:pPr>
            <a:r>
              <a:rPr lang="en-US" sz="23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Font typeface="+mj-lt"/>
              <a:buAutoNum type="alphaLcParenR"/>
              <a:defRPr/>
            </a:pPr>
            <a:endParaRPr lang="en-US" sz="26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6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6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6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6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6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6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6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6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71</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Submission of Resolution Plan</a:t>
            </a:r>
          </a:p>
        </p:txBody>
      </p:sp>
      <p:sp>
        <p:nvSpPr>
          <p:cNvPr id="3" name="Content Placeholder 2"/>
          <p:cNvSpPr>
            <a:spLocks noGrp="1"/>
          </p:cNvSpPr>
          <p:nvPr>
            <p:ph sz="quarter" idx="1"/>
          </p:nvPr>
        </p:nvSpPr>
        <p:spPr>
          <a:xfrm>
            <a:off x="457200" y="1600200"/>
            <a:ext cx="8229600" cy="4419600"/>
          </a:xfrm>
        </p:spPr>
        <p:txBody>
          <a:bodyPr>
            <a:noAutofit/>
          </a:bodyPr>
          <a:lstStyle/>
          <a:p>
            <a:pPr marL="508000" indent="-450850" algn="just" eaLnBrk="1" fontAlgn="auto" hangingPunct="1">
              <a:spcAft>
                <a:spcPts val="0"/>
              </a:spcAft>
              <a:buFont typeface="Wingdings" pitchFamily="2" charset="2"/>
              <a:buChar char="Ø"/>
              <a:defRPr/>
            </a:pPr>
            <a:r>
              <a:rPr lang="en-US" sz="2600" dirty="0">
                <a:latin typeface="Arial Unicode MS" pitchFamily="34" charset="-128"/>
                <a:ea typeface="Arial Unicode MS" pitchFamily="34" charset="-128"/>
                <a:cs typeface="Arial Unicode MS" pitchFamily="34" charset="-128"/>
              </a:rPr>
              <a:t>If NCLT approves it shall be binding on corporate debtors, its employees, members and creditors, guarantor and other stakeholders involved in Resolution Plan after such order </a:t>
            </a:r>
          </a:p>
          <a:p>
            <a:pPr marL="949325" lvl="1" indent="-571500" algn="just" eaLnBrk="1" fontAlgn="auto" hangingPunct="1">
              <a:spcAft>
                <a:spcPts val="0"/>
              </a:spcAft>
              <a:buFont typeface="+mj-lt"/>
              <a:buAutoNum type="romanLcPeriod"/>
              <a:defRPr/>
            </a:pPr>
            <a:r>
              <a:rPr lang="en-US" sz="2300" dirty="0">
                <a:latin typeface="Arial Unicode MS" pitchFamily="34" charset="-128"/>
                <a:ea typeface="Arial Unicode MS" pitchFamily="34" charset="-128"/>
                <a:cs typeface="Arial Unicode MS" pitchFamily="34" charset="-128"/>
              </a:rPr>
              <a:t>Moratorium order shall ceased to have effect.</a:t>
            </a:r>
          </a:p>
          <a:p>
            <a:pPr marL="949325" lvl="1" indent="-571500" algn="just" eaLnBrk="1" fontAlgn="auto" hangingPunct="1">
              <a:spcAft>
                <a:spcPts val="0"/>
              </a:spcAft>
              <a:buFont typeface="+mj-lt"/>
              <a:buAutoNum type="romanLcPeriod"/>
              <a:defRPr/>
            </a:pPr>
            <a:r>
              <a:rPr lang="en-US" sz="2300" dirty="0">
                <a:latin typeface="Arial Unicode MS" pitchFamily="34" charset="-128"/>
                <a:ea typeface="Arial Unicode MS" pitchFamily="34" charset="-128"/>
                <a:cs typeface="Arial Unicode MS" pitchFamily="34" charset="-128"/>
              </a:rPr>
              <a:t>RP shall forward all record relating to Corporate Resolution Process and Resolution Plan to Board to record data base. </a:t>
            </a:r>
          </a:p>
          <a:p>
            <a:pPr marL="508000" indent="-450850" algn="just" eaLnBrk="1" fontAlgn="auto" hangingPunct="1">
              <a:spcAft>
                <a:spcPts val="0"/>
              </a:spcAft>
              <a:buFont typeface="Wingdings" pitchFamily="2" charset="2"/>
              <a:buChar char="Ø"/>
              <a:defRPr/>
            </a:pPr>
            <a:r>
              <a:rPr lang="en-US" sz="2600" dirty="0">
                <a:latin typeface="Arial Unicode MS" pitchFamily="34" charset="-128"/>
                <a:ea typeface="Arial Unicode MS" pitchFamily="34" charset="-128"/>
                <a:cs typeface="Arial Unicode MS" pitchFamily="34" charset="-128"/>
              </a:rPr>
              <a:t>If NCLT does not approve, it shall reject by order. </a:t>
            </a:r>
          </a:p>
          <a:p>
            <a:pPr marL="828675" lvl="1" indent="-450850" algn="just" eaLnBrk="1" fontAlgn="auto" hangingPunct="1">
              <a:spcAft>
                <a:spcPts val="0"/>
              </a:spcAft>
              <a:buNone/>
              <a:defRPr/>
            </a:pPr>
            <a:r>
              <a:rPr lang="en-US" sz="23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Font typeface="+mj-lt"/>
              <a:buAutoNum type="alphaLcParenR"/>
              <a:defRPr/>
            </a:pPr>
            <a:endParaRPr lang="en-US" sz="26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6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6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6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6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6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6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6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6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72</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Liquidation Process</a:t>
            </a:r>
          </a:p>
        </p:txBody>
      </p:sp>
      <p:sp>
        <p:nvSpPr>
          <p:cNvPr id="3" name="Content Placeholder 2"/>
          <p:cNvSpPr>
            <a:spLocks noGrp="1"/>
          </p:cNvSpPr>
          <p:nvPr>
            <p:ph sz="quarter" idx="1"/>
          </p:nvPr>
        </p:nvSpPr>
        <p:spPr>
          <a:xfrm>
            <a:off x="457200" y="1600200"/>
            <a:ext cx="8229600" cy="4419600"/>
          </a:xfrm>
        </p:spPr>
        <p:txBody>
          <a:bodyPr>
            <a:noAutofit/>
          </a:bodyPr>
          <a:lstStyle/>
          <a:p>
            <a:pPr marL="508000" indent="-450850"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Resolution plan shall be rejected</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If no resolution received by NCLT.</a:t>
            </a:r>
          </a:p>
          <a:p>
            <a:pPr marL="508000" indent="-450850" algn="ctr"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or</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Expiry of maximum period permitted (180 days for resolution process)</a:t>
            </a:r>
          </a:p>
          <a:p>
            <a:pPr marL="508000" indent="-450850" algn="ctr"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or</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Expiry of </a:t>
            </a:r>
            <a:r>
              <a:rPr lang="en-US" sz="2400" dirty="0" err="1">
                <a:latin typeface="Arial Unicode MS" pitchFamily="34" charset="-128"/>
                <a:ea typeface="Arial Unicode MS" pitchFamily="34" charset="-128"/>
                <a:cs typeface="Arial Unicode MS" pitchFamily="34" charset="-128"/>
              </a:rPr>
              <a:t>fastrack</a:t>
            </a:r>
            <a:r>
              <a:rPr lang="en-US" sz="2400" dirty="0">
                <a:latin typeface="Arial Unicode MS" pitchFamily="34" charset="-128"/>
                <a:ea typeface="Arial Unicode MS" pitchFamily="34" charset="-128"/>
                <a:cs typeface="Arial Unicode MS" pitchFamily="34" charset="-128"/>
              </a:rPr>
              <a:t> corporate insolvency process</a:t>
            </a:r>
          </a:p>
          <a:p>
            <a:pPr marL="508000" indent="-450850" algn="ctr"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or </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Reject the resolution plan submitted by Resolution Applicant</a:t>
            </a:r>
          </a:p>
          <a:p>
            <a:pPr marL="508000" indent="-450850" algn="ctr"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or </a:t>
            </a:r>
          </a:p>
          <a:p>
            <a:pPr marL="828675" lvl="1"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Font typeface="+mj-lt"/>
              <a:buAutoNum type="alphaLcParenR"/>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73</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Liquidation Process</a:t>
            </a:r>
          </a:p>
        </p:txBody>
      </p:sp>
      <p:sp>
        <p:nvSpPr>
          <p:cNvPr id="3" name="Content Placeholder 2"/>
          <p:cNvSpPr>
            <a:spLocks noGrp="1"/>
          </p:cNvSpPr>
          <p:nvPr>
            <p:ph sz="quarter" idx="1"/>
          </p:nvPr>
        </p:nvSpPr>
        <p:spPr>
          <a:xfrm>
            <a:off x="457200" y="1600200"/>
            <a:ext cx="8229600" cy="4419600"/>
          </a:xfrm>
        </p:spPr>
        <p:txBody>
          <a:bodyPr>
            <a:noAutofit/>
          </a:bodyPr>
          <a:lstStyle/>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RP intimate to NCLT to liquidate the corporate debtor where CD contravenes the resolution plan on application by a person other than CD</a:t>
            </a:r>
          </a:p>
          <a:p>
            <a:pPr marL="508000" indent="-45085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08000" indent="-450850"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NCLT shall pass</a:t>
            </a: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defRPr/>
            </a:pPr>
            <a:r>
              <a:rPr lang="en-US" sz="2400" dirty="0">
                <a:latin typeface="Arial Unicode MS" pitchFamily="34" charset="-128"/>
                <a:ea typeface="Arial Unicode MS" pitchFamily="34" charset="-128"/>
                <a:cs typeface="Arial Unicode MS" pitchFamily="34" charset="-128"/>
              </a:rPr>
              <a:t>An order requiring corporate debtor to be liquidated</a:t>
            </a:r>
          </a:p>
          <a:p>
            <a:pPr marL="508000" indent="-450850" algn="just" eaLnBrk="1" fontAlgn="auto" hangingPunct="1">
              <a:spcAft>
                <a:spcPts val="0"/>
              </a:spcAft>
              <a:defRPr/>
            </a:pPr>
            <a:r>
              <a:rPr lang="en-US" sz="2400" dirty="0">
                <a:latin typeface="Arial Unicode MS" pitchFamily="34" charset="-128"/>
                <a:ea typeface="Arial Unicode MS" pitchFamily="34" charset="-128"/>
                <a:cs typeface="Arial Unicode MS" pitchFamily="34" charset="-128"/>
              </a:rPr>
              <a:t>Issue a public announcement that corporate debtor is in liquidation.</a:t>
            </a:r>
          </a:p>
          <a:p>
            <a:pPr marL="508000" indent="-450850" algn="just" eaLnBrk="1" fontAlgn="auto" hangingPunct="1">
              <a:spcAft>
                <a:spcPts val="0"/>
              </a:spcAft>
              <a:defRPr/>
            </a:pPr>
            <a:r>
              <a:rPr lang="en-US" sz="2400" dirty="0">
                <a:latin typeface="Arial Unicode MS" pitchFamily="34" charset="-128"/>
                <a:ea typeface="Arial Unicode MS" pitchFamily="34" charset="-128"/>
                <a:cs typeface="Arial Unicode MS" pitchFamily="34" charset="-128"/>
              </a:rPr>
              <a:t>Require such order to be sent to authority with which corporate debtor is registered.</a:t>
            </a:r>
          </a:p>
          <a:p>
            <a:pPr marL="508000" indent="-450850" algn="just" eaLnBrk="1" fontAlgn="auto" hangingPunct="1">
              <a:spcAft>
                <a:spcPts val="0"/>
              </a:spcAft>
              <a:buFont typeface="+mj-lt"/>
              <a:buAutoNum type="alphaLcParenR"/>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74</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Liquidation Process</a:t>
            </a:r>
          </a:p>
        </p:txBody>
      </p:sp>
      <p:sp>
        <p:nvSpPr>
          <p:cNvPr id="3" name="Content Placeholder 2"/>
          <p:cNvSpPr>
            <a:spLocks noGrp="1"/>
          </p:cNvSpPr>
          <p:nvPr>
            <p:ph sz="quarter" idx="1"/>
          </p:nvPr>
        </p:nvSpPr>
        <p:spPr>
          <a:xfrm>
            <a:off x="457200" y="1600200"/>
            <a:ext cx="8153400" cy="4419600"/>
          </a:xfrm>
        </p:spPr>
        <p:txBody>
          <a:bodyPr>
            <a:noAutofit/>
          </a:bodyPr>
          <a:lstStyle/>
          <a:p>
            <a:pPr marL="508000" indent="-450850" algn="just" eaLnBrk="1" fontAlgn="auto" hangingPunct="1">
              <a:spcAft>
                <a:spcPts val="0"/>
              </a:spcAft>
              <a:buNone/>
              <a:defRPr/>
            </a:pPr>
            <a:r>
              <a:rPr lang="en-US" sz="28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defRPr/>
            </a:pPr>
            <a:r>
              <a:rPr lang="en-US" sz="2800" dirty="0">
                <a:latin typeface="Arial Unicode MS" pitchFamily="34" charset="-128"/>
                <a:ea typeface="Arial Unicode MS" pitchFamily="34" charset="-128"/>
                <a:cs typeface="Arial Unicode MS" pitchFamily="34" charset="-128"/>
              </a:rPr>
              <a:t>When liquidation order is passed no suit or other legal proceeding shall be instituted by or against the CD.</a:t>
            </a:r>
          </a:p>
          <a:p>
            <a:pPr marL="508000" indent="-450850" algn="just" eaLnBrk="1" fontAlgn="auto" hangingPunct="1">
              <a:spcAft>
                <a:spcPts val="0"/>
              </a:spcAft>
              <a:defRPr/>
            </a:pPr>
            <a:r>
              <a:rPr lang="en-US" sz="2800" dirty="0">
                <a:latin typeface="Arial Unicode MS" pitchFamily="34" charset="-128"/>
                <a:ea typeface="Arial Unicode MS" pitchFamily="34" charset="-128"/>
                <a:cs typeface="Arial Unicode MS" pitchFamily="34" charset="-128"/>
              </a:rPr>
              <a:t>However, suit can be instituted by liquidator with prior approval of NCLT (except for the transaction notified by CG).</a:t>
            </a:r>
          </a:p>
          <a:p>
            <a:pPr marL="508000" indent="-450850" algn="just" eaLnBrk="1" fontAlgn="auto" hangingPunct="1">
              <a:spcAft>
                <a:spcPts val="0"/>
              </a:spcAft>
              <a:buFont typeface="+mj-lt"/>
              <a:buAutoNum type="alphaLcParenR"/>
              <a:defRPr/>
            </a:pPr>
            <a:endParaRPr lang="en-US" sz="28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8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8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75</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Liquidation Process</a:t>
            </a:r>
          </a:p>
        </p:txBody>
      </p:sp>
      <p:sp>
        <p:nvSpPr>
          <p:cNvPr id="3" name="Content Placeholder 2"/>
          <p:cNvSpPr>
            <a:spLocks noGrp="1"/>
          </p:cNvSpPr>
          <p:nvPr>
            <p:ph sz="quarter" idx="1"/>
          </p:nvPr>
        </p:nvSpPr>
        <p:spPr>
          <a:xfrm>
            <a:off x="457200" y="1600200"/>
            <a:ext cx="8229600" cy="4419600"/>
          </a:xfrm>
        </p:spPr>
        <p:txBody>
          <a:bodyPr>
            <a:noAutofit/>
          </a:bodyPr>
          <a:lstStyle/>
          <a:p>
            <a:pPr marL="508000" indent="-450850"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Appointment of Insolvency Professional as Liquidator</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By NCLT</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RP shall continue as Liquidator unless replaced by NCLT.</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All power of Director, KMPs, Partner of CD shall be vested with Liquidator.</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RP can be replaced by NCLT (if)</a:t>
            </a:r>
          </a:p>
          <a:p>
            <a:pPr marL="828675" lvl="1" indent="-450850" algn="just" eaLnBrk="1" fontAlgn="auto" hangingPunct="1">
              <a:spcAft>
                <a:spcPts val="0"/>
              </a:spcAft>
              <a:buFont typeface="Wingdings" pitchFamily="2" charset="2"/>
              <a:buChar char="Ø"/>
              <a:defRPr/>
            </a:pPr>
            <a:r>
              <a:rPr lang="en-US" sz="2100" dirty="0">
                <a:latin typeface="Arial Unicode MS" pitchFamily="34" charset="-128"/>
                <a:ea typeface="Arial Unicode MS" pitchFamily="34" charset="-128"/>
                <a:cs typeface="Arial Unicode MS" pitchFamily="34" charset="-128"/>
              </a:rPr>
              <a:t>Resolution plan was rejected; or </a:t>
            </a:r>
          </a:p>
          <a:p>
            <a:pPr marL="828675" lvl="1" indent="-450850" algn="just" eaLnBrk="1" fontAlgn="auto" hangingPunct="1">
              <a:spcAft>
                <a:spcPts val="0"/>
              </a:spcAft>
              <a:buFont typeface="Wingdings" pitchFamily="2" charset="2"/>
              <a:buChar char="Ø"/>
              <a:defRPr/>
            </a:pPr>
            <a:r>
              <a:rPr lang="en-US" sz="2100" dirty="0">
                <a:latin typeface="Arial Unicode MS" pitchFamily="34" charset="-128"/>
                <a:ea typeface="Arial Unicode MS" pitchFamily="34" charset="-128"/>
                <a:cs typeface="Arial Unicode MS" pitchFamily="34" charset="-128"/>
              </a:rPr>
              <a:t>Board recommends the replacement of RP</a:t>
            </a:r>
          </a:p>
          <a:p>
            <a:pPr marL="828675" lvl="1" indent="-450850" algn="just" eaLnBrk="1" fontAlgn="auto" hangingPunct="1">
              <a:spcAft>
                <a:spcPts val="0"/>
              </a:spcAft>
              <a:buFont typeface="Wingdings" pitchFamily="2" charset="2"/>
              <a:buChar char="Ø"/>
              <a:defRPr/>
            </a:pPr>
            <a:r>
              <a:rPr lang="en-US" sz="2100" dirty="0">
                <a:latin typeface="Arial Unicode MS" pitchFamily="34" charset="-128"/>
                <a:ea typeface="Arial Unicode MS" pitchFamily="34" charset="-128"/>
                <a:cs typeface="Arial Unicode MS" pitchFamily="34" charset="-128"/>
              </a:rPr>
              <a:t>Fee shall be as may be specified by Board.</a:t>
            </a:r>
          </a:p>
          <a:p>
            <a:pPr marL="828675" lvl="1" indent="-450850" algn="just" eaLnBrk="1" fontAlgn="auto" hangingPunct="1">
              <a:spcAft>
                <a:spcPts val="0"/>
              </a:spcAft>
              <a:buFont typeface="Wingdings" pitchFamily="2" charset="2"/>
              <a:buChar char="Ø"/>
              <a:defRPr/>
            </a:pPr>
            <a:r>
              <a:rPr lang="en-US" sz="2100" dirty="0">
                <a:latin typeface="Arial Unicode MS" pitchFamily="34" charset="-128"/>
                <a:ea typeface="Arial Unicode MS" pitchFamily="34" charset="-128"/>
                <a:cs typeface="Arial Unicode MS" pitchFamily="34" charset="-128"/>
              </a:rPr>
              <a:t>Fee shall be paid from the Liquidation of assets.</a:t>
            </a:r>
          </a:p>
          <a:p>
            <a:pPr marL="828675" lvl="1"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Font typeface="+mj-lt"/>
              <a:buAutoNum type="alphaLcParenR"/>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76</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Liquidation Process</a:t>
            </a:r>
          </a:p>
        </p:txBody>
      </p:sp>
      <p:sp>
        <p:nvSpPr>
          <p:cNvPr id="3" name="Content Placeholder 2"/>
          <p:cNvSpPr>
            <a:spLocks noGrp="1"/>
          </p:cNvSpPr>
          <p:nvPr>
            <p:ph sz="quarter" idx="1"/>
          </p:nvPr>
        </p:nvSpPr>
        <p:spPr>
          <a:xfrm>
            <a:off x="457200" y="1600200"/>
            <a:ext cx="8229600" cy="4419600"/>
          </a:xfrm>
        </p:spPr>
        <p:txBody>
          <a:bodyPr>
            <a:noAutofit/>
          </a:bodyPr>
          <a:lstStyle/>
          <a:p>
            <a:pPr marL="508000" indent="-450850"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Powers and duties of Liquidator</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To verify claims of all the creditors;</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To take into his custody or control all the assets, property, effects and actionable claims of the corporate debtor;</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To evaluate the assets and property of the corporate debtor in the manner as may be specified by the Board and prepare a report;</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To take such measures to protect and preserve the assets and properties of the corporate debtor as he considers necessary. </a:t>
            </a:r>
          </a:p>
          <a:p>
            <a:pPr marL="828675" lvl="1"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Font typeface="+mj-lt"/>
              <a:buAutoNum type="alphaLcParenR"/>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77</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Liquidation Process</a:t>
            </a:r>
          </a:p>
        </p:txBody>
      </p:sp>
      <p:sp>
        <p:nvSpPr>
          <p:cNvPr id="3" name="Content Placeholder 2"/>
          <p:cNvSpPr>
            <a:spLocks noGrp="1"/>
          </p:cNvSpPr>
          <p:nvPr>
            <p:ph sz="quarter" idx="1"/>
          </p:nvPr>
        </p:nvSpPr>
        <p:spPr>
          <a:xfrm>
            <a:off x="457200" y="1600200"/>
            <a:ext cx="8229600" cy="4419600"/>
          </a:xfrm>
        </p:spPr>
        <p:txBody>
          <a:bodyPr>
            <a:noAutofit/>
          </a:bodyPr>
          <a:lstStyle/>
          <a:p>
            <a:pPr marL="508000" indent="-450850"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Powers and duties of Liquidator</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To carry on the business of the corporate debtor for its beneficial liquidation as he considers necessary.</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Subject to section 52, to sell the immovable and movable property and actionable claims of the corporate debtor in liquidation by public auction or private contract, with power to transfer such property to any person or body corporate, or to sell the same in parcels in such manner as may be specified.</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To obtain any professional assistance from any person or appoint any professional, in discharge of his duties, obligations and responsibilities.</a:t>
            </a:r>
          </a:p>
          <a:p>
            <a:pPr marL="828675" lvl="1"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Font typeface="+mj-lt"/>
              <a:buAutoNum type="alphaLcParenR"/>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78</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Liquidation Process</a:t>
            </a:r>
          </a:p>
        </p:txBody>
      </p:sp>
      <p:sp>
        <p:nvSpPr>
          <p:cNvPr id="3" name="Content Placeholder 2"/>
          <p:cNvSpPr>
            <a:spLocks noGrp="1"/>
          </p:cNvSpPr>
          <p:nvPr>
            <p:ph sz="quarter" idx="1"/>
          </p:nvPr>
        </p:nvSpPr>
        <p:spPr>
          <a:xfrm>
            <a:off x="457200" y="1600200"/>
            <a:ext cx="8229600" cy="4419600"/>
          </a:xfrm>
        </p:spPr>
        <p:txBody>
          <a:bodyPr>
            <a:noAutofit/>
          </a:bodyPr>
          <a:lstStyle/>
          <a:p>
            <a:pPr marL="508000" indent="-450850"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Powers and duties of Liquidator</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To draw, accept, make and endorse any negotiable instruments including bill of exchange, </a:t>
            </a:r>
            <a:r>
              <a:rPr lang="en-US" sz="2400" dirty="0" err="1">
                <a:latin typeface="Arial Unicode MS" pitchFamily="34" charset="-128"/>
                <a:ea typeface="Arial Unicode MS" pitchFamily="34" charset="-128"/>
                <a:cs typeface="Arial Unicode MS" pitchFamily="34" charset="-128"/>
              </a:rPr>
              <a:t>hundi</a:t>
            </a:r>
            <a:r>
              <a:rPr lang="en-US" sz="2400" dirty="0">
                <a:latin typeface="Arial Unicode MS" pitchFamily="34" charset="-128"/>
                <a:ea typeface="Arial Unicode MS" pitchFamily="34" charset="-128"/>
                <a:cs typeface="Arial Unicode MS" pitchFamily="34" charset="-128"/>
              </a:rPr>
              <a:t> or promissory note in the name and on behalf of the corporate debtor, with the same effect with respect to the liability as if such instruments were drawn, accepted, made or endorsed by or on behalf of the corporate debtor in the ordinary course of its business.</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To invite and settle claims of creditors and claimants and distribute proceeds in accordance with the provisions of this Code.</a:t>
            </a:r>
          </a:p>
          <a:p>
            <a:pPr marL="828675" lvl="1"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Font typeface="+mj-lt"/>
              <a:buAutoNum type="alphaLcParenR"/>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79</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Timelines</a:t>
            </a:r>
          </a:p>
        </p:txBody>
      </p:sp>
      <p:sp>
        <p:nvSpPr>
          <p:cNvPr id="3" name="Content Placeholder 2"/>
          <p:cNvSpPr>
            <a:spLocks noGrp="1"/>
          </p:cNvSpPr>
          <p:nvPr>
            <p:ph sz="quarter" idx="1"/>
          </p:nvPr>
        </p:nvSpPr>
        <p:spPr>
          <a:xfrm>
            <a:off x="381000" y="1524000"/>
            <a:ext cx="8534400" cy="4267200"/>
          </a:xfrm>
        </p:spPr>
        <p:txBody>
          <a:bodyPr>
            <a:noAutofit/>
          </a:bodyPr>
          <a:lstStyle/>
          <a:p>
            <a:pPr marL="0" indent="0" algn="just" eaLnBrk="1" fontAlgn="auto" hangingPunct="1">
              <a:spcAft>
                <a:spcPts val="0"/>
              </a:spcAft>
              <a:buNone/>
              <a:defRPr/>
            </a:pPr>
            <a:endParaRPr lang="en-US" sz="21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8</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graphicFrame>
        <p:nvGraphicFramePr>
          <p:cNvPr id="6" name="Table 5"/>
          <p:cNvGraphicFramePr>
            <a:graphicFrameLocks noGrp="1"/>
          </p:cNvGraphicFramePr>
          <p:nvPr/>
        </p:nvGraphicFramePr>
        <p:xfrm>
          <a:off x="304800" y="1752600"/>
          <a:ext cx="8610600" cy="3870960"/>
        </p:xfrm>
        <a:graphic>
          <a:graphicData uri="http://schemas.openxmlformats.org/drawingml/2006/table">
            <a:tbl>
              <a:tblPr firstRow="1" bandRow="1">
                <a:tableStyleId>{2D5ABB26-0587-4C30-8999-92F81FD0307C}</a:tableStyleId>
              </a:tblPr>
              <a:tblGrid>
                <a:gridCol w="5715000">
                  <a:extLst>
                    <a:ext uri="{9D8B030D-6E8A-4147-A177-3AD203B41FA5}">
                      <a16:colId xmlns:a16="http://schemas.microsoft.com/office/drawing/2014/main" xmlns="" val="20000"/>
                    </a:ext>
                  </a:extLst>
                </a:gridCol>
                <a:gridCol w="457200">
                  <a:extLst>
                    <a:ext uri="{9D8B030D-6E8A-4147-A177-3AD203B41FA5}">
                      <a16:colId xmlns:a16="http://schemas.microsoft.com/office/drawing/2014/main" xmlns="" val="20001"/>
                    </a:ext>
                  </a:extLst>
                </a:gridCol>
                <a:gridCol w="2438400">
                  <a:extLst>
                    <a:ext uri="{9D8B030D-6E8A-4147-A177-3AD203B41FA5}">
                      <a16:colId xmlns:a16="http://schemas.microsoft.com/office/drawing/2014/main" xmlns="" val="20002"/>
                    </a:ext>
                  </a:extLst>
                </a:gridCol>
              </a:tblGrid>
              <a:tr h="370840">
                <a:tc>
                  <a:txBody>
                    <a:bodyPr/>
                    <a:lstStyle/>
                    <a:p>
                      <a:r>
                        <a:rPr lang="en-US" sz="2000" dirty="0">
                          <a:latin typeface="Arial Unicode MS" pitchFamily="34" charset="-128"/>
                          <a:ea typeface="Arial Unicode MS" pitchFamily="34" charset="-128"/>
                          <a:cs typeface="Arial Unicode MS" pitchFamily="34" charset="-128"/>
                        </a:rPr>
                        <a:t>Interim Report by Committee </a:t>
                      </a:r>
                    </a:p>
                  </a:txBody>
                  <a:tcPr/>
                </a:tc>
                <a:tc>
                  <a:txBody>
                    <a:bodyPr/>
                    <a:lstStyle/>
                    <a:p>
                      <a:r>
                        <a:rPr lang="en-US" sz="2000" dirty="0">
                          <a:latin typeface="Arial Unicode MS" pitchFamily="34" charset="-128"/>
                          <a:ea typeface="Arial Unicode MS" pitchFamily="34" charset="-128"/>
                          <a:cs typeface="Arial Unicode MS" pitchFamily="34" charset="-128"/>
                        </a:rPr>
                        <a:t>--</a:t>
                      </a:r>
                    </a:p>
                  </a:txBody>
                  <a:tcPr/>
                </a:tc>
                <a:tc>
                  <a:txBody>
                    <a:bodyPr/>
                    <a:lstStyle/>
                    <a:p>
                      <a:r>
                        <a:rPr lang="en-US" sz="2000" dirty="0">
                          <a:latin typeface="Arial Unicode MS" pitchFamily="34" charset="-128"/>
                          <a:ea typeface="Arial Unicode MS" pitchFamily="34" charset="-128"/>
                          <a:cs typeface="Arial Unicode MS" pitchFamily="34" charset="-128"/>
                        </a:rPr>
                        <a:t>February, 2015</a:t>
                      </a:r>
                    </a:p>
                  </a:txBody>
                  <a:tcPr/>
                </a:tc>
                <a:extLst>
                  <a:ext uri="{0D108BD9-81ED-4DB2-BD59-A6C34878D82A}">
                    <a16:rowId xmlns:a16="http://schemas.microsoft.com/office/drawing/2014/main" xmlns="" val="10000"/>
                  </a:ext>
                </a:extLst>
              </a:tr>
              <a:tr h="370840">
                <a:tc>
                  <a:txBody>
                    <a:bodyPr/>
                    <a:lstStyle/>
                    <a:p>
                      <a:r>
                        <a:rPr lang="en-US" sz="2000" dirty="0">
                          <a:latin typeface="Arial Unicode MS" pitchFamily="34" charset="-128"/>
                          <a:ea typeface="Arial Unicode MS" pitchFamily="34" charset="-128"/>
                          <a:cs typeface="Arial Unicode MS" pitchFamily="34" charset="-128"/>
                        </a:rPr>
                        <a:t>Final</a:t>
                      </a:r>
                      <a:r>
                        <a:rPr lang="en-US" sz="2000" baseline="0" dirty="0">
                          <a:latin typeface="Arial Unicode MS" pitchFamily="34" charset="-128"/>
                          <a:ea typeface="Arial Unicode MS" pitchFamily="34" charset="-128"/>
                          <a:cs typeface="Arial Unicode MS" pitchFamily="34" charset="-128"/>
                        </a:rPr>
                        <a:t> Report</a:t>
                      </a:r>
                      <a:endParaRPr lang="en-US" sz="2000" dirty="0">
                        <a:latin typeface="Arial Unicode MS" pitchFamily="34" charset="-128"/>
                        <a:ea typeface="Arial Unicode MS" pitchFamily="34" charset="-128"/>
                        <a:cs typeface="Arial Unicode MS" pitchFamily="34" charset="-128"/>
                      </a:endParaRPr>
                    </a:p>
                  </a:txBody>
                  <a:tcPr/>
                </a:tc>
                <a:tc>
                  <a:txBody>
                    <a:bodyPr/>
                    <a:lstStyle/>
                    <a:p>
                      <a:r>
                        <a:rPr lang="en-US" sz="2000" dirty="0">
                          <a:latin typeface="Arial Unicode MS" pitchFamily="34" charset="-128"/>
                          <a:ea typeface="Arial Unicode MS" pitchFamily="34" charset="-128"/>
                          <a:cs typeface="Arial Unicode MS" pitchFamily="34" charset="-128"/>
                        </a:rPr>
                        <a:t>--</a:t>
                      </a:r>
                    </a:p>
                  </a:txBody>
                  <a:tcPr/>
                </a:tc>
                <a:tc>
                  <a:txBody>
                    <a:bodyPr/>
                    <a:lstStyle/>
                    <a:p>
                      <a:r>
                        <a:rPr lang="en-US" sz="2000" dirty="0">
                          <a:latin typeface="Arial Unicode MS" pitchFamily="34" charset="-128"/>
                          <a:ea typeface="Arial Unicode MS" pitchFamily="34" charset="-128"/>
                          <a:cs typeface="Arial Unicode MS" pitchFamily="34" charset="-128"/>
                        </a:rPr>
                        <a:t>November,</a:t>
                      </a:r>
                      <a:r>
                        <a:rPr lang="en-US" sz="2000" baseline="0" dirty="0">
                          <a:latin typeface="Arial Unicode MS" pitchFamily="34" charset="-128"/>
                          <a:ea typeface="Arial Unicode MS" pitchFamily="34" charset="-128"/>
                          <a:cs typeface="Arial Unicode MS" pitchFamily="34" charset="-128"/>
                        </a:rPr>
                        <a:t> 2015</a:t>
                      </a:r>
                      <a:endParaRPr lang="en-US" sz="2000" dirty="0">
                        <a:latin typeface="Arial Unicode MS" pitchFamily="34" charset="-128"/>
                        <a:ea typeface="Arial Unicode MS" pitchFamily="34" charset="-128"/>
                        <a:cs typeface="Arial Unicode MS" pitchFamily="34" charset="-128"/>
                      </a:endParaRPr>
                    </a:p>
                  </a:txBody>
                  <a:tcPr/>
                </a:tc>
                <a:extLst>
                  <a:ext uri="{0D108BD9-81ED-4DB2-BD59-A6C34878D82A}">
                    <a16:rowId xmlns:a16="http://schemas.microsoft.com/office/drawing/2014/main" xmlns="" val="10001"/>
                  </a:ext>
                </a:extLst>
              </a:tr>
              <a:tr h="370840">
                <a:tc>
                  <a:txBody>
                    <a:bodyPr/>
                    <a:lstStyle/>
                    <a:p>
                      <a:r>
                        <a:rPr lang="en-US" sz="2000" dirty="0">
                          <a:latin typeface="Arial Unicode MS" pitchFamily="34" charset="-128"/>
                          <a:ea typeface="Arial Unicode MS" pitchFamily="34" charset="-128"/>
                          <a:cs typeface="Arial Unicode MS" pitchFamily="34" charset="-128"/>
                        </a:rPr>
                        <a:t>Insolvency &amp; Bankruptcy</a:t>
                      </a:r>
                      <a:r>
                        <a:rPr lang="en-US" sz="2000" baseline="0" dirty="0">
                          <a:latin typeface="Arial Unicode MS" pitchFamily="34" charset="-128"/>
                          <a:ea typeface="Arial Unicode MS" pitchFamily="34" charset="-128"/>
                          <a:cs typeface="Arial Unicode MS" pitchFamily="34" charset="-128"/>
                        </a:rPr>
                        <a:t> Code, 2015 introduced in </a:t>
                      </a:r>
                      <a:r>
                        <a:rPr lang="en-US" sz="2000" baseline="0" dirty="0" err="1">
                          <a:latin typeface="Arial Unicode MS" pitchFamily="34" charset="-128"/>
                          <a:ea typeface="Arial Unicode MS" pitchFamily="34" charset="-128"/>
                          <a:cs typeface="Arial Unicode MS" pitchFamily="34" charset="-128"/>
                        </a:rPr>
                        <a:t>Lok</a:t>
                      </a:r>
                      <a:r>
                        <a:rPr lang="en-US" sz="2000" baseline="0" dirty="0">
                          <a:latin typeface="Arial Unicode MS" pitchFamily="34" charset="-128"/>
                          <a:ea typeface="Arial Unicode MS" pitchFamily="34" charset="-128"/>
                          <a:cs typeface="Arial Unicode MS" pitchFamily="34" charset="-128"/>
                        </a:rPr>
                        <a:t> </a:t>
                      </a:r>
                      <a:r>
                        <a:rPr lang="en-US" sz="2000" baseline="0" dirty="0" err="1">
                          <a:latin typeface="Arial Unicode MS" pitchFamily="34" charset="-128"/>
                          <a:ea typeface="Arial Unicode MS" pitchFamily="34" charset="-128"/>
                          <a:cs typeface="Arial Unicode MS" pitchFamily="34" charset="-128"/>
                        </a:rPr>
                        <a:t>Sabha</a:t>
                      </a:r>
                      <a:endParaRPr lang="en-US" sz="2000" dirty="0">
                        <a:latin typeface="Arial Unicode MS" pitchFamily="34" charset="-128"/>
                        <a:ea typeface="Arial Unicode MS" pitchFamily="34" charset="-128"/>
                        <a:cs typeface="Arial Unicode MS" pitchFamily="34" charset="-128"/>
                      </a:endParaRPr>
                    </a:p>
                  </a:txBody>
                  <a:tcPr/>
                </a:tc>
                <a:tc>
                  <a:txBody>
                    <a:bodyPr/>
                    <a:lstStyle/>
                    <a:p>
                      <a:r>
                        <a:rPr lang="en-US" sz="2000" dirty="0">
                          <a:latin typeface="Arial Unicode MS" pitchFamily="34" charset="-128"/>
                          <a:ea typeface="Arial Unicode MS" pitchFamily="34" charset="-128"/>
                          <a:cs typeface="Arial Unicode MS" pitchFamily="34" charset="-128"/>
                        </a:rPr>
                        <a:t>--</a:t>
                      </a:r>
                    </a:p>
                  </a:txBody>
                  <a:tcPr/>
                </a:tc>
                <a:tc>
                  <a:txBody>
                    <a:bodyPr/>
                    <a:lstStyle/>
                    <a:p>
                      <a:r>
                        <a:rPr lang="en-US" sz="2000" dirty="0">
                          <a:latin typeface="Arial Unicode MS" pitchFamily="34" charset="-128"/>
                          <a:ea typeface="Arial Unicode MS" pitchFamily="34" charset="-128"/>
                          <a:cs typeface="Arial Unicode MS" pitchFamily="34" charset="-128"/>
                        </a:rPr>
                        <a:t>21 December 2015</a:t>
                      </a:r>
                    </a:p>
                  </a:txBody>
                  <a:tcPr/>
                </a:tc>
                <a:extLst>
                  <a:ext uri="{0D108BD9-81ED-4DB2-BD59-A6C34878D82A}">
                    <a16:rowId xmlns:a16="http://schemas.microsoft.com/office/drawing/2014/main" xmlns="" val="10002"/>
                  </a:ext>
                </a:extLst>
              </a:tr>
              <a:tr h="370840">
                <a:tc>
                  <a:txBody>
                    <a:bodyPr/>
                    <a:lstStyle/>
                    <a:p>
                      <a:r>
                        <a:rPr lang="en-US" sz="2000" dirty="0">
                          <a:latin typeface="Arial Unicode MS" pitchFamily="34" charset="-128"/>
                          <a:ea typeface="Arial Unicode MS" pitchFamily="34" charset="-128"/>
                          <a:cs typeface="Arial Unicode MS" pitchFamily="34" charset="-128"/>
                        </a:rPr>
                        <a:t>Referred to Joint Committee on IBC</a:t>
                      </a:r>
                    </a:p>
                  </a:txBody>
                  <a:tcPr/>
                </a:tc>
                <a:tc>
                  <a:txBody>
                    <a:bodyPr/>
                    <a:lstStyle/>
                    <a:p>
                      <a:r>
                        <a:rPr lang="en-US" sz="2000" dirty="0">
                          <a:latin typeface="Arial Unicode MS" pitchFamily="34" charset="-128"/>
                          <a:ea typeface="Arial Unicode MS" pitchFamily="34" charset="-128"/>
                          <a:cs typeface="Arial Unicode MS" pitchFamily="34" charset="-128"/>
                        </a:rPr>
                        <a:t>--</a:t>
                      </a:r>
                    </a:p>
                  </a:txBody>
                  <a:tcPr/>
                </a:tc>
                <a:tc>
                  <a:txBody>
                    <a:bodyPr/>
                    <a:lstStyle/>
                    <a:p>
                      <a:r>
                        <a:rPr lang="en-US" sz="2000" dirty="0"/>
                        <a:t>2015</a:t>
                      </a:r>
                    </a:p>
                  </a:txBody>
                  <a:tcPr/>
                </a:tc>
                <a:extLst>
                  <a:ext uri="{0D108BD9-81ED-4DB2-BD59-A6C34878D82A}">
                    <a16:rowId xmlns:a16="http://schemas.microsoft.com/office/drawing/2014/main" xmlns="" val="10003"/>
                  </a:ext>
                </a:extLst>
              </a:tr>
              <a:tr h="370840">
                <a:tc>
                  <a:txBody>
                    <a:bodyPr/>
                    <a:lstStyle/>
                    <a:p>
                      <a:r>
                        <a:rPr lang="en-US" sz="2000" dirty="0">
                          <a:latin typeface="Arial Unicode MS" pitchFamily="34" charset="-128"/>
                          <a:ea typeface="Arial Unicode MS" pitchFamily="34" charset="-128"/>
                          <a:cs typeface="Arial Unicode MS" pitchFamily="34" charset="-128"/>
                        </a:rPr>
                        <a:t>Committee Report in </a:t>
                      </a:r>
                      <a:r>
                        <a:rPr lang="en-US" sz="2000" dirty="0" err="1">
                          <a:latin typeface="Arial Unicode MS" pitchFamily="34" charset="-128"/>
                          <a:ea typeface="Arial Unicode MS" pitchFamily="34" charset="-128"/>
                          <a:cs typeface="Arial Unicode MS" pitchFamily="34" charset="-128"/>
                        </a:rPr>
                        <a:t>Lok</a:t>
                      </a:r>
                      <a:r>
                        <a:rPr lang="en-US" sz="2000" baseline="0" dirty="0">
                          <a:latin typeface="Arial Unicode MS" pitchFamily="34" charset="-128"/>
                          <a:ea typeface="Arial Unicode MS" pitchFamily="34" charset="-128"/>
                          <a:cs typeface="Arial Unicode MS" pitchFamily="34" charset="-128"/>
                        </a:rPr>
                        <a:t> </a:t>
                      </a:r>
                      <a:r>
                        <a:rPr lang="en-US" sz="2000" baseline="0" dirty="0" err="1">
                          <a:latin typeface="Arial Unicode MS" pitchFamily="34" charset="-128"/>
                          <a:ea typeface="Arial Unicode MS" pitchFamily="34" charset="-128"/>
                          <a:cs typeface="Arial Unicode MS" pitchFamily="34" charset="-128"/>
                        </a:rPr>
                        <a:t>Sabha</a:t>
                      </a:r>
                      <a:r>
                        <a:rPr lang="en-US" sz="2000" baseline="0" dirty="0">
                          <a:latin typeface="Arial Unicode MS" pitchFamily="34" charset="-128"/>
                          <a:ea typeface="Arial Unicode MS" pitchFamily="34" charset="-128"/>
                          <a:cs typeface="Arial Unicode MS" pitchFamily="34" charset="-128"/>
                        </a:rPr>
                        <a:t> &amp; </a:t>
                      </a:r>
                      <a:r>
                        <a:rPr lang="en-US" sz="2000" baseline="0" dirty="0" err="1">
                          <a:latin typeface="Arial Unicode MS" pitchFamily="34" charset="-128"/>
                          <a:ea typeface="Arial Unicode MS" pitchFamily="34" charset="-128"/>
                          <a:cs typeface="Arial Unicode MS" pitchFamily="34" charset="-128"/>
                        </a:rPr>
                        <a:t>Rajya</a:t>
                      </a:r>
                      <a:r>
                        <a:rPr lang="en-US" sz="2000" baseline="0" dirty="0">
                          <a:latin typeface="Arial Unicode MS" pitchFamily="34" charset="-128"/>
                          <a:ea typeface="Arial Unicode MS" pitchFamily="34" charset="-128"/>
                          <a:cs typeface="Arial Unicode MS" pitchFamily="34" charset="-128"/>
                        </a:rPr>
                        <a:t> </a:t>
                      </a:r>
                      <a:r>
                        <a:rPr lang="en-US" sz="2000" baseline="0" dirty="0" err="1">
                          <a:latin typeface="Arial Unicode MS" pitchFamily="34" charset="-128"/>
                          <a:ea typeface="Arial Unicode MS" pitchFamily="34" charset="-128"/>
                          <a:cs typeface="Arial Unicode MS" pitchFamily="34" charset="-128"/>
                        </a:rPr>
                        <a:t>Sabha</a:t>
                      </a:r>
                      <a:endParaRPr lang="en-US" sz="2000" dirty="0">
                        <a:latin typeface="Arial Unicode MS" pitchFamily="34" charset="-128"/>
                        <a:ea typeface="Arial Unicode MS" pitchFamily="34" charset="-128"/>
                        <a:cs typeface="Arial Unicode MS" pitchFamily="34" charset="-128"/>
                      </a:endParaRPr>
                    </a:p>
                  </a:txBody>
                  <a:tcPr/>
                </a:tc>
                <a:tc>
                  <a:txBody>
                    <a:bodyPr/>
                    <a:lstStyle/>
                    <a:p>
                      <a:r>
                        <a:rPr lang="en-US" sz="2000" dirty="0">
                          <a:latin typeface="Arial Unicode MS" pitchFamily="34" charset="-128"/>
                          <a:ea typeface="Arial Unicode MS" pitchFamily="34" charset="-128"/>
                          <a:cs typeface="Arial Unicode MS" pitchFamily="34" charset="-128"/>
                        </a:rPr>
                        <a:t>--</a:t>
                      </a:r>
                    </a:p>
                  </a:txBody>
                  <a:tcPr/>
                </a:tc>
                <a:tc>
                  <a:txBody>
                    <a:bodyPr/>
                    <a:lstStyle/>
                    <a:p>
                      <a:r>
                        <a:rPr lang="en-US" sz="2000" dirty="0">
                          <a:latin typeface="Arial Unicode MS" pitchFamily="34" charset="-128"/>
                          <a:ea typeface="Arial Unicode MS" pitchFamily="34" charset="-128"/>
                          <a:cs typeface="Arial Unicode MS" pitchFamily="34" charset="-128"/>
                        </a:rPr>
                        <a:t>28 April 2016</a:t>
                      </a:r>
                    </a:p>
                  </a:txBody>
                  <a:tcPr/>
                </a:tc>
                <a:extLst>
                  <a:ext uri="{0D108BD9-81ED-4DB2-BD59-A6C34878D82A}">
                    <a16:rowId xmlns:a16="http://schemas.microsoft.com/office/drawing/2014/main" xmlns="" val="10004"/>
                  </a:ext>
                </a:extLst>
              </a:tr>
              <a:tr h="370840">
                <a:tc>
                  <a:txBody>
                    <a:bodyPr/>
                    <a:lstStyle/>
                    <a:p>
                      <a:r>
                        <a:rPr lang="en-US" sz="2000" dirty="0">
                          <a:latin typeface="Arial Unicode MS" pitchFamily="34" charset="-128"/>
                          <a:ea typeface="Arial Unicode MS" pitchFamily="34" charset="-128"/>
                          <a:cs typeface="Arial Unicode MS" pitchFamily="34" charset="-128"/>
                        </a:rPr>
                        <a:t>Code passed by </a:t>
                      </a:r>
                      <a:r>
                        <a:rPr lang="en-US" sz="2000" dirty="0" err="1">
                          <a:latin typeface="Arial Unicode MS" pitchFamily="34" charset="-128"/>
                          <a:ea typeface="Arial Unicode MS" pitchFamily="34" charset="-128"/>
                          <a:cs typeface="Arial Unicode MS" pitchFamily="34" charset="-128"/>
                        </a:rPr>
                        <a:t>Lok</a:t>
                      </a:r>
                      <a:r>
                        <a:rPr lang="en-US" sz="2000" dirty="0">
                          <a:latin typeface="Arial Unicode MS" pitchFamily="34" charset="-128"/>
                          <a:ea typeface="Arial Unicode MS" pitchFamily="34" charset="-128"/>
                          <a:cs typeface="Arial Unicode MS" pitchFamily="34" charset="-128"/>
                        </a:rPr>
                        <a:t> </a:t>
                      </a:r>
                      <a:r>
                        <a:rPr lang="en-US" sz="2000" dirty="0" err="1">
                          <a:latin typeface="Arial Unicode MS" pitchFamily="34" charset="-128"/>
                          <a:ea typeface="Arial Unicode MS" pitchFamily="34" charset="-128"/>
                          <a:cs typeface="Arial Unicode MS" pitchFamily="34" charset="-128"/>
                        </a:rPr>
                        <a:t>Sabha</a:t>
                      </a:r>
                      <a:endParaRPr lang="en-US" sz="2000" dirty="0">
                        <a:latin typeface="Arial Unicode MS" pitchFamily="34" charset="-128"/>
                        <a:ea typeface="Arial Unicode MS" pitchFamily="34" charset="-128"/>
                        <a:cs typeface="Arial Unicode MS" pitchFamily="34" charset="-128"/>
                      </a:endParaRPr>
                    </a:p>
                  </a:txBody>
                  <a:tcPr/>
                </a:tc>
                <a:tc>
                  <a:txBody>
                    <a:bodyPr/>
                    <a:lstStyle/>
                    <a:p>
                      <a:r>
                        <a:rPr lang="en-US" sz="2000" dirty="0">
                          <a:latin typeface="Arial Unicode MS" pitchFamily="34" charset="-128"/>
                          <a:ea typeface="Arial Unicode MS" pitchFamily="34" charset="-128"/>
                          <a:cs typeface="Arial Unicode MS" pitchFamily="34" charset="-128"/>
                        </a:rPr>
                        <a:t>--</a:t>
                      </a:r>
                    </a:p>
                  </a:txBody>
                  <a:tcPr/>
                </a:tc>
                <a:tc>
                  <a:txBody>
                    <a:bodyPr/>
                    <a:lstStyle/>
                    <a:p>
                      <a:r>
                        <a:rPr lang="en-US" sz="2000" dirty="0">
                          <a:latin typeface="Arial Unicode MS" pitchFamily="34" charset="-128"/>
                          <a:ea typeface="Arial Unicode MS" pitchFamily="34" charset="-128"/>
                          <a:cs typeface="Arial Unicode MS" pitchFamily="34" charset="-128"/>
                        </a:rPr>
                        <a:t>05 May 2016</a:t>
                      </a:r>
                    </a:p>
                  </a:txBody>
                  <a:tcPr/>
                </a:tc>
                <a:extLst>
                  <a:ext uri="{0D108BD9-81ED-4DB2-BD59-A6C34878D82A}">
                    <a16:rowId xmlns:a16="http://schemas.microsoft.com/office/drawing/2014/main" xmlns="" val="10005"/>
                  </a:ext>
                </a:extLst>
              </a:tr>
              <a:tr h="370840">
                <a:tc>
                  <a:txBody>
                    <a:bodyPr/>
                    <a:lstStyle/>
                    <a:p>
                      <a:r>
                        <a:rPr lang="en-US" sz="2000" dirty="0">
                          <a:latin typeface="Arial Unicode MS" pitchFamily="34" charset="-128"/>
                          <a:ea typeface="Arial Unicode MS" pitchFamily="34" charset="-128"/>
                          <a:cs typeface="Arial Unicode MS" pitchFamily="34" charset="-128"/>
                        </a:rPr>
                        <a:t>Code passed by </a:t>
                      </a:r>
                      <a:r>
                        <a:rPr lang="en-US" sz="2000" dirty="0" err="1">
                          <a:latin typeface="Arial Unicode MS" pitchFamily="34" charset="-128"/>
                          <a:ea typeface="Arial Unicode MS" pitchFamily="34" charset="-128"/>
                          <a:cs typeface="Arial Unicode MS" pitchFamily="34" charset="-128"/>
                        </a:rPr>
                        <a:t>Rajya</a:t>
                      </a:r>
                      <a:r>
                        <a:rPr lang="en-US" sz="2000" dirty="0">
                          <a:latin typeface="Arial Unicode MS" pitchFamily="34" charset="-128"/>
                          <a:ea typeface="Arial Unicode MS" pitchFamily="34" charset="-128"/>
                          <a:cs typeface="Arial Unicode MS" pitchFamily="34" charset="-128"/>
                        </a:rPr>
                        <a:t> </a:t>
                      </a:r>
                      <a:r>
                        <a:rPr lang="en-US" sz="2000" dirty="0" err="1">
                          <a:latin typeface="Arial Unicode MS" pitchFamily="34" charset="-128"/>
                          <a:ea typeface="Arial Unicode MS" pitchFamily="34" charset="-128"/>
                          <a:cs typeface="Arial Unicode MS" pitchFamily="34" charset="-128"/>
                        </a:rPr>
                        <a:t>Sabha</a:t>
                      </a:r>
                      <a:endParaRPr lang="en-US" sz="2000" dirty="0">
                        <a:latin typeface="Arial Unicode MS" pitchFamily="34" charset="-128"/>
                        <a:ea typeface="Arial Unicode MS" pitchFamily="34" charset="-128"/>
                        <a:cs typeface="Arial Unicode MS" pitchFamily="34" charset="-128"/>
                      </a:endParaRPr>
                    </a:p>
                  </a:txBody>
                  <a:tcPr/>
                </a:tc>
                <a:tc>
                  <a:txBody>
                    <a:bodyPr/>
                    <a:lstStyle/>
                    <a:p>
                      <a:r>
                        <a:rPr lang="en-US" sz="2000" dirty="0">
                          <a:latin typeface="Arial Unicode MS" pitchFamily="34" charset="-128"/>
                          <a:ea typeface="Arial Unicode MS" pitchFamily="34" charset="-128"/>
                          <a:cs typeface="Arial Unicode MS" pitchFamily="34" charset="-128"/>
                        </a:rPr>
                        <a:t>--</a:t>
                      </a:r>
                    </a:p>
                  </a:txBody>
                  <a:tcPr/>
                </a:tc>
                <a:tc>
                  <a:txBody>
                    <a:bodyPr/>
                    <a:lstStyle/>
                    <a:p>
                      <a:r>
                        <a:rPr lang="en-US" sz="2000" dirty="0">
                          <a:latin typeface="Arial Unicode MS" pitchFamily="34" charset="-128"/>
                          <a:ea typeface="Arial Unicode MS" pitchFamily="34" charset="-128"/>
                          <a:cs typeface="Arial Unicode MS" pitchFamily="34" charset="-128"/>
                        </a:rPr>
                        <a:t>11 May 2016</a:t>
                      </a:r>
                    </a:p>
                  </a:txBody>
                  <a:tcPr/>
                </a:tc>
                <a:extLst>
                  <a:ext uri="{0D108BD9-81ED-4DB2-BD59-A6C34878D82A}">
                    <a16:rowId xmlns:a16="http://schemas.microsoft.com/office/drawing/2014/main" xmlns="" val="10006"/>
                  </a:ext>
                </a:extLst>
              </a:tr>
              <a:tr h="370840">
                <a:tc>
                  <a:txBody>
                    <a:bodyPr/>
                    <a:lstStyle/>
                    <a:p>
                      <a:r>
                        <a:rPr lang="en-US" sz="2000" dirty="0">
                          <a:latin typeface="Arial Unicode MS" pitchFamily="34" charset="-128"/>
                          <a:ea typeface="Arial Unicode MS" pitchFamily="34" charset="-128"/>
                          <a:cs typeface="Arial Unicode MS" pitchFamily="34" charset="-128"/>
                        </a:rPr>
                        <a:t>President’s Assent</a:t>
                      </a:r>
                    </a:p>
                  </a:txBody>
                  <a:tcPr/>
                </a:tc>
                <a:tc>
                  <a:txBody>
                    <a:bodyPr/>
                    <a:lstStyle/>
                    <a:p>
                      <a:r>
                        <a:rPr lang="en-US" sz="2000" dirty="0">
                          <a:latin typeface="Arial Unicode MS" pitchFamily="34" charset="-128"/>
                          <a:ea typeface="Arial Unicode MS" pitchFamily="34" charset="-128"/>
                          <a:cs typeface="Arial Unicode MS" pitchFamily="34" charset="-128"/>
                        </a:rPr>
                        <a:t>--</a:t>
                      </a:r>
                    </a:p>
                  </a:txBody>
                  <a:tcPr/>
                </a:tc>
                <a:tc>
                  <a:txBody>
                    <a:bodyPr/>
                    <a:lstStyle/>
                    <a:p>
                      <a:r>
                        <a:rPr lang="en-US" sz="2000" dirty="0">
                          <a:latin typeface="Arial Unicode MS" pitchFamily="34" charset="-128"/>
                          <a:ea typeface="Arial Unicode MS" pitchFamily="34" charset="-128"/>
                          <a:cs typeface="Arial Unicode MS" pitchFamily="34" charset="-128"/>
                        </a:rPr>
                        <a:t>28 May 2016</a:t>
                      </a:r>
                    </a:p>
                  </a:txBody>
                  <a:tcPr/>
                </a:tc>
                <a:extLst>
                  <a:ext uri="{0D108BD9-81ED-4DB2-BD59-A6C34878D82A}">
                    <a16:rowId xmlns:a16="http://schemas.microsoft.com/office/drawing/2014/main" xmlns="" val="10007"/>
                  </a:ext>
                </a:extLst>
              </a:tr>
              <a:tr h="370840">
                <a:tc>
                  <a:txBody>
                    <a:bodyPr/>
                    <a:lstStyle/>
                    <a:p>
                      <a:r>
                        <a:rPr lang="en-US" sz="2000" dirty="0">
                          <a:latin typeface="Arial Unicode MS" pitchFamily="34" charset="-128"/>
                          <a:ea typeface="Arial Unicode MS" pitchFamily="34" charset="-128"/>
                          <a:cs typeface="Arial Unicode MS" pitchFamily="34" charset="-128"/>
                        </a:rPr>
                        <a:t>Rule on IBC notified (effective from 01.12.2016)</a:t>
                      </a:r>
                    </a:p>
                  </a:txBody>
                  <a:tcPr/>
                </a:tc>
                <a:tc>
                  <a:txBody>
                    <a:bodyPr/>
                    <a:lstStyle/>
                    <a:p>
                      <a:r>
                        <a:rPr lang="en-US" sz="2000" dirty="0">
                          <a:latin typeface="Arial Unicode MS" pitchFamily="34" charset="-128"/>
                          <a:ea typeface="Arial Unicode MS" pitchFamily="34" charset="-128"/>
                          <a:cs typeface="Arial Unicode MS" pitchFamily="34" charset="-128"/>
                        </a:rPr>
                        <a:t>--</a:t>
                      </a:r>
                    </a:p>
                  </a:txBody>
                  <a:tcPr/>
                </a:tc>
                <a:tc>
                  <a:txBody>
                    <a:bodyPr/>
                    <a:lstStyle/>
                    <a:p>
                      <a:r>
                        <a:rPr lang="en-US" sz="2000" dirty="0">
                          <a:latin typeface="Arial Unicode MS" pitchFamily="34" charset="-128"/>
                          <a:ea typeface="Arial Unicode MS" pitchFamily="34" charset="-128"/>
                          <a:cs typeface="Arial Unicode MS" pitchFamily="34" charset="-128"/>
                        </a:rPr>
                        <a:t>30 November</a:t>
                      </a:r>
                      <a:r>
                        <a:rPr lang="en-US" sz="2000" baseline="0" dirty="0">
                          <a:latin typeface="Arial Unicode MS" pitchFamily="34" charset="-128"/>
                          <a:ea typeface="Arial Unicode MS" pitchFamily="34" charset="-128"/>
                          <a:cs typeface="Arial Unicode MS" pitchFamily="34" charset="-128"/>
                        </a:rPr>
                        <a:t> 2016</a:t>
                      </a:r>
                      <a:endParaRPr lang="en-US" sz="2000" dirty="0">
                        <a:latin typeface="Arial Unicode MS" pitchFamily="34" charset="-128"/>
                        <a:ea typeface="Arial Unicode MS" pitchFamily="34" charset="-128"/>
                        <a:cs typeface="Arial Unicode MS" pitchFamily="34" charset="-128"/>
                      </a:endParaRPr>
                    </a:p>
                  </a:txBody>
                  <a:tcPr/>
                </a:tc>
                <a:extLst>
                  <a:ext uri="{0D108BD9-81ED-4DB2-BD59-A6C34878D82A}">
                    <a16:rowId xmlns:a16="http://schemas.microsoft.com/office/drawing/2014/main" xmlns="" val="10008"/>
                  </a:ext>
                </a:extLst>
              </a:tr>
            </a:tbl>
          </a:graphicData>
        </a:graphic>
      </p:graphicFrame>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Liquidation Process</a:t>
            </a:r>
          </a:p>
        </p:txBody>
      </p:sp>
      <p:sp>
        <p:nvSpPr>
          <p:cNvPr id="3" name="Content Placeholder 2"/>
          <p:cNvSpPr>
            <a:spLocks noGrp="1"/>
          </p:cNvSpPr>
          <p:nvPr>
            <p:ph sz="quarter" idx="1"/>
          </p:nvPr>
        </p:nvSpPr>
        <p:spPr>
          <a:xfrm>
            <a:off x="457200" y="1600200"/>
            <a:ext cx="8229600" cy="4419600"/>
          </a:xfrm>
        </p:spPr>
        <p:txBody>
          <a:bodyPr>
            <a:noAutofit/>
          </a:bodyPr>
          <a:lstStyle/>
          <a:p>
            <a:pPr marL="508000" indent="-450850"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Powers and duties of Liquidator</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To take out, in his official name, letter of administration to any deceased contributory and to do in his official name any other act necessary for obtaining payment of any money due and payable from a contributory or his estate which cannot be ordinarily done in the name of the corporate debtor, and in all such cases, the money due and payable shall, for the purpose of enabling the liquidator to take out the letter of administration or recover the money, be deemed to be due to the liquidator himself.</a:t>
            </a:r>
          </a:p>
          <a:p>
            <a:pPr marL="828675" lvl="1"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Font typeface="+mj-lt"/>
              <a:buAutoNum type="alphaLcParenR"/>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80</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Liquidation Process</a:t>
            </a:r>
          </a:p>
        </p:txBody>
      </p:sp>
      <p:sp>
        <p:nvSpPr>
          <p:cNvPr id="3" name="Content Placeholder 2"/>
          <p:cNvSpPr>
            <a:spLocks noGrp="1"/>
          </p:cNvSpPr>
          <p:nvPr>
            <p:ph sz="quarter" idx="1"/>
          </p:nvPr>
        </p:nvSpPr>
        <p:spPr>
          <a:xfrm>
            <a:off x="457200" y="1600200"/>
            <a:ext cx="8229600" cy="4419600"/>
          </a:xfrm>
        </p:spPr>
        <p:txBody>
          <a:bodyPr>
            <a:noAutofit/>
          </a:bodyPr>
          <a:lstStyle/>
          <a:p>
            <a:pPr marL="508000" indent="-450850"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Powers and duties of Liquidator</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To institute or defend any suit, prosecution or other legal proceedings, civil or criminal, in the name of on behalf of the corporate debtor;</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To investigate the financial affairs of the corporate debtor to determine undervalued or preferential transactions;</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To apply to the Adjudicating Authority for such orders or directions as may be necessary for the liquidation of the corporate debtor and to report the progress of the liquidation process in a manner as may be specified by the Board;</a:t>
            </a:r>
          </a:p>
          <a:p>
            <a:pPr marL="828675" lvl="1"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Font typeface="+mj-lt"/>
              <a:buAutoNum type="alphaLcParenR"/>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81</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Liquidation Process</a:t>
            </a:r>
          </a:p>
        </p:txBody>
      </p:sp>
      <p:sp>
        <p:nvSpPr>
          <p:cNvPr id="3" name="Content Placeholder 2"/>
          <p:cNvSpPr>
            <a:spLocks noGrp="1"/>
          </p:cNvSpPr>
          <p:nvPr>
            <p:ph sz="quarter" idx="1"/>
          </p:nvPr>
        </p:nvSpPr>
        <p:spPr>
          <a:xfrm>
            <a:off x="457200" y="1600200"/>
            <a:ext cx="8229600" cy="4419600"/>
          </a:xfrm>
        </p:spPr>
        <p:txBody>
          <a:bodyPr>
            <a:noAutofit/>
          </a:bodyPr>
          <a:lstStyle/>
          <a:p>
            <a:pPr marL="508000" indent="-450850"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Powers and duties of Liquidator</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To take all such actions, steps or to sign, execute and verify any paper, deed, receipt document, application, petition, affidavit, bond or instrument and for such purpose to use the common seal, if any, as may be necessary for liquidation, distribution of assets and in discharge of his duties and obligations and functions as liquidator;</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To perform such other functions as may be specified by the Board.</a:t>
            </a:r>
          </a:p>
          <a:p>
            <a:pPr marL="828675" lvl="1"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Font typeface="+mj-lt"/>
              <a:buAutoNum type="alphaLcParenR"/>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82</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Liquidation Process</a:t>
            </a:r>
          </a:p>
        </p:txBody>
      </p:sp>
      <p:sp>
        <p:nvSpPr>
          <p:cNvPr id="3" name="Content Placeholder 2"/>
          <p:cNvSpPr>
            <a:spLocks noGrp="1"/>
          </p:cNvSpPr>
          <p:nvPr>
            <p:ph sz="quarter" idx="1"/>
          </p:nvPr>
        </p:nvSpPr>
        <p:spPr>
          <a:xfrm>
            <a:off x="457200" y="1600200"/>
            <a:ext cx="8229600" cy="4419600"/>
          </a:xfrm>
        </p:spPr>
        <p:txBody>
          <a:bodyPr>
            <a:noAutofit/>
          </a:bodyPr>
          <a:lstStyle/>
          <a:p>
            <a:pPr marL="508000" indent="-450850"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Powers and duties of Liquidator</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The liquidator shall have the power to consult any of the stakeholders entitled to a distribution of proceeds under section 53.</a:t>
            </a:r>
          </a:p>
          <a:p>
            <a:pPr marL="508000" indent="-45085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8738" indent="-1588"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Provided that any such consultation shall not be binding on the liquidator. </a:t>
            </a:r>
          </a:p>
          <a:p>
            <a:pPr marL="828675" lvl="1"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Font typeface="+mj-lt"/>
              <a:buAutoNum type="alphaLcParenR"/>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83</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Liquidation Process</a:t>
            </a:r>
          </a:p>
        </p:txBody>
      </p:sp>
      <p:sp>
        <p:nvSpPr>
          <p:cNvPr id="3" name="Content Placeholder 2"/>
          <p:cNvSpPr>
            <a:spLocks noGrp="1"/>
          </p:cNvSpPr>
          <p:nvPr>
            <p:ph sz="quarter" idx="1"/>
          </p:nvPr>
        </p:nvSpPr>
        <p:spPr>
          <a:xfrm>
            <a:off x="457200" y="1600200"/>
            <a:ext cx="8229600" cy="4419600"/>
          </a:xfrm>
        </p:spPr>
        <p:txBody>
          <a:bodyPr>
            <a:noAutofit/>
          </a:bodyPr>
          <a:lstStyle/>
          <a:p>
            <a:pPr marL="508000" indent="-450850" algn="just" eaLnBrk="1" fontAlgn="auto" hangingPunct="1">
              <a:spcAft>
                <a:spcPts val="0"/>
              </a:spcAft>
              <a:buNone/>
              <a:defRPr/>
            </a:pPr>
            <a:r>
              <a:rPr lang="en-US" sz="2800" b="1" dirty="0">
                <a:latin typeface="Arial Unicode MS" pitchFamily="34" charset="-128"/>
                <a:ea typeface="Arial Unicode MS" pitchFamily="34" charset="-128"/>
                <a:cs typeface="Arial Unicode MS" pitchFamily="34" charset="-128"/>
              </a:rPr>
              <a:t>Powers of Liquidator to access information:-</a:t>
            </a:r>
          </a:p>
          <a:p>
            <a:pPr marL="58738" indent="-1588" algn="just" eaLnBrk="1" fontAlgn="auto" hangingPunct="1">
              <a:spcAft>
                <a:spcPts val="0"/>
              </a:spcAft>
              <a:buNone/>
              <a:defRPr/>
            </a:pPr>
            <a:endParaRPr lang="en-US" sz="800" dirty="0">
              <a:latin typeface="Arial Unicode MS" pitchFamily="34" charset="-128"/>
              <a:ea typeface="Arial Unicode MS" pitchFamily="34" charset="-128"/>
              <a:cs typeface="Arial Unicode MS" pitchFamily="34" charset="-128"/>
            </a:endParaRPr>
          </a:p>
          <a:p>
            <a:pPr marL="58738" indent="-1588" algn="just" eaLnBrk="1" fontAlgn="auto" hangingPunct="1">
              <a:spcAft>
                <a:spcPts val="0"/>
              </a:spcAft>
              <a:buNone/>
              <a:defRPr/>
            </a:pPr>
            <a:r>
              <a:rPr lang="en-US" sz="2800" dirty="0">
                <a:latin typeface="Arial Unicode MS" pitchFamily="34" charset="-128"/>
                <a:ea typeface="Arial Unicode MS" pitchFamily="34" charset="-128"/>
                <a:cs typeface="Arial Unicode MS" pitchFamily="34" charset="-128"/>
              </a:rPr>
              <a:t>Liquidator shall have power to access any information, system for admission of claims, identification of estate assets from following sources:-</a:t>
            </a:r>
          </a:p>
          <a:p>
            <a:pPr marL="508000" indent="-450850"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An information utility;</a:t>
            </a:r>
          </a:p>
          <a:p>
            <a:pPr marL="508000" indent="-450850"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Credit information systems regulated under any law for the time being in force.</a:t>
            </a:r>
          </a:p>
          <a:p>
            <a:pPr marL="828675" lvl="1" indent="-450850" algn="just" eaLnBrk="1" fontAlgn="auto" hangingPunct="1">
              <a:spcAft>
                <a:spcPts val="0"/>
              </a:spcAft>
              <a:buNone/>
              <a:defRPr/>
            </a:pPr>
            <a:r>
              <a:rPr lang="en-US" sz="28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Font typeface="+mj-lt"/>
              <a:buAutoNum type="alphaLcParenR"/>
              <a:defRPr/>
            </a:pPr>
            <a:endParaRPr lang="en-US" sz="28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8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8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84</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Liquidation Process</a:t>
            </a:r>
          </a:p>
        </p:txBody>
      </p:sp>
      <p:sp>
        <p:nvSpPr>
          <p:cNvPr id="3" name="Content Placeholder 2"/>
          <p:cNvSpPr>
            <a:spLocks noGrp="1"/>
          </p:cNvSpPr>
          <p:nvPr>
            <p:ph sz="quarter" idx="1"/>
          </p:nvPr>
        </p:nvSpPr>
        <p:spPr>
          <a:xfrm>
            <a:off x="457200" y="1600200"/>
            <a:ext cx="8229600" cy="4419600"/>
          </a:xfrm>
        </p:spPr>
        <p:txBody>
          <a:bodyPr>
            <a:noAutofit/>
          </a:bodyPr>
          <a:lstStyle/>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Any agency of the Central, State or Local Government including any registration authorities;</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Information systems for financial and non-financial liabilities regulated under any law for the time being in force;</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Information systems for securities and assets posted as security interest regulated under any law for the time being in force;</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Any database maintained by the Board; and</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Any other source as may be specified by the Board. </a:t>
            </a:r>
          </a:p>
          <a:p>
            <a:pPr marL="828675" lvl="1"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Font typeface="+mj-lt"/>
              <a:buAutoNum type="alphaLcParenR"/>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85</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Unicode MS" pitchFamily="34" charset="-128"/>
                <a:ea typeface="Arial Unicode MS" pitchFamily="34" charset="-128"/>
                <a:cs typeface="Arial Unicode MS" pitchFamily="34" charset="-128"/>
              </a:rPr>
              <a:t>Liquidation Estate</a:t>
            </a:r>
            <a:endParaRPr lang="en-IN" dirty="0"/>
          </a:p>
        </p:txBody>
      </p:sp>
      <p:sp>
        <p:nvSpPr>
          <p:cNvPr id="3" name="Content Placeholder 2"/>
          <p:cNvSpPr>
            <a:spLocks noGrp="1"/>
          </p:cNvSpPr>
          <p:nvPr>
            <p:ph sz="quarter" idx="1"/>
          </p:nvPr>
        </p:nvSpPr>
        <p:spPr/>
        <p:txBody>
          <a:bodyPr/>
          <a:lstStyle/>
          <a:p>
            <a:pPr marL="508000"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Assets shall include:-</a:t>
            </a:r>
          </a:p>
          <a:p>
            <a:pPr marL="514350" indent="-457200" algn="just" eaLnBrk="1" fontAlgn="auto" hangingPunct="1">
              <a:spcAft>
                <a:spcPts val="0"/>
              </a:spcAft>
              <a:buAutoNum type="alphaLcParenR"/>
              <a:defRPr/>
            </a:pPr>
            <a:r>
              <a:rPr lang="en-US" sz="2400" dirty="0">
                <a:latin typeface="Arial Unicode MS" pitchFamily="34" charset="-128"/>
                <a:ea typeface="Arial Unicode MS" pitchFamily="34" charset="-128"/>
                <a:cs typeface="Arial Unicode MS" pitchFamily="34" charset="-128"/>
              </a:rPr>
              <a:t>Any asset over which CD has </a:t>
            </a:r>
            <a:r>
              <a:rPr lang="en-US" sz="2400" b="1" dirty="0">
                <a:latin typeface="Arial Unicode MS" pitchFamily="34" charset="-128"/>
                <a:ea typeface="Arial Unicode MS" pitchFamily="34" charset="-128"/>
                <a:cs typeface="Arial Unicode MS" pitchFamily="34" charset="-128"/>
              </a:rPr>
              <a:t>ownership rights etc.</a:t>
            </a:r>
          </a:p>
          <a:p>
            <a:pPr marL="514350" indent="-457200" algn="just" eaLnBrk="1" fontAlgn="auto" hangingPunct="1">
              <a:spcAft>
                <a:spcPts val="0"/>
              </a:spcAft>
              <a:buAutoNum type="alphaLcParenR"/>
              <a:defRPr/>
            </a:pPr>
            <a:r>
              <a:rPr lang="en-US" sz="2400" dirty="0">
                <a:latin typeface="Arial Unicode MS" pitchFamily="34" charset="-128"/>
                <a:ea typeface="Arial Unicode MS" pitchFamily="34" charset="-128"/>
                <a:cs typeface="Arial Unicode MS" pitchFamily="34" charset="-128"/>
              </a:rPr>
              <a:t>The assets that may or may not in the possession of CD including but not limited to encumbered assets.</a:t>
            </a:r>
          </a:p>
          <a:p>
            <a:pPr marL="514350" indent="-457200" algn="just" eaLnBrk="1" fontAlgn="auto" hangingPunct="1">
              <a:spcAft>
                <a:spcPts val="0"/>
              </a:spcAft>
              <a:buAutoNum type="alphaLcParenR"/>
              <a:defRPr/>
            </a:pPr>
            <a:r>
              <a:rPr lang="en-US" sz="2400" dirty="0">
                <a:latin typeface="Arial Unicode MS" pitchFamily="34" charset="-128"/>
                <a:ea typeface="Arial Unicode MS" pitchFamily="34" charset="-128"/>
                <a:cs typeface="Arial Unicode MS" pitchFamily="34" charset="-128"/>
              </a:rPr>
              <a:t>Tangible assets (movable or immovable).</a:t>
            </a:r>
          </a:p>
          <a:p>
            <a:pPr marL="514350" indent="-457200" algn="just" eaLnBrk="1" fontAlgn="auto" hangingPunct="1">
              <a:spcAft>
                <a:spcPts val="0"/>
              </a:spcAft>
              <a:buAutoNum type="alphaLcParenR"/>
              <a:defRPr/>
            </a:pPr>
            <a:r>
              <a:rPr lang="en-US" sz="2400" dirty="0">
                <a:latin typeface="Arial Unicode MS" pitchFamily="34" charset="-128"/>
                <a:ea typeface="Arial Unicode MS" pitchFamily="34" charset="-128"/>
                <a:cs typeface="Arial Unicode MS" pitchFamily="34" charset="-128"/>
              </a:rPr>
              <a:t>Intangible assets</a:t>
            </a:r>
          </a:p>
          <a:p>
            <a:pPr marL="514350" indent="-457200" algn="just" eaLnBrk="1" fontAlgn="auto" hangingPunct="1">
              <a:spcAft>
                <a:spcPts val="0"/>
              </a:spcAft>
              <a:buAutoNum type="alphaLcParenR"/>
              <a:defRPr/>
            </a:pPr>
            <a:r>
              <a:rPr lang="en-US" sz="2400" dirty="0">
                <a:latin typeface="Arial Unicode MS" pitchFamily="34" charset="-128"/>
                <a:ea typeface="Arial Unicode MS" pitchFamily="34" charset="-128"/>
                <a:cs typeface="Arial Unicode MS" pitchFamily="34" charset="-128"/>
              </a:rPr>
              <a:t>The assets subject to determination of ownership by the court or authority. </a:t>
            </a:r>
          </a:p>
          <a:p>
            <a:pPr marL="514350" indent="-457200" algn="just" eaLnBrk="1" fontAlgn="auto" hangingPunct="1">
              <a:spcAft>
                <a:spcPts val="0"/>
              </a:spcAft>
              <a:buAutoNum type="alphaLcParenR"/>
              <a:defRPr/>
            </a:pPr>
            <a:r>
              <a:rPr lang="en-US" sz="2400" dirty="0">
                <a:latin typeface="Arial Unicode MS" pitchFamily="34" charset="-128"/>
                <a:ea typeface="Arial Unicode MS" pitchFamily="34" charset="-128"/>
                <a:cs typeface="Arial Unicode MS" pitchFamily="34" charset="-128"/>
              </a:rPr>
              <a:t>Any asset or other value recovered through proceedings of avoidance of transaction.</a:t>
            </a:r>
          </a:p>
          <a:p>
            <a:endParaRPr lang="en-IN" sz="2400" dirty="0"/>
          </a:p>
        </p:txBody>
      </p:sp>
      <p:sp>
        <p:nvSpPr>
          <p:cNvPr id="4" name="Footer Placeholder 3"/>
          <p:cNvSpPr>
            <a:spLocks noGrp="1"/>
          </p:cNvSpPr>
          <p:nvPr>
            <p:ph type="ftr" sz="quarter" idx="11"/>
          </p:nvPr>
        </p:nvSpPr>
        <p:spPr>
          <a:xfrm>
            <a:off x="609600" y="6248400"/>
            <a:ext cx="8305800" cy="365125"/>
          </a:xfrm>
        </p:spPr>
        <p:txBody>
          <a:bodyPr/>
          <a:lstStyle/>
          <a:p>
            <a:pPr>
              <a:defRPr/>
            </a:pPr>
            <a:r>
              <a:rPr lang="en-US" dirty="0"/>
              <a:t>Saxena &amp; Saxena Law Chambers</a:t>
            </a:r>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86</a:t>
            </a:fld>
            <a:endParaRPr lang="en-US"/>
          </a:p>
        </p:txBody>
      </p:sp>
    </p:spTree>
    <p:extLst>
      <p:ext uri="{BB962C8B-B14F-4D97-AF65-F5344CB8AC3E}">
        <p14:creationId xmlns:p14="http://schemas.microsoft.com/office/powerpoint/2010/main" xmlns="" val="367448779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Unicode MS" pitchFamily="34" charset="-128"/>
                <a:ea typeface="Arial Unicode MS" pitchFamily="34" charset="-128"/>
                <a:cs typeface="Arial Unicode MS" pitchFamily="34" charset="-128"/>
              </a:rPr>
              <a:t>Liquidation Estate</a:t>
            </a:r>
            <a:endParaRPr lang="en-IN" dirty="0"/>
          </a:p>
        </p:txBody>
      </p:sp>
      <p:sp>
        <p:nvSpPr>
          <p:cNvPr id="3" name="Content Placeholder 2"/>
          <p:cNvSpPr>
            <a:spLocks noGrp="1"/>
          </p:cNvSpPr>
          <p:nvPr>
            <p:ph sz="quarter" idx="1"/>
          </p:nvPr>
        </p:nvSpPr>
        <p:spPr>
          <a:xfrm>
            <a:off x="533400" y="1600200"/>
            <a:ext cx="8232648" cy="4495800"/>
          </a:xfrm>
        </p:spPr>
        <p:txBody>
          <a:bodyPr/>
          <a:lstStyle/>
          <a:p>
            <a:pPr marL="508000" indent="-450850" algn="just" eaLnBrk="1" fontAlgn="auto" hangingPunct="1">
              <a:spcAft>
                <a:spcPts val="0"/>
              </a:spcAft>
              <a:buNone/>
              <a:defRPr/>
            </a:pPr>
            <a:r>
              <a:rPr lang="en-US" sz="3000" dirty="0">
                <a:latin typeface="Arial Unicode MS" pitchFamily="34" charset="-128"/>
                <a:ea typeface="Arial Unicode MS" pitchFamily="34" charset="-128"/>
                <a:cs typeface="Arial Unicode MS" pitchFamily="34" charset="-128"/>
              </a:rPr>
              <a:t>Assets shall include:-</a:t>
            </a:r>
          </a:p>
          <a:p>
            <a:pPr marL="514350" indent="-457200" algn="just" eaLnBrk="1" fontAlgn="auto" hangingPunct="1">
              <a:spcAft>
                <a:spcPts val="0"/>
              </a:spcAft>
              <a:buFont typeface="+mj-lt"/>
              <a:buAutoNum type="alphaLcParenR" startAt="7"/>
              <a:defRPr/>
            </a:pPr>
            <a:r>
              <a:rPr lang="en-US" sz="3000" dirty="0">
                <a:latin typeface="Arial Unicode MS" pitchFamily="34" charset="-128"/>
                <a:ea typeface="Arial Unicode MS" pitchFamily="34" charset="-128"/>
                <a:cs typeface="Arial Unicode MS" pitchFamily="34" charset="-128"/>
              </a:rPr>
              <a:t>Assets in respect of which secured creditor has relinquished security interest.</a:t>
            </a:r>
          </a:p>
          <a:p>
            <a:pPr marL="514350" indent="-457200" algn="just" eaLnBrk="1" fontAlgn="auto" hangingPunct="1">
              <a:spcAft>
                <a:spcPts val="0"/>
              </a:spcAft>
              <a:buFont typeface="+mj-lt"/>
              <a:buAutoNum type="alphaLcParenR" startAt="7"/>
              <a:defRPr/>
            </a:pPr>
            <a:r>
              <a:rPr lang="en-US" sz="3000" dirty="0">
                <a:latin typeface="Arial Unicode MS" pitchFamily="34" charset="-128"/>
                <a:ea typeface="Arial Unicode MS" pitchFamily="34" charset="-128"/>
                <a:cs typeface="Arial Unicode MS" pitchFamily="34" charset="-128"/>
              </a:rPr>
              <a:t>Any other property belonging to CD at the date of commencement of insolvency.</a:t>
            </a:r>
          </a:p>
          <a:p>
            <a:pPr marL="514350" indent="-457200" algn="just" eaLnBrk="1" fontAlgn="auto" hangingPunct="1">
              <a:spcAft>
                <a:spcPts val="0"/>
              </a:spcAft>
              <a:buFont typeface="+mj-lt"/>
              <a:buAutoNum type="alphaLcParenR" startAt="7"/>
              <a:defRPr/>
            </a:pPr>
            <a:r>
              <a:rPr lang="en-US" sz="3000" dirty="0">
                <a:latin typeface="Arial Unicode MS" pitchFamily="34" charset="-128"/>
                <a:ea typeface="Arial Unicode MS" pitchFamily="34" charset="-128"/>
                <a:cs typeface="Arial Unicode MS" pitchFamily="34" charset="-128"/>
              </a:rPr>
              <a:t>All proceeds of liquidation as and when they are released.</a:t>
            </a:r>
          </a:p>
          <a:p>
            <a:endParaRPr lang="en-IN" sz="3000" dirty="0"/>
          </a:p>
        </p:txBody>
      </p:sp>
      <p:sp>
        <p:nvSpPr>
          <p:cNvPr id="4" name="Footer Placeholder 3"/>
          <p:cNvSpPr>
            <a:spLocks noGrp="1"/>
          </p:cNvSpPr>
          <p:nvPr>
            <p:ph type="ftr" sz="quarter" idx="11"/>
          </p:nvPr>
        </p:nvSpPr>
        <p:spPr>
          <a:xfrm>
            <a:off x="609600" y="6248400"/>
            <a:ext cx="8229600" cy="365125"/>
          </a:xfrm>
        </p:spPr>
        <p:txBody>
          <a:bodyPr/>
          <a:lstStyle/>
          <a:p>
            <a:pPr>
              <a:defRPr/>
            </a:pPr>
            <a:r>
              <a:rPr lang="en-US" dirty="0"/>
              <a:t>Saxena &amp; Saxena Law Chambers</a:t>
            </a:r>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87</a:t>
            </a:fld>
            <a:endParaRPr lang="en-US"/>
          </a:p>
        </p:txBody>
      </p:sp>
    </p:spTree>
    <p:extLst>
      <p:ext uri="{BB962C8B-B14F-4D97-AF65-F5344CB8AC3E}">
        <p14:creationId xmlns:p14="http://schemas.microsoft.com/office/powerpoint/2010/main" xmlns="" val="141795194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Unicode MS" pitchFamily="34" charset="-128"/>
                <a:ea typeface="Arial Unicode MS" pitchFamily="34" charset="-128"/>
                <a:cs typeface="Arial Unicode MS" pitchFamily="34" charset="-128"/>
              </a:rPr>
              <a:t>Liquidation Estate</a:t>
            </a:r>
            <a:endParaRPr lang="en-IN" dirty="0"/>
          </a:p>
        </p:txBody>
      </p:sp>
      <p:sp>
        <p:nvSpPr>
          <p:cNvPr id="3" name="Content Placeholder 2"/>
          <p:cNvSpPr>
            <a:spLocks noGrp="1"/>
          </p:cNvSpPr>
          <p:nvPr>
            <p:ph sz="quarter" idx="1"/>
          </p:nvPr>
        </p:nvSpPr>
        <p:spPr/>
        <p:txBody>
          <a:bodyPr/>
          <a:lstStyle/>
          <a:p>
            <a:pPr marL="508000" indent="-450850" algn="just" eaLnBrk="1" fontAlgn="auto" hangingPunct="1">
              <a:spcAft>
                <a:spcPts val="0"/>
              </a:spcAft>
              <a:buNone/>
              <a:defRPr/>
            </a:pPr>
            <a:r>
              <a:rPr lang="en-US" sz="3200" dirty="0">
                <a:latin typeface="Arial Unicode MS" pitchFamily="34" charset="-128"/>
                <a:ea typeface="Arial Unicode MS" pitchFamily="34" charset="-128"/>
                <a:cs typeface="Arial Unicode MS" pitchFamily="34" charset="-128"/>
              </a:rPr>
              <a:t>Assets not included:-</a:t>
            </a:r>
          </a:p>
          <a:p>
            <a:pPr marL="514350" indent="-457200" algn="just" eaLnBrk="1" fontAlgn="auto" hangingPunct="1">
              <a:spcAft>
                <a:spcPts val="0"/>
              </a:spcAft>
              <a:buFont typeface="+mj-lt"/>
              <a:buAutoNum type="alphaLcParenR" startAt="7"/>
              <a:defRPr/>
            </a:pPr>
            <a:r>
              <a:rPr lang="en-US" sz="3200" dirty="0">
                <a:latin typeface="Arial Unicode MS" pitchFamily="34" charset="-128"/>
                <a:ea typeface="Arial Unicode MS" pitchFamily="34" charset="-128"/>
                <a:cs typeface="Arial Unicode MS" pitchFamily="34" charset="-128"/>
              </a:rPr>
              <a:t>Personal assets of any shareholder or partner of CD</a:t>
            </a:r>
          </a:p>
          <a:p>
            <a:pPr marL="514350" indent="-457200" algn="just" eaLnBrk="1" fontAlgn="auto" hangingPunct="1">
              <a:spcAft>
                <a:spcPts val="0"/>
              </a:spcAft>
              <a:buFont typeface="+mj-lt"/>
              <a:buAutoNum type="alphaLcParenR" startAt="7"/>
              <a:defRPr/>
            </a:pPr>
            <a:r>
              <a:rPr lang="en-US" sz="3200" dirty="0">
                <a:latin typeface="Arial Unicode MS" pitchFamily="34" charset="-128"/>
                <a:ea typeface="Arial Unicode MS" pitchFamily="34" charset="-128"/>
                <a:cs typeface="Arial Unicode MS" pitchFamily="34" charset="-128"/>
              </a:rPr>
              <a:t>Assets of subsidiary CD (Indian or foreign).</a:t>
            </a:r>
          </a:p>
          <a:p>
            <a:pPr marL="514350" indent="-457200" algn="just" eaLnBrk="1" fontAlgn="auto" hangingPunct="1">
              <a:spcAft>
                <a:spcPts val="0"/>
              </a:spcAft>
              <a:buFont typeface="+mj-lt"/>
              <a:buAutoNum type="alphaLcParenR" startAt="7"/>
              <a:defRPr/>
            </a:pPr>
            <a:r>
              <a:rPr lang="en-US" sz="3200" dirty="0">
                <a:latin typeface="Arial Unicode MS" pitchFamily="34" charset="-128"/>
                <a:ea typeface="Arial Unicode MS" pitchFamily="34" charset="-128"/>
                <a:cs typeface="Arial Unicode MS" pitchFamily="34" charset="-128"/>
              </a:rPr>
              <a:t>Any other assets as may be specified by the Board. </a:t>
            </a:r>
          </a:p>
          <a:p>
            <a:endParaRPr lang="en-IN" dirty="0"/>
          </a:p>
        </p:txBody>
      </p:sp>
      <p:sp>
        <p:nvSpPr>
          <p:cNvPr id="4" name="Footer Placeholder 3"/>
          <p:cNvSpPr>
            <a:spLocks noGrp="1"/>
          </p:cNvSpPr>
          <p:nvPr>
            <p:ph type="ftr" sz="quarter" idx="11"/>
          </p:nvPr>
        </p:nvSpPr>
        <p:spPr/>
        <p:txBody>
          <a:bodyPr/>
          <a:lstStyle/>
          <a:p>
            <a:pPr>
              <a:defRPr/>
            </a:pPr>
            <a:r>
              <a:rPr lang="en-US"/>
              <a:t>Saxena &amp; Saxena Law Chambers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88</a:t>
            </a:fld>
            <a:endParaRPr lang="en-US"/>
          </a:p>
        </p:txBody>
      </p:sp>
    </p:spTree>
    <p:extLst>
      <p:ext uri="{BB962C8B-B14F-4D97-AF65-F5344CB8AC3E}">
        <p14:creationId xmlns:p14="http://schemas.microsoft.com/office/powerpoint/2010/main" xmlns="" val="128751829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Liquidation Process</a:t>
            </a:r>
          </a:p>
        </p:txBody>
      </p:sp>
      <p:sp>
        <p:nvSpPr>
          <p:cNvPr id="3" name="Content Placeholder 2"/>
          <p:cNvSpPr>
            <a:spLocks noGrp="1"/>
          </p:cNvSpPr>
          <p:nvPr>
            <p:ph sz="quarter" idx="1"/>
          </p:nvPr>
        </p:nvSpPr>
        <p:spPr>
          <a:xfrm>
            <a:off x="457200" y="1600200"/>
            <a:ext cx="8229600" cy="4419600"/>
          </a:xfrm>
        </p:spPr>
        <p:txBody>
          <a:bodyPr>
            <a:noAutofit/>
          </a:bodyPr>
          <a:lstStyle/>
          <a:p>
            <a:pPr marL="508000" indent="-450850"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Consolidation of Claims</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Claims submitted by any creditor can be withdrawn or varied within 14 days of its submission.</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Recording of records for rejection of claim.</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Intimation to creditor &amp; debtors within 7 days from its admission or rejection of claim.</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Creditor may file an appeal before NCLT against Rejection within 14 days of receipt of the decision.</a:t>
            </a:r>
          </a:p>
          <a:p>
            <a:pPr marL="508000"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828675" lvl="1"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Font typeface="+mj-lt"/>
              <a:buAutoNum type="alphaLcParenR"/>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89</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fontScale="90000"/>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Professional opportunities under IBC, NCLT &amp; NCLAT</a:t>
            </a:r>
          </a:p>
        </p:txBody>
      </p:sp>
      <p:sp>
        <p:nvSpPr>
          <p:cNvPr id="3" name="Content Placeholder 2"/>
          <p:cNvSpPr>
            <a:spLocks noGrp="1"/>
          </p:cNvSpPr>
          <p:nvPr>
            <p:ph sz="quarter" idx="1"/>
          </p:nvPr>
        </p:nvSpPr>
        <p:spPr>
          <a:xfrm>
            <a:off x="381000" y="1524000"/>
            <a:ext cx="8534400" cy="4267200"/>
          </a:xfrm>
        </p:spPr>
        <p:txBody>
          <a:bodyPr>
            <a:noAutofit/>
          </a:bodyPr>
          <a:lstStyle/>
          <a:p>
            <a:pPr marL="320040" indent="-320040" algn="just" eaLnBrk="1" fontAlgn="auto" hangingPunct="1">
              <a:spcAft>
                <a:spcPts val="0"/>
              </a:spcAft>
              <a:buFont typeface="Wingdings" pitchFamily="2" charset="2"/>
              <a:buChar char="Ø"/>
              <a:defRPr/>
            </a:pPr>
            <a:r>
              <a:rPr lang="en-US" sz="3200" dirty="0">
                <a:latin typeface="Arial Unicode MS" pitchFamily="34" charset="-128"/>
                <a:ea typeface="Arial Unicode MS" pitchFamily="34" charset="-128"/>
                <a:cs typeface="Arial Unicode MS" pitchFamily="34" charset="-128"/>
              </a:rPr>
              <a:t>Jurisdiction</a:t>
            </a:r>
          </a:p>
          <a:p>
            <a:pPr marL="640715" lvl="1" indent="-320040" algn="just" eaLnBrk="1" fontAlgn="auto" hangingPunct="1">
              <a:spcAft>
                <a:spcPts val="0"/>
              </a:spcAft>
              <a:buFont typeface="Wingdings" pitchFamily="2" charset="2"/>
              <a:buChar char="Ø"/>
              <a:defRPr/>
            </a:pPr>
            <a:r>
              <a:rPr lang="en-US" dirty="0">
                <a:latin typeface="Arial Unicode MS" pitchFamily="34" charset="-128"/>
                <a:ea typeface="Arial Unicode MS" pitchFamily="34" charset="-128"/>
                <a:cs typeface="Arial Unicode MS" pitchFamily="34" charset="-128"/>
              </a:rPr>
              <a:t>IBC</a:t>
            </a:r>
          </a:p>
          <a:p>
            <a:pPr marL="640715" lvl="1" indent="-320040" algn="just" eaLnBrk="1" fontAlgn="auto" hangingPunct="1">
              <a:spcAft>
                <a:spcPts val="0"/>
              </a:spcAft>
              <a:buFont typeface="Wingdings" pitchFamily="2" charset="2"/>
              <a:buChar char="Ø"/>
              <a:defRPr/>
            </a:pPr>
            <a:r>
              <a:rPr lang="en-US" dirty="0">
                <a:latin typeface="Arial Unicode MS" pitchFamily="34" charset="-128"/>
                <a:ea typeface="Arial Unicode MS" pitchFamily="34" charset="-128"/>
                <a:cs typeface="Arial Unicode MS" pitchFamily="34" charset="-128"/>
              </a:rPr>
              <a:t>NCLT</a:t>
            </a:r>
          </a:p>
          <a:p>
            <a:pPr marL="640715" lvl="1" indent="-320040" algn="just" eaLnBrk="1" fontAlgn="auto" hangingPunct="1">
              <a:spcAft>
                <a:spcPts val="0"/>
              </a:spcAft>
              <a:buFont typeface="Wingdings" pitchFamily="2" charset="2"/>
              <a:buChar char="Ø"/>
              <a:defRPr/>
            </a:pPr>
            <a:r>
              <a:rPr lang="en-US" dirty="0">
                <a:latin typeface="Arial Unicode MS" pitchFamily="34" charset="-128"/>
                <a:ea typeface="Arial Unicode MS" pitchFamily="34" charset="-128"/>
                <a:cs typeface="Arial Unicode MS" pitchFamily="34" charset="-128"/>
              </a:rPr>
              <a:t>NCLAT</a:t>
            </a:r>
          </a:p>
          <a:p>
            <a:pPr marL="640715" lvl="1" indent="-320040" algn="just" eaLnBrk="1" fontAlgn="auto" hangingPunct="1">
              <a:spcAft>
                <a:spcPts val="0"/>
              </a:spcAft>
              <a:buFont typeface="Wingdings" pitchFamily="2" charset="2"/>
              <a:buChar char="Ø"/>
              <a:defRPr/>
            </a:pPr>
            <a:endParaRPr lang="en-US" sz="10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pitchFamily="2" charset="2"/>
              <a:buChar char="Ø"/>
              <a:defRPr/>
            </a:pPr>
            <a:r>
              <a:rPr lang="en-US" sz="3200" dirty="0">
                <a:latin typeface="Arial Unicode MS" pitchFamily="34" charset="-128"/>
                <a:ea typeface="Arial Unicode MS" pitchFamily="34" charset="-128"/>
                <a:cs typeface="Arial Unicode MS" pitchFamily="34" charset="-128"/>
              </a:rPr>
              <a:t>As Insolvency Professional</a:t>
            </a:r>
          </a:p>
          <a:p>
            <a:pPr marL="640715" lvl="1" indent="-320040" algn="just" eaLnBrk="1" fontAlgn="auto" hangingPunct="1">
              <a:spcAft>
                <a:spcPts val="0"/>
              </a:spcAft>
              <a:buFont typeface="Wingdings" pitchFamily="2" charset="2"/>
              <a:buChar char="Ø"/>
              <a:defRPr/>
            </a:pPr>
            <a:r>
              <a:rPr lang="en-US" dirty="0">
                <a:latin typeface="Arial Unicode MS" pitchFamily="34" charset="-128"/>
                <a:ea typeface="Arial Unicode MS" pitchFamily="34" charset="-128"/>
                <a:cs typeface="Arial Unicode MS" pitchFamily="34" charset="-128"/>
              </a:rPr>
              <a:t>Registered </a:t>
            </a:r>
            <a:r>
              <a:rPr lang="en-US" dirty="0" err="1">
                <a:latin typeface="Arial Unicode MS" pitchFamily="34" charset="-128"/>
                <a:ea typeface="Arial Unicode MS" pitchFamily="34" charset="-128"/>
                <a:cs typeface="Arial Unicode MS" pitchFamily="34" charset="-128"/>
              </a:rPr>
              <a:t>Valuer</a:t>
            </a:r>
            <a:r>
              <a:rPr lang="en-US" dirty="0">
                <a:latin typeface="Arial Unicode MS" pitchFamily="34" charset="-128"/>
                <a:ea typeface="Arial Unicode MS" pitchFamily="34" charset="-128"/>
                <a:cs typeface="Arial Unicode MS" pitchFamily="34" charset="-128"/>
              </a:rPr>
              <a:t> </a:t>
            </a:r>
          </a:p>
          <a:p>
            <a:pPr marL="320675" lvl="1" indent="0" algn="just" eaLnBrk="1" fontAlgn="auto" hangingPunct="1">
              <a:spcAft>
                <a:spcPts val="0"/>
              </a:spcAft>
              <a:buNone/>
              <a:defRPr/>
            </a:pPr>
            <a:r>
              <a:rPr lang="en-US" dirty="0">
                <a:latin typeface="Arial Unicode MS" pitchFamily="34" charset="-128"/>
                <a:ea typeface="Arial Unicode MS" pitchFamily="34" charset="-128"/>
                <a:cs typeface="Arial Unicode MS" pitchFamily="34" charset="-128"/>
              </a:rPr>
              <a:t>As Technical member of NCLT/NCLAT </a:t>
            </a:r>
          </a:p>
          <a:p>
            <a:pPr marL="320040" indent="-320040" algn="just" eaLnBrk="1" fontAlgn="auto" hangingPunct="1">
              <a:spcAft>
                <a:spcPts val="0"/>
              </a:spcAft>
              <a:buFont typeface="Wingdings" pitchFamily="2" charset="2"/>
              <a:buChar char="Ø"/>
              <a:defRPr/>
            </a:pPr>
            <a:r>
              <a:rPr lang="en-US" sz="3200" dirty="0">
                <a:latin typeface="Arial Unicode MS" pitchFamily="34" charset="-128"/>
                <a:ea typeface="Arial Unicode MS" pitchFamily="34" charset="-128"/>
                <a:cs typeface="Arial Unicode MS" pitchFamily="34" charset="-128"/>
              </a:rPr>
              <a:t>Appearance before NCLT / NCLAT</a:t>
            </a: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9</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 Saxena &amp; Saxena Law Chambers</a:t>
            </a: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fontScale="90000"/>
          </a:bodyPr>
          <a:lstStyle/>
          <a:p>
            <a:pPr eaLnBrk="1" fontAlgn="auto" hangingPunct="1">
              <a:spcAft>
                <a:spcPts val="0"/>
              </a:spcAft>
              <a:defRPr/>
            </a:pPr>
            <a:r>
              <a:rPr lang="en-US" sz="3600" dirty="0" smtClean="0">
                <a:latin typeface="Arial Unicode MS" pitchFamily="34" charset="-128"/>
                <a:ea typeface="Arial Unicode MS" pitchFamily="34" charset="-128"/>
                <a:cs typeface="Arial Unicode MS" pitchFamily="34" charset="-128"/>
              </a:rPr>
              <a:t>Position of secured creditors in Liquidation Process </a:t>
            </a:r>
            <a:endParaRPr lang="en-US" sz="3600"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a:xfrm>
            <a:off x="457200" y="1600200"/>
            <a:ext cx="8229600" cy="4419600"/>
          </a:xfrm>
        </p:spPr>
        <p:txBody>
          <a:bodyPr>
            <a:noAutofit/>
          </a:bodyPr>
          <a:lstStyle/>
          <a:p>
            <a:pPr marL="508000" indent="-450850" algn="just" eaLnBrk="1" fontAlgn="auto" hangingPunct="1">
              <a:spcAft>
                <a:spcPts val="0"/>
              </a:spcAft>
              <a:buFont typeface="Wingdings" pitchFamily="2" charset="2"/>
              <a:buChar char="Ø"/>
              <a:defRPr/>
            </a:pPr>
            <a:r>
              <a:rPr lang="en-US" sz="2800" dirty="0" smtClean="0">
                <a:latin typeface="Arial Unicode MS" pitchFamily="34" charset="-128"/>
                <a:ea typeface="Arial Unicode MS" pitchFamily="34" charset="-128"/>
                <a:cs typeface="Arial Unicode MS" pitchFamily="34" charset="-128"/>
              </a:rPr>
              <a:t>Can relinquish its security interest in liquidation assets.</a:t>
            </a:r>
          </a:p>
          <a:p>
            <a:pPr marL="508000" indent="-450850" algn="ctr" eaLnBrk="1" fontAlgn="auto" hangingPunct="1">
              <a:spcAft>
                <a:spcPts val="0"/>
              </a:spcAft>
              <a:buNone/>
              <a:defRPr/>
            </a:pPr>
            <a:r>
              <a:rPr lang="en-US" sz="2800" dirty="0" smtClean="0">
                <a:latin typeface="Arial Unicode MS" pitchFamily="34" charset="-128"/>
                <a:ea typeface="Arial Unicode MS" pitchFamily="34" charset="-128"/>
                <a:cs typeface="Arial Unicode MS" pitchFamily="34" charset="-128"/>
              </a:rPr>
              <a:t>  </a:t>
            </a:r>
            <a:endParaRPr lang="en-US" sz="2800" dirty="0" smtClean="0">
              <a:latin typeface="Arial Unicode MS" pitchFamily="34" charset="-128"/>
              <a:ea typeface="Arial Unicode MS" pitchFamily="34" charset="-128"/>
              <a:cs typeface="Arial Unicode MS" pitchFamily="34" charset="-128"/>
            </a:endParaRPr>
          </a:p>
          <a:p>
            <a:pPr marL="508000" indent="-450850" algn="just" eaLnBrk="1" fontAlgn="auto" hangingPunct="1">
              <a:spcAft>
                <a:spcPts val="0"/>
              </a:spcAft>
              <a:buFont typeface="Wingdings" pitchFamily="2" charset="2"/>
              <a:buChar char="Ø"/>
              <a:defRPr/>
            </a:pPr>
            <a:r>
              <a:rPr lang="en-US" sz="2800" dirty="0" smtClean="0">
                <a:latin typeface="Arial Unicode MS" pitchFamily="34" charset="-128"/>
                <a:ea typeface="Arial Unicode MS" pitchFamily="34" charset="-128"/>
                <a:cs typeface="Arial Unicode MS" pitchFamily="34" charset="-128"/>
              </a:rPr>
              <a:t>Obtain permission of Liquidator</a:t>
            </a:r>
            <a:r>
              <a:rPr lang="en-US" sz="2800" dirty="0" smtClean="0">
                <a:latin typeface="Arial Unicode MS" pitchFamily="34" charset="-128"/>
                <a:ea typeface="Arial Unicode MS" pitchFamily="34" charset="-128"/>
                <a:cs typeface="Arial Unicode MS" pitchFamily="34" charset="-128"/>
              </a:rPr>
              <a:t>. </a:t>
            </a:r>
          </a:p>
          <a:p>
            <a:pPr marL="508000" indent="-450850" algn="ctr" eaLnBrk="1" fontAlgn="auto" hangingPunct="1">
              <a:spcAft>
                <a:spcPts val="0"/>
              </a:spcAft>
              <a:buNone/>
              <a:defRPr/>
            </a:pPr>
            <a:r>
              <a:rPr lang="en-US" sz="2800" dirty="0" smtClean="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Font typeface="Wingdings" pitchFamily="2" charset="2"/>
              <a:buChar char="Ø"/>
              <a:defRPr/>
            </a:pPr>
            <a:r>
              <a:rPr lang="en-US" sz="2800" dirty="0" smtClean="0">
                <a:latin typeface="Arial Unicode MS" pitchFamily="34" charset="-128"/>
                <a:ea typeface="Arial Unicode MS" pitchFamily="34" charset="-128"/>
                <a:cs typeface="Arial Unicode MS" pitchFamily="34" charset="-128"/>
              </a:rPr>
              <a:t>Secured creditor may enforce/ release/ settle/ compromise or deal with secured asset in accordance with law.</a:t>
            </a:r>
          </a:p>
          <a:p>
            <a:pPr marL="508000" indent="-450850" algn="just" eaLnBrk="1" fontAlgn="auto" hangingPunct="1">
              <a:spcAft>
                <a:spcPts val="0"/>
              </a:spcAft>
              <a:buFont typeface="Wingdings" pitchFamily="2" charset="2"/>
              <a:buChar char="Ø"/>
              <a:defRPr/>
            </a:pPr>
            <a:endParaRPr lang="en-US" sz="2800" dirty="0" smtClean="0">
              <a:latin typeface="Arial Unicode MS" pitchFamily="34" charset="-128"/>
              <a:ea typeface="Arial Unicode MS" pitchFamily="34" charset="-128"/>
              <a:cs typeface="Arial Unicode MS" pitchFamily="34" charset="-128"/>
            </a:endParaRPr>
          </a:p>
          <a:p>
            <a:pPr marL="508000" indent="-45085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508000" indent="-450850" algn="just" eaLnBrk="1" fontAlgn="auto" hangingPunct="1">
              <a:spcAft>
                <a:spcPts val="0"/>
              </a:spcAft>
              <a:buNone/>
              <a:defRPr/>
            </a:pPr>
            <a:r>
              <a:rPr lang="en-US" sz="28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None/>
              <a:defRPr/>
            </a:pPr>
            <a:endParaRPr lang="en-US" sz="2800" dirty="0">
              <a:latin typeface="Arial Unicode MS" pitchFamily="34" charset="-128"/>
              <a:ea typeface="Arial Unicode MS" pitchFamily="34" charset="-128"/>
              <a:cs typeface="Arial Unicode MS" pitchFamily="34" charset="-128"/>
            </a:endParaRPr>
          </a:p>
          <a:p>
            <a:pPr marL="828675" lvl="1" indent="-450850" algn="just" eaLnBrk="1" fontAlgn="auto" hangingPunct="1">
              <a:spcAft>
                <a:spcPts val="0"/>
              </a:spcAft>
              <a:buNone/>
              <a:defRPr/>
            </a:pPr>
            <a:r>
              <a:rPr lang="en-US" sz="28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Font typeface="+mj-lt"/>
              <a:buAutoNum type="alphaLcParenR"/>
              <a:defRPr/>
            </a:pPr>
            <a:endParaRPr lang="en-US" sz="28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8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8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90</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fontScale="90000"/>
          </a:bodyPr>
          <a:lstStyle/>
          <a:p>
            <a:pPr eaLnBrk="1" fontAlgn="auto" hangingPunct="1">
              <a:spcAft>
                <a:spcPts val="0"/>
              </a:spcAft>
              <a:defRPr/>
            </a:pPr>
            <a:r>
              <a:rPr lang="en-US" sz="3600" dirty="0" smtClean="0">
                <a:latin typeface="Arial Unicode MS" pitchFamily="34" charset="-128"/>
                <a:ea typeface="Arial Unicode MS" pitchFamily="34" charset="-128"/>
                <a:cs typeface="Arial Unicode MS" pitchFamily="34" charset="-128"/>
              </a:rPr>
              <a:t>Position of secured creditors in Liquidation </a:t>
            </a:r>
            <a:r>
              <a:rPr lang="en-US" sz="3600" smtClean="0">
                <a:latin typeface="Arial Unicode MS" pitchFamily="34" charset="-128"/>
                <a:ea typeface="Arial Unicode MS" pitchFamily="34" charset="-128"/>
                <a:cs typeface="Arial Unicode MS" pitchFamily="34" charset="-128"/>
              </a:rPr>
              <a:t>Process </a:t>
            </a:r>
            <a:endParaRPr lang="en-US" sz="3600"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a:xfrm>
            <a:off x="457200" y="1600200"/>
            <a:ext cx="8229600" cy="4419600"/>
          </a:xfrm>
        </p:spPr>
        <p:txBody>
          <a:bodyPr>
            <a:noAutofit/>
          </a:bodyPr>
          <a:lstStyle/>
          <a:p>
            <a:pPr marL="508000" indent="-450850" algn="just" eaLnBrk="1" fontAlgn="auto" hangingPunct="1">
              <a:spcAft>
                <a:spcPts val="0"/>
              </a:spcAft>
              <a:buFont typeface="Wingdings" pitchFamily="2" charset="2"/>
              <a:buChar char="Ø"/>
              <a:defRPr/>
            </a:pPr>
            <a:r>
              <a:rPr lang="en-US" sz="2800" dirty="0" smtClean="0">
                <a:latin typeface="Arial Unicode MS" pitchFamily="34" charset="-128"/>
                <a:ea typeface="Arial Unicode MS" pitchFamily="34" charset="-128"/>
                <a:cs typeface="Arial Unicode MS" pitchFamily="34" charset="-128"/>
              </a:rPr>
              <a:t>In case any resistance from any person, secured creditor may apply to adjudication authority.</a:t>
            </a:r>
            <a:r>
              <a:rPr lang="en-US" sz="2800" dirty="0" smtClean="0">
                <a:latin typeface="Arial Unicode MS" pitchFamily="34" charset="-128"/>
                <a:ea typeface="Arial Unicode MS" pitchFamily="34" charset="-128"/>
                <a:cs typeface="Arial Unicode MS" pitchFamily="34" charset="-128"/>
              </a:rPr>
              <a:t> </a:t>
            </a:r>
            <a:endParaRPr lang="en-US" sz="2800" dirty="0" smtClean="0">
              <a:latin typeface="Arial Unicode MS" pitchFamily="34" charset="-128"/>
              <a:ea typeface="Arial Unicode MS" pitchFamily="34" charset="-128"/>
              <a:cs typeface="Arial Unicode MS" pitchFamily="34" charset="-128"/>
            </a:endParaRPr>
          </a:p>
          <a:p>
            <a:pPr marL="508000" indent="-450850" algn="just" eaLnBrk="1" fontAlgn="auto" hangingPunct="1">
              <a:spcAft>
                <a:spcPts val="0"/>
              </a:spcAft>
              <a:buFont typeface="Wingdings" pitchFamily="2" charset="2"/>
              <a:buChar char="Ø"/>
              <a:defRPr/>
            </a:pPr>
            <a:endParaRPr lang="en-US" sz="800" dirty="0" smtClean="0">
              <a:latin typeface="Arial Unicode MS" pitchFamily="34" charset="-128"/>
              <a:ea typeface="Arial Unicode MS" pitchFamily="34" charset="-128"/>
              <a:cs typeface="Arial Unicode MS" pitchFamily="34" charset="-128"/>
            </a:endParaRPr>
          </a:p>
          <a:p>
            <a:pPr marL="508000" indent="-450850" algn="just" eaLnBrk="1" fontAlgn="auto" hangingPunct="1">
              <a:spcAft>
                <a:spcPts val="0"/>
              </a:spcAft>
              <a:buFont typeface="Wingdings" pitchFamily="2" charset="2"/>
              <a:buChar char="Ø"/>
              <a:defRPr/>
            </a:pPr>
            <a:r>
              <a:rPr lang="en-US" sz="2800" dirty="0" smtClean="0">
                <a:latin typeface="Arial Unicode MS" pitchFamily="34" charset="-128"/>
                <a:ea typeface="Arial Unicode MS" pitchFamily="34" charset="-128"/>
                <a:cs typeface="Arial Unicode MS" pitchFamily="34" charset="-128"/>
              </a:rPr>
              <a:t>Receive </a:t>
            </a:r>
            <a:r>
              <a:rPr lang="en-US" sz="2800" dirty="0" smtClean="0">
                <a:latin typeface="Arial Unicode MS" pitchFamily="34" charset="-128"/>
                <a:ea typeface="Arial Unicode MS" pitchFamily="34" charset="-128"/>
                <a:cs typeface="Arial Unicode MS" pitchFamily="34" charset="-128"/>
              </a:rPr>
              <a:t>proceeds from sale of assets by liquidator (Section </a:t>
            </a:r>
            <a:r>
              <a:rPr lang="en-US" sz="2800" dirty="0" smtClean="0">
                <a:latin typeface="Arial Unicode MS" pitchFamily="34" charset="-128"/>
                <a:ea typeface="Arial Unicode MS" pitchFamily="34" charset="-128"/>
                <a:cs typeface="Arial Unicode MS" pitchFamily="34" charset="-128"/>
              </a:rPr>
              <a:t>52)</a:t>
            </a:r>
            <a:endParaRPr lang="en-US" sz="2800" dirty="0" smtClean="0">
              <a:latin typeface="Arial Unicode MS" pitchFamily="34" charset="-128"/>
              <a:ea typeface="Arial Unicode MS" pitchFamily="34" charset="-128"/>
              <a:cs typeface="Arial Unicode MS" pitchFamily="34" charset="-128"/>
            </a:endParaRPr>
          </a:p>
          <a:p>
            <a:pPr marL="508000" indent="-450850" algn="just" eaLnBrk="1" fontAlgn="auto" hangingPunct="1">
              <a:spcAft>
                <a:spcPts val="0"/>
              </a:spcAft>
              <a:buNone/>
              <a:defRPr/>
            </a:pPr>
            <a:endParaRPr lang="en-US" sz="800" dirty="0" smtClean="0">
              <a:latin typeface="Arial Unicode MS" pitchFamily="34" charset="-128"/>
              <a:ea typeface="Arial Unicode MS" pitchFamily="34" charset="-128"/>
              <a:cs typeface="Arial Unicode MS" pitchFamily="34" charset="-128"/>
            </a:endParaRPr>
          </a:p>
          <a:p>
            <a:pPr marL="508000" indent="-450850" algn="just" eaLnBrk="1" fontAlgn="auto" hangingPunct="1">
              <a:spcAft>
                <a:spcPts val="0"/>
              </a:spcAft>
              <a:buFont typeface="Wingdings" pitchFamily="2" charset="2"/>
              <a:buChar char="Ø"/>
              <a:defRPr/>
            </a:pPr>
            <a:r>
              <a:rPr lang="en-US" sz="2800" dirty="0" smtClean="0">
                <a:latin typeface="Arial Unicode MS" pitchFamily="34" charset="-128"/>
                <a:ea typeface="Arial Unicode MS" pitchFamily="34" charset="-128"/>
                <a:cs typeface="Arial Unicode MS" pitchFamily="34" charset="-128"/>
              </a:rPr>
              <a:t>Where secured creditor get lesser than the amount due, the unpaid amount shall be available to them as per section 53 (e)(ii).</a:t>
            </a:r>
          </a:p>
          <a:p>
            <a:pPr marL="508000" indent="-45085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508000" indent="-450850" algn="just" eaLnBrk="1" fontAlgn="auto" hangingPunct="1">
              <a:spcAft>
                <a:spcPts val="0"/>
              </a:spcAft>
              <a:buNone/>
              <a:defRPr/>
            </a:pPr>
            <a:r>
              <a:rPr lang="en-US" sz="28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None/>
              <a:defRPr/>
            </a:pPr>
            <a:endParaRPr lang="en-US" sz="2800" dirty="0">
              <a:latin typeface="Arial Unicode MS" pitchFamily="34" charset="-128"/>
              <a:ea typeface="Arial Unicode MS" pitchFamily="34" charset="-128"/>
              <a:cs typeface="Arial Unicode MS" pitchFamily="34" charset="-128"/>
            </a:endParaRPr>
          </a:p>
          <a:p>
            <a:pPr marL="828675" lvl="1" indent="-450850" algn="just" eaLnBrk="1" fontAlgn="auto" hangingPunct="1">
              <a:spcAft>
                <a:spcPts val="0"/>
              </a:spcAft>
              <a:buNone/>
              <a:defRPr/>
            </a:pPr>
            <a:r>
              <a:rPr lang="en-US" sz="28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Font typeface="+mj-lt"/>
              <a:buAutoNum type="alphaLcParenR"/>
              <a:defRPr/>
            </a:pPr>
            <a:endParaRPr lang="en-US" sz="28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8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8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91</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Distribution of Assets</a:t>
            </a:r>
          </a:p>
        </p:txBody>
      </p:sp>
      <p:sp>
        <p:nvSpPr>
          <p:cNvPr id="3" name="Content Placeholder 2"/>
          <p:cNvSpPr>
            <a:spLocks noGrp="1"/>
          </p:cNvSpPr>
          <p:nvPr>
            <p:ph sz="quarter" idx="1"/>
          </p:nvPr>
        </p:nvSpPr>
        <p:spPr>
          <a:xfrm>
            <a:off x="457200" y="1600200"/>
            <a:ext cx="8229600" cy="4419600"/>
          </a:xfrm>
        </p:spPr>
        <p:txBody>
          <a:bodyPr>
            <a:noAutofit/>
          </a:bodyPr>
          <a:lstStyle/>
          <a:p>
            <a:pPr marL="508000" indent="-450850"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RP shall complete the process of liquidation (Priority wise)</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Insolvency Resolution Process cost &amp; Liquidation cost.</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The debts which shall rank equally between and among the following:-</a:t>
            </a:r>
          </a:p>
          <a:p>
            <a:pPr marL="828675" lvl="1" indent="-450850" algn="just" eaLnBrk="1" fontAlgn="auto" hangingPunct="1">
              <a:spcAft>
                <a:spcPts val="0"/>
              </a:spcAft>
              <a:buFont typeface="Wingdings" pitchFamily="2" charset="2"/>
              <a:buChar char="Ø"/>
              <a:defRPr/>
            </a:pPr>
            <a:r>
              <a:rPr lang="en-US" sz="2100" dirty="0">
                <a:latin typeface="Arial Unicode MS" pitchFamily="34" charset="-128"/>
                <a:ea typeface="Arial Unicode MS" pitchFamily="34" charset="-128"/>
                <a:cs typeface="Arial Unicode MS" pitchFamily="34" charset="-128"/>
              </a:rPr>
              <a:t>Workmen’s dues for the period of twenty four months preceding the liquidation commencement date; and</a:t>
            </a:r>
          </a:p>
          <a:p>
            <a:pPr marL="828675" lvl="1" indent="-450850" algn="just" eaLnBrk="1" fontAlgn="auto" hangingPunct="1">
              <a:spcAft>
                <a:spcPts val="0"/>
              </a:spcAft>
              <a:buFont typeface="Wingdings" pitchFamily="2" charset="2"/>
              <a:buChar char="Ø"/>
              <a:defRPr/>
            </a:pPr>
            <a:r>
              <a:rPr lang="en-US" sz="2100" dirty="0">
                <a:latin typeface="Arial Unicode MS" pitchFamily="34" charset="-128"/>
                <a:ea typeface="Arial Unicode MS" pitchFamily="34" charset="-128"/>
                <a:cs typeface="Arial Unicode MS" pitchFamily="34" charset="-128"/>
              </a:rPr>
              <a:t>Debts owed to a secured creditor in the event such secured creditor has relinquished security in the manner set out in section 52.</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Wages and any unpaid dues owed to employees other than workmen for the period of twelve months preceding the liquidation commencement date. </a:t>
            </a:r>
          </a:p>
          <a:p>
            <a:pPr marL="508000" indent="-45085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828675" lvl="1"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Font typeface="+mj-lt"/>
              <a:buAutoNum type="alphaLcParenR"/>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92</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Distribution of Assets</a:t>
            </a:r>
          </a:p>
        </p:txBody>
      </p:sp>
      <p:sp>
        <p:nvSpPr>
          <p:cNvPr id="3" name="Content Placeholder 2"/>
          <p:cNvSpPr>
            <a:spLocks noGrp="1"/>
          </p:cNvSpPr>
          <p:nvPr>
            <p:ph sz="quarter" idx="1"/>
          </p:nvPr>
        </p:nvSpPr>
        <p:spPr>
          <a:xfrm>
            <a:off x="457200" y="1600200"/>
            <a:ext cx="8229600" cy="4419600"/>
          </a:xfrm>
        </p:spPr>
        <p:txBody>
          <a:bodyPr>
            <a:noAutofit/>
          </a:bodyPr>
          <a:lstStyle/>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Financial debts owed to unsecured creditors.</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The following dues shall rank equally between and among the following:-</a:t>
            </a:r>
          </a:p>
          <a:p>
            <a:pPr marL="828675" lvl="1" indent="-450850" algn="just" eaLnBrk="1" fontAlgn="auto" hangingPunct="1">
              <a:spcAft>
                <a:spcPts val="0"/>
              </a:spcAft>
              <a:buFont typeface="Wingdings" pitchFamily="2" charset="2"/>
              <a:buChar char="Ø"/>
              <a:defRPr/>
            </a:pPr>
            <a:r>
              <a:rPr lang="en-US" sz="2100" dirty="0">
                <a:latin typeface="Arial Unicode MS" pitchFamily="34" charset="-128"/>
                <a:ea typeface="Arial Unicode MS" pitchFamily="34" charset="-128"/>
                <a:cs typeface="Arial Unicode MS" pitchFamily="34" charset="-128"/>
              </a:rPr>
              <a:t>Any amount due to the Central Government and the State Government including the amount to be received on account of the Consolidated Fund of India and the Consolidated Fund of a State, if any, in respect of the whole or any part of the period of two years preceding the liquidation commencement date;</a:t>
            </a:r>
          </a:p>
          <a:p>
            <a:pPr marL="828675" lvl="1" indent="-450850" algn="just" eaLnBrk="1" fontAlgn="auto" hangingPunct="1">
              <a:spcAft>
                <a:spcPts val="0"/>
              </a:spcAft>
              <a:buFont typeface="Wingdings" pitchFamily="2" charset="2"/>
              <a:buChar char="Ø"/>
              <a:defRPr/>
            </a:pPr>
            <a:r>
              <a:rPr lang="en-US" sz="2100" dirty="0">
                <a:latin typeface="Arial Unicode MS" pitchFamily="34" charset="-128"/>
                <a:ea typeface="Arial Unicode MS" pitchFamily="34" charset="-128"/>
                <a:cs typeface="Arial Unicode MS" pitchFamily="34" charset="-128"/>
              </a:rPr>
              <a:t>Debts owed to a secured creditor for any amount unpaid following the enforcement of security interest.( Section 52)</a:t>
            </a:r>
          </a:p>
          <a:p>
            <a:pPr marL="508000" indent="-45085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828675" lvl="1"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Font typeface="+mj-lt"/>
              <a:buAutoNum type="alphaLcParenR"/>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93</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Distribution of Assets</a:t>
            </a:r>
          </a:p>
        </p:txBody>
      </p:sp>
      <p:sp>
        <p:nvSpPr>
          <p:cNvPr id="3" name="Content Placeholder 2"/>
          <p:cNvSpPr>
            <a:spLocks noGrp="1"/>
          </p:cNvSpPr>
          <p:nvPr>
            <p:ph sz="quarter" idx="1"/>
          </p:nvPr>
        </p:nvSpPr>
        <p:spPr>
          <a:xfrm>
            <a:off x="457200" y="1600200"/>
            <a:ext cx="8229600" cy="4419600"/>
          </a:xfrm>
        </p:spPr>
        <p:txBody>
          <a:bodyPr>
            <a:noAutofit/>
          </a:bodyPr>
          <a:lstStyle/>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Any remaining debts and dues;</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Preference shareholders, if any;</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Equity shareholders or partners as the case may be.</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Any contractual arrangements between recipients under sub-section (1) with equal ranking, if disrupting the order of priority under that sub-section shall be disregarded by the liquidator.</a:t>
            </a:r>
          </a:p>
          <a:p>
            <a:pPr marL="508000" indent="-450850" algn="just" eaLnBrk="1" fontAlgn="auto" hangingPunct="1">
              <a:spcAft>
                <a:spcPts val="0"/>
              </a:spcAft>
              <a:buFont typeface="Wingdings" pitchFamily="2" charset="2"/>
              <a:buChar char="Ø"/>
              <a:defRPr/>
            </a:pPr>
            <a:r>
              <a:rPr lang="en-US" sz="2400" dirty="0">
                <a:latin typeface="Arial Unicode MS" pitchFamily="34" charset="-128"/>
                <a:ea typeface="Arial Unicode MS" pitchFamily="34" charset="-128"/>
                <a:cs typeface="Arial Unicode MS" pitchFamily="34" charset="-128"/>
              </a:rPr>
              <a:t>The fees payable to the liquidator shall be deducted proportionately from the proceeds payable to each class of recipients under sub-section (1), and the proceeds to the relevant recipient shall be distributed after such deduction.</a:t>
            </a:r>
          </a:p>
          <a:p>
            <a:pPr marL="508000" indent="-45085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828675" lvl="1" indent="-450850"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Font typeface="+mj-lt"/>
              <a:buAutoNum type="alphaLcParenR"/>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4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94</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Unicode MS" pitchFamily="34" charset="-128"/>
                <a:ea typeface="Arial Unicode MS" pitchFamily="34" charset="-128"/>
                <a:cs typeface="Arial Unicode MS" pitchFamily="34" charset="-128"/>
              </a:rPr>
              <a:t>Preferential Transactions</a:t>
            </a:r>
            <a:endParaRPr lang="en-IN" dirty="0"/>
          </a:p>
        </p:txBody>
      </p:sp>
      <p:sp>
        <p:nvSpPr>
          <p:cNvPr id="3" name="Content Placeholder 2"/>
          <p:cNvSpPr>
            <a:spLocks noGrp="1"/>
          </p:cNvSpPr>
          <p:nvPr>
            <p:ph sz="quarter" idx="1"/>
          </p:nvPr>
        </p:nvSpPr>
        <p:spPr/>
        <p:txBody>
          <a:bodyPr/>
          <a:lstStyle/>
          <a:p>
            <a:pPr marL="508000" indent="-450850" algn="just" eaLnBrk="1" fontAlgn="auto" hangingPunct="1">
              <a:spcAft>
                <a:spcPts val="0"/>
              </a:spcAft>
              <a:buNone/>
              <a:defRPr/>
            </a:pPr>
            <a:r>
              <a:rPr lang="en-US" sz="2800" b="1" dirty="0">
                <a:latin typeface="Arial Unicode MS" pitchFamily="34" charset="-128"/>
                <a:ea typeface="Arial Unicode MS" pitchFamily="34" charset="-128"/>
                <a:cs typeface="Arial Unicode MS" pitchFamily="34" charset="-128"/>
              </a:rPr>
              <a:t>Shall include:-</a:t>
            </a:r>
          </a:p>
          <a:p>
            <a:pPr marL="514350" indent="-457200" algn="just" eaLnBrk="1" fontAlgn="auto" hangingPunct="1">
              <a:spcAft>
                <a:spcPts val="0"/>
              </a:spcAft>
              <a:buAutoNum type="alphaLcParenR"/>
              <a:defRPr/>
            </a:pPr>
            <a:r>
              <a:rPr lang="en-US" sz="2800" dirty="0">
                <a:latin typeface="Arial Unicode MS" pitchFamily="34" charset="-128"/>
                <a:ea typeface="Arial Unicode MS" pitchFamily="34" charset="-128"/>
                <a:cs typeface="Arial Unicode MS" pitchFamily="34" charset="-128"/>
              </a:rPr>
              <a:t>Transfer of property or interest thereof for the benefit of creditors/surety/guarantor.</a:t>
            </a:r>
          </a:p>
          <a:p>
            <a:pPr marL="514350" indent="-457200" algn="just" eaLnBrk="1" fontAlgn="auto" hangingPunct="1">
              <a:spcAft>
                <a:spcPts val="0"/>
              </a:spcAft>
              <a:buAutoNum type="alphaLcParenR"/>
              <a:defRPr/>
            </a:pPr>
            <a:r>
              <a:rPr lang="en-US" sz="2800" dirty="0">
                <a:latin typeface="Arial Unicode MS" pitchFamily="34" charset="-128"/>
                <a:ea typeface="Arial Unicode MS" pitchFamily="34" charset="-128"/>
                <a:cs typeface="Arial Unicode MS" pitchFamily="34" charset="-128"/>
              </a:rPr>
              <a:t>By the transfer of said property such creditor or surety in a beneficial position then the position in the event of distribution of assets.</a:t>
            </a:r>
          </a:p>
          <a:p>
            <a:pPr marL="57150" indent="0" algn="just" eaLnBrk="1" fontAlgn="auto" hangingPunct="1">
              <a:spcAft>
                <a:spcPts val="0"/>
              </a:spcAft>
              <a:buNone/>
              <a:defRPr/>
            </a:pPr>
            <a:r>
              <a:rPr lang="en-US" sz="2800" b="1" dirty="0">
                <a:latin typeface="Arial Unicode MS" pitchFamily="34" charset="-128"/>
                <a:ea typeface="Arial Unicode MS" pitchFamily="34" charset="-128"/>
                <a:cs typeface="Arial Unicode MS" pitchFamily="34" charset="-128"/>
              </a:rPr>
              <a:t>Shall not include:-</a:t>
            </a:r>
          </a:p>
          <a:p>
            <a:pPr marL="514350" indent="-457200" algn="just" eaLnBrk="1" fontAlgn="auto" hangingPunct="1">
              <a:spcAft>
                <a:spcPts val="0"/>
              </a:spcAft>
              <a:buFont typeface="Wingdings" pitchFamily="2" charset="2"/>
              <a:buAutoNum type="alphaLcParenR"/>
              <a:defRPr/>
            </a:pPr>
            <a:r>
              <a:rPr lang="en-US" sz="2800" dirty="0">
                <a:latin typeface="Arial Unicode MS" pitchFamily="34" charset="-128"/>
                <a:ea typeface="Arial Unicode MS" pitchFamily="34" charset="-128"/>
                <a:cs typeface="Arial Unicode MS" pitchFamily="34" charset="-128"/>
              </a:rPr>
              <a:t>Transfer made in ordinary course of business.</a:t>
            </a:r>
          </a:p>
          <a:p>
            <a:endParaRPr lang="en-IN" sz="2800" dirty="0"/>
          </a:p>
        </p:txBody>
      </p:sp>
      <p:sp>
        <p:nvSpPr>
          <p:cNvPr id="4" name="Footer Placeholder 3"/>
          <p:cNvSpPr>
            <a:spLocks noGrp="1"/>
          </p:cNvSpPr>
          <p:nvPr>
            <p:ph type="ftr" sz="quarter" idx="11"/>
          </p:nvPr>
        </p:nvSpPr>
        <p:spPr>
          <a:xfrm>
            <a:off x="609600" y="6248400"/>
            <a:ext cx="8305800" cy="365125"/>
          </a:xfrm>
        </p:spPr>
        <p:txBody>
          <a:bodyPr/>
          <a:lstStyle/>
          <a:p>
            <a:pPr>
              <a:defRPr/>
            </a:pPr>
            <a:r>
              <a:rPr lang="en-US" dirty="0"/>
              <a:t>Saxena &amp; Saxena Law Chambers</a:t>
            </a:r>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95</a:t>
            </a:fld>
            <a:endParaRPr lang="en-US"/>
          </a:p>
        </p:txBody>
      </p:sp>
    </p:spTree>
    <p:extLst>
      <p:ext uri="{BB962C8B-B14F-4D97-AF65-F5344CB8AC3E}">
        <p14:creationId xmlns:p14="http://schemas.microsoft.com/office/powerpoint/2010/main" xmlns="" val="9301701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Unicode MS" pitchFamily="34" charset="-128"/>
                <a:ea typeface="Arial Unicode MS" pitchFamily="34" charset="-128"/>
                <a:cs typeface="Arial Unicode MS" pitchFamily="34" charset="-128"/>
              </a:rPr>
              <a:t>Preferential Transactions</a:t>
            </a:r>
            <a:endParaRPr lang="en-IN" dirty="0"/>
          </a:p>
        </p:txBody>
      </p:sp>
      <p:sp>
        <p:nvSpPr>
          <p:cNvPr id="3" name="Content Placeholder 2"/>
          <p:cNvSpPr>
            <a:spLocks noGrp="1"/>
          </p:cNvSpPr>
          <p:nvPr>
            <p:ph sz="quarter" idx="1"/>
          </p:nvPr>
        </p:nvSpPr>
        <p:spPr>
          <a:xfrm>
            <a:off x="612648" y="1752600"/>
            <a:ext cx="8153400" cy="4495800"/>
          </a:xfrm>
        </p:spPr>
        <p:txBody>
          <a:bodyPr/>
          <a:lstStyle/>
          <a:p>
            <a:pPr marL="57150" indent="0" algn="just" eaLnBrk="1" fontAlgn="auto" hangingPunct="1">
              <a:spcAft>
                <a:spcPts val="0"/>
              </a:spcAft>
              <a:buNone/>
              <a:defRPr/>
            </a:pPr>
            <a:r>
              <a:rPr lang="en-US" sz="2400" b="1" dirty="0">
                <a:latin typeface="Arial Unicode MS" pitchFamily="34" charset="-128"/>
                <a:ea typeface="Arial Unicode MS" pitchFamily="34" charset="-128"/>
                <a:cs typeface="Arial Unicode MS" pitchFamily="34" charset="-128"/>
              </a:rPr>
              <a:t>Relevant time</a:t>
            </a:r>
          </a:p>
          <a:p>
            <a:pPr marL="514350" indent="-457200" algn="just" eaLnBrk="1" fontAlgn="auto" hangingPunct="1">
              <a:spcAft>
                <a:spcPts val="0"/>
              </a:spcAft>
              <a:buAutoNum type="alphaLcParenR"/>
              <a:defRPr/>
            </a:pPr>
            <a:r>
              <a:rPr lang="en-US" sz="2400" dirty="0">
                <a:latin typeface="Arial Unicode MS" pitchFamily="34" charset="-128"/>
                <a:ea typeface="Arial Unicode MS" pitchFamily="34" charset="-128"/>
                <a:cs typeface="Arial Unicode MS" pitchFamily="34" charset="-128"/>
              </a:rPr>
              <a:t>Transactions shall be deemed to be given at the relevant time if:</a:t>
            </a:r>
          </a:p>
          <a:p>
            <a:pPr marL="835025" lvl="1" indent="-457200" algn="just" eaLnBrk="1" fontAlgn="auto" hangingPunct="1">
              <a:spcAft>
                <a:spcPts val="0"/>
              </a:spcAft>
              <a:defRPr/>
            </a:pPr>
            <a:r>
              <a:rPr lang="en-US" sz="2100" dirty="0">
                <a:latin typeface="Arial Unicode MS" pitchFamily="34" charset="-128"/>
                <a:ea typeface="Arial Unicode MS" pitchFamily="34" charset="-128"/>
                <a:cs typeface="Arial Unicode MS" pitchFamily="34" charset="-128"/>
              </a:rPr>
              <a:t>It is given to </a:t>
            </a:r>
            <a:r>
              <a:rPr lang="en-US" sz="2100" b="1" dirty="0">
                <a:latin typeface="Arial Unicode MS" pitchFamily="34" charset="-128"/>
                <a:ea typeface="Arial Unicode MS" pitchFamily="34" charset="-128"/>
                <a:cs typeface="Arial Unicode MS" pitchFamily="34" charset="-128"/>
              </a:rPr>
              <a:t>related party</a:t>
            </a:r>
            <a:r>
              <a:rPr lang="en-US" sz="2100" dirty="0">
                <a:latin typeface="Arial Unicode MS" pitchFamily="34" charset="-128"/>
                <a:ea typeface="Arial Unicode MS" pitchFamily="34" charset="-128"/>
                <a:cs typeface="Arial Unicode MS" pitchFamily="34" charset="-128"/>
              </a:rPr>
              <a:t> during the period of </a:t>
            </a:r>
            <a:r>
              <a:rPr lang="en-US" sz="2100" b="1" dirty="0">
                <a:latin typeface="Arial Unicode MS" pitchFamily="34" charset="-128"/>
                <a:ea typeface="Arial Unicode MS" pitchFamily="34" charset="-128"/>
                <a:cs typeface="Arial Unicode MS" pitchFamily="34" charset="-128"/>
              </a:rPr>
              <a:t>two years</a:t>
            </a:r>
            <a:r>
              <a:rPr lang="en-US" sz="2100" dirty="0">
                <a:latin typeface="Arial Unicode MS" pitchFamily="34" charset="-128"/>
                <a:ea typeface="Arial Unicode MS" pitchFamily="34" charset="-128"/>
                <a:cs typeface="Arial Unicode MS" pitchFamily="34" charset="-128"/>
              </a:rPr>
              <a:t> </a:t>
            </a:r>
            <a:r>
              <a:rPr lang="en-US" sz="2100" dirty="0" err="1">
                <a:latin typeface="Arial Unicode MS" pitchFamily="34" charset="-128"/>
                <a:ea typeface="Arial Unicode MS" pitchFamily="34" charset="-128"/>
                <a:cs typeface="Arial Unicode MS" pitchFamily="34" charset="-128"/>
              </a:rPr>
              <a:t>precedings</a:t>
            </a:r>
            <a:r>
              <a:rPr lang="en-US" sz="2100" dirty="0">
                <a:latin typeface="Arial Unicode MS" pitchFamily="34" charset="-128"/>
                <a:ea typeface="Arial Unicode MS" pitchFamily="34" charset="-128"/>
                <a:cs typeface="Arial Unicode MS" pitchFamily="34" charset="-128"/>
              </a:rPr>
              <a:t> the insolvency commencement date.</a:t>
            </a:r>
          </a:p>
          <a:p>
            <a:pPr marL="835025" lvl="1" indent="-457200" algn="just" eaLnBrk="1" fontAlgn="auto" hangingPunct="1">
              <a:spcAft>
                <a:spcPts val="0"/>
              </a:spcAft>
              <a:defRPr/>
            </a:pPr>
            <a:r>
              <a:rPr lang="en-US" sz="2100" dirty="0">
                <a:latin typeface="Arial Unicode MS" pitchFamily="34" charset="-128"/>
                <a:ea typeface="Arial Unicode MS" pitchFamily="34" charset="-128"/>
                <a:cs typeface="Arial Unicode MS" pitchFamily="34" charset="-128"/>
              </a:rPr>
              <a:t>Preference is given to the person</a:t>
            </a:r>
            <a:r>
              <a:rPr lang="en-US" sz="2100" b="1" dirty="0">
                <a:latin typeface="Arial Unicode MS" pitchFamily="34" charset="-128"/>
                <a:ea typeface="Arial Unicode MS" pitchFamily="34" charset="-128"/>
                <a:cs typeface="Arial Unicode MS" pitchFamily="34" charset="-128"/>
              </a:rPr>
              <a:t> other than related party,</a:t>
            </a:r>
            <a:r>
              <a:rPr lang="en-US" sz="2100" dirty="0">
                <a:latin typeface="Arial Unicode MS" pitchFamily="34" charset="-128"/>
                <a:ea typeface="Arial Unicode MS" pitchFamily="34" charset="-128"/>
                <a:cs typeface="Arial Unicode MS" pitchFamily="34" charset="-128"/>
              </a:rPr>
              <a:t> during the </a:t>
            </a:r>
            <a:r>
              <a:rPr lang="en-US" sz="2100" b="1" dirty="0">
                <a:latin typeface="Arial Unicode MS" pitchFamily="34" charset="-128"/>
                <a:ea typeface="Arial Unicode MS" pitchFamily="34" charset="-128"/>
                <a:cs typeface="Arial Unicode MS" pitchFamily="34" charset="-128"/>
              </a:rPr>
              <a:t>period of one year</a:t>
            </a:r>
            <a:r>
              <a:rPr lang="en-US" sz="2100" dirty="0">
                <a:latin typeface="Arial Unicode MS" pitchFamily="34" charset="-128"/>
                <a:ea typeface="Arial Unicode MS" pitchFamily="34" charset="-128"/>
                <a:cs typeface="Arial Unicode MS" pitchFamily="34" charset="-128"/>
              </a:rPr>
              <a:t>, </a:t>
            </a:r>
            <a:r>
              <a:rPr lang="en-US" sz="2100" dirty="0" err="1">
                <a:latin typeface="Arial Unicode MS" pitchFamily="34" charset="-128"/>
                <a:ea typeface="Arial Unicode MS" pitchFamily="34" charset="-128"/>
                <a:cs typeface="Arial Unicode MS" pitchFamily="34" charset="-128"/>
              </a:rPr>
              <a:t>proeceding</a:t>
            </a:r>
            <a:r>
              <a:rPr lang="en-US" sz="2100" dirty="0">
                <a:latin typeface="Arial Unicode MS" pitchFamily="34" charset="-128"/>
                <a:ea typeface="Arial Unicode MS" pitchFamily="34" charset="-128"/>
                <a:cs typeface="Arial Unicode MS" pitchFamily="34" charset="-128"/>
              </a:rPr>
              <a:t> the insolvency commencement date. </a:t>
            </a:r>
          </a:p>
          <a:p>
            <a:pPr marL="514350" indent="-457200" algn="just" eaLnBrk="1" fontAlgn="auto" hangingPunct="1">
              <a:spcAft>
                <a:spcPts val="0"/>
              </a:spcAft>
              <a:buAutoNum type="alphaLcParenR"/>
              <a:defRPr/>
            </a:pPr>
            <a:r>
              <a:rPr lang="en-US" sz="2400" dirty="0">
                <a:latin typeface="Arial Unicode MS" pitchFamily="34" charset="-128"/>
                <a:ea typeface="Arial Unicode MS" pitchFamily="34" charset="-128"/>
                <a:cs typeface="Arial Unicode MS" pitchFamily="34" charset="-128"/>
              </a:rPr>
              <a:t>RP or liquidator shall apply to adjudicating authority for avoidance of preferential transaction.</a:t>
            </a:r>
          </a:p>
          <a:p>
            <a:pPr marL="514350" indent="-457200" algn="just" eaLnBrk="1" fontAlgn="auto" hangingPunct="1">
              <a:spcAft>
                <a:spcPts val="0"/>
              </a:spcAft>
              <a:buAutoNum type="alphaLcParenR"/>
              <a:defRPr/>
            </a:pPr>
            <a:r>
              <a:rPr lang="en-US" sz="2400" dirty="0">
                <a:latin typeface="Arial Unicode MS" pitchFamily="34" charset="-128"/>
                <a:ea typeface="Arial Unicode MS" pitchFamily="34" charset="-128"/>
                <a:cs typeface="Arial Unicode MS" pitchFamily="34" charset="-128"/>
              </a:rPr>
              <a:t>Adjudicating authority shall pass the order.</a:t>
            </a:r>
          </a:p>
          <a:p>
            <a:pPr marL="508000" indent="-450850"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endParaRPr lang="en-IN" dirty="0"/>
          </a:p>
        </p:txBody>
      </p:sp>
      <p:sp>
        <p:nvSpPr>
          <p:cNvPr id="4" name="Footer Placeholder 3"/>
          <p:cNvSpPr>
            <a:spLocks noGrp="1"/>
          </p:cNvSpPr>
          <p:nvPr>
            <p:ph type="ftr" sz="quarter" idx="11"/>
          </p:nvPr>
        </p:nvSpPr>
        <p:spPr/>
        <p:txBody>
          <a:bodyPr/>
          <a:lstStyle/>
          <a:p>
            <a:pPr>
              <a:defRPr/>
            </a:pPr>
            <a:r>
              <a:rPr lang="en-US"/>
              <a:t>Saxena &amp; Saxena Law Chambers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96</a:t>
            </a:fld>
            <a:endParaRPr lang="en-US"/>
          </a:p>
        </p:txBody>
      </p:sp>
    </p:spTree>
    <p:extLst>
      <p:ext uri="{BB962C8B-B14F-4D97-AF65-F5344CB8AC3E}">
        <p14:creationId xmlns:p14="http://schemas.microsoft.com/office/powerpoint/2010/main" xmlns="" val="166273484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Arial Unicode MS" pitchFamily="34" charset="-128"/>
                <a:ea typeface="Arial Unicode MS" pitchFamily="34" charset="-128"/>
                <a:cs typeface="Arial Unicode MS" pitchFamily="34" charset="-128"/>
              </a:rPr>
              <a:t>Avoidance of under- valued transactions(by RP/LIQUIDATOR)</a:t>
            </a:r>
            <a:endParaRPr lang="en-IN" sz="3600" dirty="0"/>
          </a:p>
        </p:txBody>
      </p:sp>
      <p:sp>
        <p:nvSpPr>
          <p:cNvPr id="3" name="Content Placeholder 2"/>
          <p:cNvSpPr>
            <a:spLocks noGrp="1"/>
          </p:cNvSpPr>
          <p:nvPr>
            <p:ph sz="quarter" idx="1"/>
          </p:nvPr>
        </p:nvSpPr>
        <p:spPr/>
        <p:txBody>
          <a:bodyPr/>
          <a:lstStyle/>
          <a:p>
            <a:pPr marL="58738" indent="-1588" algn="just" eaLnBrk="1" fontAlgn="auto" hangingPunct="1">
              <a:spcAft>
                <a:spcPts val="0"/>
              </a:spcAft>
              <a:buNone/>
              <a:defRPr/>
            </a:pPr>
            <a:r>
              <a:rPr lang="en-US" sz="2800" dirty="0">
                <a:latin typeface="Arial Unicode MS" pitchFamily="34" charset="-128"/>
                <a:ea typeface="Arial Unicode MS" pitchFamily="34" charset="-128"/>
                <a:cs typeface="Arial Unicode MS" pitchFamily="34" charset="-128"/>
              </a:rPr>
              <a:t>In case liquidator or RP is of the opinion that certain transactions were made </a:t>
            </a:r>
            <a:r>
              <a:rPr lang="en-US" sz="2800" b="1" dirty="0">
                <a:latin typeface="Arial Unicode MS" pitchFamily="34" charset="-128"/>
                <a:ea typeface="Arial Unicode MS" pitchFamily="34" charset="-128"/>
                <a:cs typeface="Arial Unicode MS" pitchFamily="34" charset="-128"/>
              </a:rPr>
              <a:t>during relevant period </a:t>
            </a:r>
            <a:r>
              <a:rPr lang="en-US" sz="2800" dirty="0">
                <a:latin typeface="Arial Unicode MS" pitchFamily="34" charset="-128"/>
                <a:ea typeface="Arial Unicode MS" pitchFamily="34" charset="-128"/>
                <a:cs typeface="Arial Unicode MS" pitchFamily="34" charset="-128"/>
              </a:rPr>
              <a:t>which are under – valued, he :-</a:t>
            </a:r>
          </a:p>
          <a:p>
            <a:pPr marL="58738" indent="-1588" algn="just" eaLnBrk="1" fontAlgn="auto" hangingPunct="1">
              <a:spcAft>
                <a:spcPts val="0"/>
              </a:spcAft>
              <a:buNone/>
              <a:defRPr/>
            </a:pPr>
            <a:endParaRPr lang="en-US" sz="2800" dirty="0">
              <a:latin typeface="Arial Unicode MS" pitchFamily="34" charset="-128"/>
              <a:ea typeface="Arial Unicode MS" pitchFamily="34" charset="-128"/>
              <a:cs typeface="Arial Unicode MS" pitchFamily="34" charset="-128"/>
            </a:endParaRPr>
          </a:p>
          <a:p>
            <a:pPr marL="514350" indent="-457200" algn="just" eaLnBrk="1" fontAlgn="auto" hangingPunct="1">
              <a:spcAft>
                <a:spcPts val="0"/>
              </a:spcAft>
              <a:buFont typeface="Wingdings" pitchFamily="2" charset="2"/>
              <a:buChar char="§"/>
              <a:defRPr/>
            </a:pPr>
            <a:r>
              <a:rPr lang="en-US" sz="2800" dirty="0">
                <a:latin typeface="Arial Unicode MS" pitchFamily="34" charset="-128"/>
                <a:ea typeface="Arial Unicode MS" pitchFamily="34" charset="-128"/>
                <a:cs typeface="Arial Unicode MS" pitchFamily="34" charset="-128"/>
              </a:rPr>
              <a:t>Shall make an  application to adjudicating authority.</a:t>
            </a:r>
          </a:p>
          <a:p>
            <a:pPr marL="514350" indent="-457200" algn="just" eaLnBrk="1" fontAlgn="auto" hangingPunct="1">
              <a:spcAft>
                <a:spcPts val="0"/>
              </a:spcAft>
              <a:buFont typeface="Wingdings" pitchFamily="2" charset="2"/>
              <a:buChar char="§"/>
              <a:defRPr/>
            </a:pPr>
            <a:r>
              <a:rPr lang="en-US" sz="2800" dirty="0">
                <a:latin typeface="Arial Unicode MS" pitchFamily="34" charset="-128"/>
                <a:ea typeface="Arial Unicode MS" pitchFamily="34" charset="-128"/>
                <a:cs typeface="Arial Unicode MS" pitchFamily="34" charset="-128"/>
              </a:rPr>
              <a:t>For declaration of such transaction as void. </a:t>
            </a:r>
          </a:p>
          <a:p>
            <a:pPr marL="514350" indent="-457200" algn="just" eaLnBrk="1" fontAlgn="auto" hangingPunct="1">
              <a:spcAft>
                <a:spcPts val="0"/>
              </a:spcAft>
              <a:buFont typeface="Wingdings" pitchFamily="2" charset="2"/>
              <a:buChar char="§"/>
              <a:defRPr/>
            </a:pPr>
            <a:r>
              <a:rPr lang="en-US" sz="2800" dirty="0">
                <a:latin typeface="Arial Unicode MS" pitchFamily="34" charset="-128"/>
                <a:ea typeface="Arial Unicode MS" pitchFamily="34" charset="-128"/>
                <a:cs typeface="Arial Unicode MS" pitchFamily="34" charset="-128"/>
              </a:rPr>
              <a:t>Reverse the effect of such transaction.</a:t>
            </a:r>
          </a:p>
          <a:p>
            <a:endParaRPr lang="en-IN" sz="2800" dirty="0"/>
          </a:p>
        </p:txBody>
      </p:sp>
      <p:sp>
        <p:nvSpPr>
          <p:cNvPr id="4" name="Footer Placeholder 3"/>
          <p:cNvSpPr>
            <a:spLocks noGrp="1"/>
          </p:cNvSpPr>
          <p:nvPr>
            <p:ph type="ftr" sz="quarter" idx="11"/>
          </p:nvPr>
        </p:nvSpPr>
        <p:spPr/>
        <p:txBody>
          <a:bodyPr/>
          <a:lstStyle/>
          <a:p>
            <a:pPr>
              <a:defRPr/>
            </a:pPr>
            <a:r>
              <a:rPr lang="en-US"/>
              <a:t>Saxena &amp; Saxena Law Chambers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97</a:t>
            </a:fld>
            <a:endParaRPr lang="en-US"/>
          </a:p>
        </p:txBody>
      </p:sp>
    </p:spTree>
    <p:extLst>
      <p:ext uri="{BB962C8B-B14F-4D97-AF65-F5344CB8AC3E}">
        <p14:creationId xmlns:p14="http://schemas.microsoft.com/office/powerpoint/2010/main" xmlns="" val="369651404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Arial Unicode MS" pitchFamily="34" charset="-128"/>
                <a:ea typeface="Arial Unicode MS" pitchFamily="34" charset="-128"/>
                <a:cs typeface="Arial Unicode MS" pitchFamily="34" charset="-128"/>
              </a:rPr>
              <a:t>Avoidance of under- valued transactions(by RP/LIQUIDATOR)</a:t>
            </a:r>
            <a:endParaRPr lang="en-IN" sz="3600" dirty="0"/>
          </a:p>
        </p:txBody>
      </p:sp>
      <p:sp>
        <p:nvSpPr>
          <p:cNvPr id="3" name="Content Placeholder 2"/>
          <p:cNvSpPr>
            <a:spLocks noGrp="1"/>
          </p:cNvSpPr>
          <p:nvPr>
            <p:ph sz="quarter" idx="1"/>
          </p:nvPr>
        </p:nvSpPr>
        <p:spPr/>
        <p:txBody>
          <a:bodyPr/>
          <a:lstStyle/>
          <a:p>
            <a:pPr marL="58738" indent="-1588"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Application can be made </a:t>
            </a:r>
            <a:r>
              <a:rPr lang="en-US" sz="2400" b="1" dirty="0">
                <a:latin typeface="Arial Unicode MS" pitchFamily="34" charset="-128"/>
                <a:ea typeface="Arial Unicode MS" pitchFamily="34" charset="-128"/>
                <a:cs typeface="Arial Unicode MS" pitchFamily="34" charset="-128"/>
              </a:rPr>
              <a:t>by the</a:t>
            </a:r>
            <a:r>
              <a:rPr lang="en-US" sz="2400" dirty="0">
                <a:latin typeface="Arial Unicode MS" pitchFamily="34" charset="-128"/>
                <a:ea typeface="Arial Unicode MS" pitchFamily="34" charset="-128"/>
                <a:cs typeface="Arial Unicode MS" pitchFamily="34" charset="-128"/>
              </a:rPr>
              <a:t> </a:t>
            </a:r>
            <a:r>
              <a:rPr lang="en-US" sz="2400" b="1" dirty="0">
                <a:latin typeface="Arial Unicode MS" pitchFamily="34" charset="-128"/>
                <a:ea typeface="Arial Unicode MS" pitchFamily="34" charset="-128"/>
                <a:cs typeface="Arial Unicode MS" pitchFamily="34" charset="-128"/>
              </a:rPr>
              <a:t>creditor</a:t>
            </a:r>
            <a:r>
              <a:rPr lang="en-US" sz="2400" dirty="0">
                <a:latin typeface="Arial Unicode MS" pitchFamily="34" charset="-128"/>
                <a:ea typeface="Arial Unicode MS" pitchFamily="34" charset="-128"/>
                <a:cs typeface="Arial Unicode MS" pitchFamily="34" charset="-128"/>
              </a:rPr>
              <a:t> in case of under valued transaction if liquidator or RP has not reported any such under valued transaction to adjudicating authority</a:t>
            </a:r>
          </a:p>
          <a:p>
            <a:pPr marL="58738" indent="-1588" algn="just" eaLnBrk="1" fontAlgn="auto" hangingPunct="1">
              <a:spcAft>
                <a:spcPts val="0"/>
              </a:spcAft>
              <a:buNone/>
              <a:defRPr/>
            </a:pPr>
            <a:endParaRPr lang="en-US" sz="2400" dirty="0">
              <a:latin typeface="Arial Unicode MS" pitchFamily="34" charset="-128"/>
              <a:ea typeface="Arial Unicode MS" pitchFamily="34" charset="-128"/>
              <a:cs typeface="Arial Unicode MS" pitchFamily="34" charset="-128"/>
            </a:endParaRPr>
          </a:p>
          <a:p>
            <a:pPr marL="58738" indent="-1588" algn="just" eaLnBrk="1" fontAlgn="auto" hangingPunct="1">
              <a:spcAft>
                <a:spcPts val="0"/>
              </a:spcAft>
              <a:buNone/>
              <a:defRPr/>
            </a:pPr>
            <a:r>
              <a:rPr lang="en-US" sz="2400" dirty="0">
                <a:latin typeface="Arial Unicode MS" pitchFamily="34" charset="-128"/>
                <a:ea typeface="Arial Unicode MS" pitchFamily="34" charset="-128"/>
                <a:cs typeface="Arial Unicode MS" pitchFamily="34" charset="-128"/>
              </a:rPr>
              <a:t>Adjudicating authority shall pass the order for :-</a:t>
            </a:r>
          </a:p>
          <a:p>
            <a:pPr marL="514350" indent="-457200" algn="just" eaLnBrk="1" fontAlgn="auto" hangingPunct="1">
              <a:spcAft>
                <a:spcPts val="0"/>
              </a:spcAft>
              <a:buFont typeface="Wingdings" pitchFamily="2" charset="2"/>
              <a:buChar char="§"/>
              <a:defRPr/>
            </a:pPr>
            <a:r>
              <a:rPr lang="en-US" sz="2400" dirty="0">
                <a:latin typeface="Arial Unicode MS" pitchFamily="34" charset="-128"/>
                <a:ea typeface="Arial Unicode MS" pitchFamily="34" charset="-128"/>
                <a:cs typeface="Arial Unicode MS" pitchFamily="34" charset="-128"/>
              </a:rPr>
              <a:t>Restoring the position as it exist before the transaction.</a:t>
            </a:r>
          </a:p>
          <a:p>
            <a:pPr marL="514350" indent="-457200" algn="just" eaLnBrk="1" fontAlgn="auto" hangingPunct="1">
              <a:spcAft>
                <a:spcPts val="0"/>
              </a:spcAft>
              <a:buFont typeface="Wingdings" pitchFamily="2" charset="2"/>
              <a:buChar char="§"/>
              <a:defRPr/>
            </a:pPr>
            <a:r>
              <a:rPr lang="en-US" sz="2400" dirty="0">
                <a:latin typeface="Arial Unicode MS" pitchFamily="34" charset="-128"/>
                <a:ea typeface="Arial Unicode MS" pitchFamily="34" charset="-128"/>
                <a:cs typeface="Arial Unicode MS" pitchFamily="34" charset="-128"/>
              </a:rPr>
              <a:t>To reverse the effect of the transaction.</a:t>
            </a:r>
          </a:p>
          <a:p>
            <a:pPr marL="514350" indent="-457200" algn="just" eaLnBrk="1" fontAlgn="auto" hangingPunct="1">
              <a:spcAft>
                <a:spcPts val="0"/>
              </a:spcAft>
              <a:buFont typeface="Wingdings" pitchFamily="2" charset="2"/>
              <a:buChar char="§"/>
              <a:defRPr/>
            </a:pPr>
            <a:r>
              <a:rPr lang="en-US" sz="2400" dirty="0">
                <a:latin typeface="Arial Unicode MS" pitchFamily="34" charset="-128"/>
                <a:ea typeface="Arial Unicode MS" pitchFamily="34" charset="-128"/>
                <a:cs typeface="Arial Unicode MS" pitchFamily="34" charset="-128"/>
              </a:rPr>
              <a:t>Requiring board to initiate disciplinary proceedings against the liquidator or RP</a:t>
            </a:r>
          </a:p>
          <a:p>
            <a:endParaRPr lang="en-IN" sz="2400" dirty="0"/>
          </a:p>
        </p:txBody>
      </p:sp>
      <p:sp>
        <p:nvSpPr>
          <p:cNvPr id="4" name="Footer Placeholder 3"/>
          <p:cNvSpPr>
            <a:spLocks noGrp="1"/>
          </p:cNvSpPr>
          <p:nvPr>
            <p:ph type="ftr" sz="quarter" idx="11"/>
          </p:nvPr>
        </p:nvSpPr>
        <p:spPr/>
        <p:txBody>
          <a:bodyPr/>
          <a:lstStyle/>
          <a:p>
            <a:pPr>
              <a:defRPr/>
            </a:pPr>
            <a:r>
              <a:rPr lang="en-US"/>
              <a:t>Saxena &amp; Saxena Law Chambers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98</a:t>
            </a:fld>
            <a:endParaRPr lang="en-US"/>
          </a:p>
        </p:txBody>
      </p:sp>
    </p:spTree>
    <p:extLst>
      <p:ext uri="{BB962C8B-B14F-4D97-AF65-F5344CB8AC3E}">
        <p14:creationId xmlns:p14="http://schemas.microsoft.com/office/powerpoint/2010/main" xmlns="" val="404237743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a:latin typeface="Arial Unicode MS" pitchFamily="34" charset="-128"/>
                <a:ea typeface="Arial Unicode MS" pitchFamily="34" charset="-128"/>
                <a:cs typeface="Arial Unicode MS" pitchFamily="34" charset="-128"/>
              </a:rPr>
              <a:t>Corporate Debtors</a:t>
            </a:r>
          </a:p>
        </p:txBody>
      </p:sp>
      <p:sp>
        <p:nvSpPr>
          <p:cNvPr id="3" name="Content Placeholder 2"/>
          <p:cNvSpPr>
            <a:spLocks noGrp="1"/>
          </p:cNvSpPr>
          <p:nvPr>
            <p:ph sz="quarter" idx="1"/>
          </p:nvPr>
        </p:nvSpPr>
        <p:spPr>
          <a:xfrm>
            <a:off x="457200" y="1600200"/>
            <a:ext cx="8229600" cy="4419600"/>
          </a:xfrm>
        </p:spPr>
        <p:txBody>
          <a:bodyPr>
            <a:noAutofit/>
          </a:bodyPr>
          <a:lstStyle/>
          <a:p>
            <a:pPr marL="508000" indent="-450850" algn="just" eaLnBrk="1" fontAlgn="auto" hangingPunct="1">
              <a:spcAft>
                <a:spcPts val="0"/>
              </a:spcAft>
              <a:buNone/>
              <a:defRPr/>
            </a:pPr>
            <a:r>
              <a:rPr lang="en-US" sz="2800" b="1" dirty="0">
                <a:latin typeface="Arial Unicode MS" pitchFamily="34" charset="-128"/>
                <a:ea typeface="Arial Unicode MS" pitchFamily="34" charset="-128"/>
                <a:cs typeface="Arial Unicode MS" pitchFamily="34" charset="-128"/>
              </a:rPr>
              <a:t>Dissolution of Corporate Debtors:-</a:t>
            </a:r>
          </a:p>
          <a:p>
            <a:pPr marL="508000" indent="-450850" algn="just" eaLnBrk="1" fontAlgn="auto" hangingPunct="1">
              <a:spcAft>
                <a:spcPts val="0"/>
              </a:spcAft>
              <a:buNone/>
              <a:defRPr/>
            </a:pPr>
            <a:endParaRPr lang="en-US" sz="900" b="1" dirty="0">
              <a:latin typeface="Arial Unicode MS" pitchFamily="34" charset="-128"/>
              <a:ea typeface="Arial Unicode MS" pitchFamily="34" charset="-128"/>
              <a:cs typeface="Arial Unicode MS" pitchFamily="34" charset="-128"/>
            </a:endParaRPr>
          </a:p>
          <a:p>
            <a:pPr marL="508000" indent="-450850"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Liquidator shall submit an application before NCLT.</a:t>
            </a:r>
          </a:p>
          <a:p>
            <a:pPr marL="508000" indent="-450850"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NCLT shall pass the order.</a:t>
            </a:r>
          </a:p>
          <a:p>
            <a:pPr marL="508000" indent="-450850" algn="just" eaLnBrk="1" fontAlgn="auto" hangingPunct="1">
              <a:spcAft>
                <a:spcPts val="0"/>
              </a:spcAft>
              <a:buFont typeface="Wingdings" pitchFamily="2" charset="2"/>
              <a:buChar char="Ø"/>
              <a:defRPr/>
            </a:pPr>
            <a:r>
              <a:rPr lang="en-US" sz="2800" dirty="0">
                <a:latin typeface="Arial Unicode MS" pitchFamily="34" charset="-128"/>
                <a:ea typeface="Arial Unicode MS" pitchFamily="34" charset="-128"/>
                <a:cs typeface="Arial Unicode MS" pitchFamily="34" charset="-128"/>
              </a:rPr>
              <a:t>Copy of order shall be filed within Registration authority within 7 days from the date of order.</a:t>
            </a:r>
          </a:p>
          <a:p>
            <a:pPr marL="828675" lvl="1" indent="-450850" algn="just" eaLnBrk="1" fontAlgn="auto" hangingPunct="1">
              <a:spcAft>
                <a:spcPts val="0"/>
              </a:spcAft>
              <a:buNone/>
              <a:defRPr/>
            </a:pPr>
            <a:r>
              <a:rPr lang="en-US" sz="28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None/>
              <a:defRPr/>
            </a:pPr>
            <a:endParaRPr lang="en-US" sz="2800" dirty="0">
              <a:latin typeface="Arial Unicode MS" pitchFamily="34" charset="-128"/>
              <a:ea typeface="Arial Unicode MS" pitchFamily="34" charset="-128"/>
              <a:cs typeface="Arial Unicode MS" pitchFamily="34" charset="-128"/>
            </a:endParaRPr>
          </a:p>
          <a:p>
            <a:pPr marL="828675" lvl="1" indent="-450850" algn="just" eaLnBrk="1" fontAlgn="auto" hangingPunct="1">
              <a:spcAft>
                <a:spcPts val="0"/>
              </a:spcAft>
              <a:buNone/>
              <a:defRPr/>
            </a:pPr>
            <a:r>
              <a:rPr lang="en-US" sz="2800" dirty="0">
                <a:latin typeface="Arial Unicode MS" pitchFamily="34" charset="-128"/>
                <a:ea typeface="Arial Unicode MS" pitchFamily="34" charset="-128"/>
                <a:cs typeface="Arial Unicode MS" pitchFamily="34" charset="-128"/>
              </a:rPr>
              <a:t> </a:t>
            </a:r>
          </a:p>
          <a:p>
            <a:pPr marL="508000" indent="-450850" algn="just" eaLnBrk="1" fontAlgn="auto" hangingPunct="1">
              <a:spcAft>
                <a:spcPts val="0"/>
              </a:spcAft>
              <a:buFont typeface="+mj-lt"/>
              <a:buAutoNum type="alphaLcParenR"/>
              <a:defRPr/>
            </a:pPr>
            <a:endParaRPr lang="en-US" sz="28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919163" indent="-571500" algn="just" eaLnBrk="1" fontAlgn="auto" hangingPunct="1">
              <a:spcAft>
                <a:spcPts val="0"/>
              </a:spcAft>
              <a:buFont typeface="Wingdings" pitchFamily="2" charset="2"/>
              <a:buChar char="Ø"/>
              <a:defRPr/>
            </a:pPr>
            <a:endParaRPr lang="en-US" sz="2800" dirty="0">
              <a:latin typeface="Arial Unicode MS" pitchFamily="34" charset="-128"/>
              <a:ea typeface="Arial Unicode MS" pitchFamily="34" charset="-128"/>
              <a:cs typeface="Arial Unicode MS" pitchFamily="34" charset="-128"/>
            </a:endParaRPr>
          </a:p>
          <a:p>
            <a:pPr marL="566738" lvl="1" indent="-12700" algn="just" eaLnBrk="1" fontAlgn="auto" hangingPunct="1">
              <a:spcAft>
                <a:spcPts val="0"/>
              </a:spcAft>
              <a:buNone/>
              <a:defRPr/>
            </a:pPr>
            <a:endParaRPr lang="en-US" sz="2800" dirty="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800" dirty="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99</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Saxena &amp; Saxena Law Chambers</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6760</TotalTime>
  <Words>7914</Words>
  <Application>Microsoft Office PowerPoint</Application>
  <PresentationFormat>On-screen Show (4:3)</PresentationFormat>
  <Paragraphs>1733</Paragraphs>
  <Slides>110</Slides>
  <Notes>2</Notes>
  <HiddenSlides>0</HiddenSlides>
  <MMClips>0</MMClips>
  <ScaleCrop>false</ScaleCrop>
  <HeadingPairs>
    <vt:vector size="4" baseType="variant">
      <vt:variant>
        <vt:lpstr>Theme</vt:lpstr>
      </vt:variant>
      <vt:variant>
        <vt:i4>1</vt:i4>
      </vt:variant>
      <vt:variant>
        <vt:lpstr>Slide Titles</vt:lpstr>
      </vt:variant>
      <vt:variant>
        <vt:i4>110</vt:i4>
      </vt:variant>
    </vt:vector>
  </HeadingPairs>
  <TitlesOfParts>
    <vt:vector size="111" baseType="lpstr">
      <vt:lpstr>Median</vt:lpstr>
      <vt:lpstr>   INSOLVENCY &amp; BANKRUPTCY CODE, 2016 (Insolvency Resolution &amp; Liquidation for Corporate Persons) </vt:lpstr>
      <vt:lpstr>Background</vt:lpstr>
      <vt:lpstr>Eradi Committee (1999)</vt:lpstr>
      <vt:lpstr>Eradi Committee (1999)</vt:lpstr>
      <vt:lpstr>Viswanathan Committee (2014)</vt:lpstr>
      <vt:lpstr>Viswanathan Committee (2014)</vt:lpstr>
      <vt:lpstr>Viswanathan Committee (2014)</vt:lpstr>
      <vt:lpstr>Timelines</vt:lpstr>
      <vt:lpstr>Professional opportunities under IBC, NCLT &amp; NCLAT</vt:lpstr>
      <vt:lpstr>Insolvency &amp; Bankruptcy Code, 2016</vt:lpstr>
      <vt:lpstr>Definitions</vt:lpstr>
      <vt:lpstr>Definitions</vt:lpstr>
      <vt:lpstr>Definitions</vt:lpstr>
      <vt:lpstr>Definitions</vt:lpstr>
      <vt:lpstr>Definitions</vt:lpstr>
      <vt:lpstr>Definitions</vt:lpstr>
      <vt:lpstr>Definitions</vt:lpstr>
      <vt:lpstr>Framework of IBC</vt:lpstr>
      <vt:lpstr>Insolvency Resolution &amp; Liquidation for Corporate Persons</vt:lpstr>
      <vt:lpstr>Definitions (only selected)</vt:lpstr>
      <vt:lpstr>Definitions</vt:lpstr>
      <vt:lpstr>Definitions</vt:lpstr>
      <vt:lpstr>Definitions</vt:lpstr>
      <vt:lpstr>Definitions</vt:lpstr>
      <vt:lpstr>Definitions</vt:lpstr>
      <vt:lpstr>Definitions</vt:lpstr>
      <vt:lpstr>Definitions</vt:lpstr>
      <vt:lpstr>Definitions</vt:lpstr>
      <vt:lpstr>Definitions</vt:lpstr>
      <vt:lpstr>Definitions</vt:lpstr>
      <vt:lpstr>Insolvency Adjudication Process</vt:lpstr>
      <vt:lpstr>Insolvency Resolution process for Corporate Persons</vt:lpstr>
      <vt:lpstr>Persons not entitled to make application</vt:lpstr>
      <vt:lpstr>Insolvency Resolution by Financial Creditors</vt:lpstr>
      <vt:lpstr>Insolvency Resolution by Financial Creditors</vt:lpstr>
      <vt:lpstr>Insolvency Resolution by Financial Creditors</vt:lpstr>
      <vt:lpstr>Insolvency Resolution by operational creditor (Section 9 )</vt:lpstr>
      <vt:lpstr>Insolvency Resolution by operational creditor (Section 9 )</vt:lpstr>
      <vt:lpstr>Insolvency Resolution by operational creditor (Section 9 )</vt:lpstr>
      <vt:lpstr>Insolvency Resolution by operational creditor (Section 9 )</vt:lpstr>
      <vt:lpstr>Commencement of Insolvency Resolution Process</vt:lpstr>
      <vt:lpstr>Insolvency Resolution by operational creditor (Section 9 )</vt:lpstr>
      <vt:lpstr>Process after Admission</vt:lpstr>
      <vt:lpstr>Process after Admission</vt:lpstr>
      <vt:lpstr>Process after Admission</vt:lpstr>
      <vt:lpstr>Process after Admission</vt:lpstr>
      <vt:lpstr>Process after Admission</vt:lpstr>
      <vt:lpstr>Process after Admission</vt:lpstr>
      <vt:lpstr>Process after Admission</vt:lpstr>
      <vt:lpstr>Process after Admission</vt:lpstr>
      <vt:lpstr>Process after Admission</vt:lpstr>
      <vt:lpstr>Process after Admission</vt:lpstr>
      <vt:lpstr>Process after Admission</vt:lpstr>
      <vt:lpstr>Interim Resolution Professional</vt:lpstr>
      <vt:lpstr>Interim Resolution Professional</vt:lpstr>
      <vt:lpstr>Interim Resolution Professional</vt:lpstr>
      <vt:lpstr>Insolvency Resolution by operational creditor (Section 9 )</vt:lpstr>
      <vt:lpstr>Insolvency Resolution by operational creditor (Section 9 )</vt:lpstr>
      <vt:lpstr>Insolvency Resolution by operational creditor (Section 9 )</vt:lpstr>
      <vt:lpstr>Appointment of Resolution Professional</vt:lpstr>
      <vt:lpstr>Appointment of Resolution Professional</vt:lpstr>
      <vt:lpstr>Replacement of RP by Committee of Creditors</vt:lpstr>
      <vt:lpstr>Resolution Professional(s) </vt:lpstr>
      <vt:lpstr>Committee of Creditors</vt:lpstr>
      <vt:lpstr>Restriction on powers of RP</vt:lpstr>
      <vt:lpstr>Restriction on powers of RP</vt:lpstr>
      <vt:lpstr>Restriction on powers of RP</vt:lpstr>
      <vt:lpstr>Restriction on powers of RP</vt:lpstr>
      <vt:lpstr>Information Memorandum</vt:lpstr>
      <vt:lpstr>Submission of Resolution Plan</vt:lpstr>
      <vt:lpstr>Submission of Resolution Plan</vt:lpstr>
      <vt:lpstr>Submission of Resolution Plan</vt:lpstr>
      <vt:lpstr>Liquidation Process</vt:lpstr>
      <vt:lpstr>Liquidation Process</vt:lpstr>
      <vt:lpstr>Liquidation Process</vt:lpstr>
      <vt:lpstr>Liquidation Process</vt:lpstr>
      <vt:lpstr>Liquidation Process</vt:lpstr>
      <vt:lpstr>Liquidation Process</vt:lpstr>
      <vt:lpstr>Liquidation Process</vt:lpstr>
      <vt:lpstr>Liquidation Process</vt:lpstr>
      <vt:lpstr>Liquidation Process</vt:lpstr>
      <vt:lpstr>Liquidation Process</vt:lpstr>
      <vt:lpstr>Liquidation Process</vt:lpstr>
      <vt:lpstr>Liquidation Process</vt:lpstr>
      <vt:lpstr>Liquidation Process</vt:lpstr>
      <vt:lpstr>Liquidation Estate</vt:lpstr>
      <vt:lpstr>Liquidation Estate</vt:lpstr>
      <vt:lpstr>Liquidation Estate</vt:lpstr>
      <vt:lpstr>Liquidation Process</vt:lpstr>
      <vt:lpstr>Position of secured creditors in Liquidation Process </vt:lpstr>
      <vt:lpstr>Position of secured creditors in Liquidation Process </vt:lpstr>
      <vt:lpstr>Distribution of Assets</vt:lpstr>
      <vt:lpstr>Distribution of Assets</vt:lpstr>
      <vt:lpstr>Distribution of Assets</vt:lpstr>
      <vt:lpstr>Preferential Transactions</vt:lpstr>
      <vt:lpstr>Preferential Transactions</vt:lpstr>
      <vt:lpstr>Avoidance of under- valued transactions(by RP/LIQUIDATOR)</vt:lpstr>
      <vt:lpstr>Avoidance of under- valued transactions(by RP/LIQUIDATOR)</vt:lpstr>
      <vt:lpstr>Corporate Debtors</vt:lpstr>
      <vt:lpstr>Fast Track Corporate Liquidation</vt:lpstr>
      <vt:lpstr>Fast Track Corporate Liquidation</vt:lpstr>
      <vt:lpstr>Voluntary Liquidation (section 59)</vt:lpstr>
      <vt:lpstr>Voluntary Liquidation (section 59)</vt:lpstr>
      <vt:lpstr>Voluntary Liquidation (section 59)</vt:lpstr>
      <vt:lpstr>Offence and Penalties</vt:lpstr>
      <vt:lpstr>Offence and Penalties</vt:lpstr>
      <vt:lpstr>Offence and Penalties</vt:lpstr>
      <vt:lpstr>Offence and Penalties</vt:lpstr>
      <vt:lpstr>Offence and Penalties</vt:lpstr>
      <vt:lpstr>Slide 110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CRUCIAL ISSUES RELATING TO NEW COMPANY BILL 2011</dc:title>
  <dc:creator>CS SUPREET</dc:creator>
  <cp:lastModifiedBy>radhika</cp:lastModifiedBy>
  <cp:revision>868</cp:revision>
  <dcterms:created xsi:type="dcterms:W3CDTF">2006-08-16T00:00:00Z</dcterms:created>
  <dcterms:modified xsi:type="dcterms:W3CDTF">2017-03-18T06:46:35Z</dcterms:modified>
</cp:coreProperties>
</file>