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108"/>
  </p:notesMasterIdLst>
  <p:handoutMasterIdLst>
    <p:handoutMasterId r:id="rId109"/>
  </p:handoutMasterIdLst>
  <p:sldIdLst>
    <p:sldId id="256" r:id="rId2"/>
    <p:sldId id="1251" r:id="rId3"/>
    <p:sldId id="1268" r:id="rId4"/>
    <p:sldId id="1273" r:id="rId5"/>
    <p:sldId id="1274" r:id="rId6"/>
    <p:sldId id="1275" r:id="rId7"/>
    <p:sldId id="1276" r:id="rId8"/>
    <p:sldId id="1277" r:id="rId9"/>
    <p:sldId id="1278" r:id="rId10"/>
    <p:sldId id="1279" r:id="rId11"/>
    <p:sldId id="1280" r:id="rId12"/>
    <p:sldId id="1281" r:id="rId13"/>
    <p:sldId id="1283" r:id="rId14"/>
    <p:sldId id="1285" r:id="rId15"/>
    <p:sldId id="1286" r:id="rId16"/>
    <p:sldId id="1287" r:id="rId17"/>
    <p:sldId id="1288" r:id="rId18"/>
    <p:sldId id="1289" r:id="rId19"/>
    <p:sldId id="1290" r:id="rId20"/>
    <p:sldId id="1291" r:id="rId21"/>
    <p:sldId id="1292" r:id="rId22"/>
    <p:sldId id="1293" r:id="rId23"/>
    <p:sldId id="1252" r:id="rId24"/>
    <p:sldId id="1298" r:id="rId25"/>
    <p:sldId id="1357" r:id="rId26"/>
    <p:sldId id="1295" r:id="rId27"/>
    <p:sldId id="1296" r:id="rId28"/>
    <p:sldId id="1297" r:id="rId29"/>
    <p:sldId id="1299" r:id="rId30"/>
    <p:sldId id="1300" r:id="rId31"/>
    <p:sldId id="1301" r:id="rId32"/>
    <p:sldId id="1302" r:id="rId33"/>
    <p:sldId id="1303" r:id="rId34"/>
    <p:sldId id="1304" r:id="rId35"/>
    <p:sldId id="1305" r:id="rId36"/>
    <p:sldId id="1320" r:id="rId37"/>
    <p:sldId id="1306" r:id="rId38"/>
    <p:sldId id="1307" r:id="rId39"/>
    <p:sldId id="1308" r:id="rId40"/>
    <p:sldId id="1309" r:id="rId41"/>
    <p:sldId id="1355" r:id="rId42"/>
    <p:sldId id="1310" r:id="rId43"/>
    <p:sldId id="1311" r:id="rId44"/>
    <p:sldId id="1312" r:id="rId45"/>
    <p:sldId id="1314" r:id="rId46"/>
    <p:sldId id="1313" r:id="rId47"/>
    <p:sldId id="1315" r:id="rId48"/>
    <p:sldId id="1316" r:id="rId49"/>
    <p:sldId id="1317" r:id="rId50"/>
    <p:sldId id="1318" r:id="rId51"/>
    <p:sldId id="1319" r:id="rId52"/>
    <p:sldId id="1356" r:id="rId53"/>
    <p:sldId id="1321" r:id="rId54"/>
    <p:sldId id="1376" r:id="rId55"/>
    <p:sldId id="1375" r:id="rId56"/>
    <p:sldId id="1322" r:id="rId57"/>
    <p:sldId id="1328" r:id="rId58"/>
    <p:sldId id="1323" r:id="rId59"/>
    <p:sldId id="1324" r:id="rId60"/>
    <p:sldId id="1325" r:id="rId61"/>
    <p:sldId id="1326" r:id="rId62"/>
    <p:sldId id="1327" r:id="rId63"/>
    <p:sldId id="1329" r:id="rId64"/>
    <p:sldId id="1330" r:id="rId65"/>
    <p:sldId id="1331" r:id="rId66"/>
    <p:sldId id="1332" r:id="rId67"/>
    <p:sldId id="1333" r:id="rId68"/>
    <p:sldId id="1334" r:id="rId69"/>
    <p:sldId id="1335" r:id="rId70"/>
    <p:sldId id="1336" r:id="rId71"/>
    <p:sldId id="1337" r:id="rId72"/>
    <p:sldId id="1338" r:id="rId73"/>
    <p:sldId id="1339" r:id="rId74"/>
    <p:sldId id="1340" r:id="rId75"/>
    <p:sldId id="1341" r:id="rId76"/>
    <p:sldId id="1342" r:id="rId77"/>
    <p:sldId id="1343" r:id="rId78"/>
    <p:sldId id="1344" r:id="rId79"/>
    <p:sldId id="1359" r:id="rId80"/>
    <p:sldId id="1360" r:id="rId81"/>
    <p:sldId id="1362" r:id="rId82"/>
    <p:sldId id="1345" r:id="rId83"/>
    <p:sldId id="1373" r:id="rId84"/>
    <p:sldId id="1374" r:id="rId85"/>
    <p:sldId id="1346" r:id="rId86"/>
    <p:sldId id="1347" r:id="rId87"/>
    <p:sldId id="1348" r:id="rId88"/>
    <p:sldId id="1377" r:id="rId89"/>
    <p:sldId id="1364" r:id="rId90"/>
    <p:sldId id="1363" r:id="rId91"/>
    <p:sldId id="1365" r:id="rId92"/>
    <p:sldId id="1366" r:id="rId93"/>
    <p:sldId id="1349" r:id="rId94"/>
    <p:sldId id="1350" r:id="rId95"/>
    <p:sldId id="1351" r:id="rId96"/>
    <p:sldId id="1352" r:id="rId97"/>
    <p:sldId id="1353" r:id="rId98"/>
    <p:sldId id="1354" r:id="rId99"/>
    <p:sldId id="1378" r:id="rId100"/>
    <p:sldId id="1379" r:id="rId101"/>
    <p:sldId id="1367" r:id="rId102"/>
    <p:sldId id="1368" r:id="rId103"/>
    <p:sldId id="1369" r:id="rId104"/>
    <p:sldId id="1370" r:id="rId105"/>
    <p:sldId id="1371" r:id="rId106"/>
    <p:sldId id="294" r:id="rId107"/>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4558" autoAdjust="0"/>
    <p:restoredTop sz="94709" autoAdjust="0"/>
  </p:normalViewPr>
  <p:slideViewPr>
    <p:cSldViewPr>
      <p:cViewPr>
        <p:scale>
          <a:sx n="59" d="100"/>
          <a:sy n="59" d="100"/>
        </p:scale>
        <p:origin x="-1344" y="-240"/>
      </p:cViewPr>
      <p:guideLst>
        <p:guide orient="horz" pos="2160"/>
        <p:guide pos="2880"/>
      </p:guideLst>
    </p:cSldViewPr>
  </p:slideViewPr>
  <p:outlineViewPr>
    <p:cViewPr>
      <p:scale>
        <a:sx n="33" d="100"/>
        <a:sy n="33" d="100"/>
      </p:scale>
      <p:origin x="48" y="360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FF580A35-6BD8-4846-A990-9965F37B8F5C}" type="datetimeFigureOut">
              <a:rPr lang="en-US" smtClean="0"/>
              <a:pPr/>
              <a:t>12/7/2017</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F978E5B4-335D-44DB-9D38-DE6C1DD56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12/7/2017</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A0521432-6AA5-4D80-A4A8-7498F17D460E}" type="slidenum">
              <a:rPr lang="en-US" smtClean="0"/>
              <a:pPr>
                <a:defRPr/>
              </a:pPr>
              <a:t>14</a:t>
            </a:fld>
            <a:endParaRPr lang="en-US"/>
          </a:p>
        </p:txBody>
      </p:sp>
    </p:spTree>
    <p:extLst>
      <p:ext uri="{BB962C8B-B14F-4D97-AF65-F5344CB8AC3E}">
        <p14:creationId xmlns:p14="http://schemas.microsoft.com/office/powerpoint/2010/main" xmlns="" val="3511320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A0521432-6AA5-4D80-A4A8-7498F17D460E}" type="slidenum">
              <a:rPr lang="en-US" smtClean="0"/>
              <a:pPr>
                <a:defRPr/>
              </a:pPr>
              <a:t>27</a:t>
            </a:fld>
            <a:endParaRPr lang="en-US"/>
          </a:p>
        </p:txBody>
      </p:sp>
    </p:spTree>
    <p:extLst>
      <p:ext uri="{BB962C8B-B14F-4D97-AF65-F5344CB8AC3E}">
        <p14:creationId xmlns:p14="http://schemas.microsoft.com/office/powerpoint/2010/main" xmlns="" val="36576240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12/7/2017</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dirty="0"/>
              <a:t>Saxena &amp; Saxena Law Chambers</a:t>
            </a: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12/7/2017</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a:t>Saxena &amp; Saxena Law Chambers</a:t>
            </a:r>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12/7/2017</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dirty="0"/>
              <a:t>Saxena &amp; Saxena Law Chambers</a:t>
            </a: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a:t>Click to edit Master title style</a:t>
            </a:r>
          </a:p>
        </p:txBody>
      </p:sp>
      <p:sp>
        <p:nvSpPr>
          <p:cNvPr id="8" name="Content Placeholder 7"/>
          <p:cNvSpPr>
            <a:spLocks noGrp="1"/>
          </p:cNvSpPr>
          <p:nvPr>
            <p:ph sz="quarter" idx="1"/>
          </p:nvPr>
        </p:nvSpPr>
        <p:spPr>
          <a:xfrm>
            <a:off x="612648" y="1600200"/>
            <a:ext cx="8153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12/7/2017</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a:t>Saxena &amp; Saxena Law Chambers</a:t>
            </a:r>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a:t>Click to edit Master title style</a:t>
            </a:r>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12/7/2017</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dirty="0"/>
              <a:t>Saxena &amp; Saxena Law Chambers</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12/7/2017</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dirty="0"/>
              <a:t>Saxena &amp; Saxena Law Chambers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12/7/2017</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dirty="0"/>
              <a:t>Saxena &amp; Saxena Law Chambers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12/7/2017</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dirty="0"/>
              <a:t>Saxena &amp; Saxena Law Chambers</a:t>
            </a:r>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12/7/2017</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dirty="0"/>
              <a:t>Saxena &amp; Saxena Law Chambers</a:t>
            </a: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12/7/2017</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dirty="0"/>
              <a:t>Saxena &amp; Saxena Law Chambers</a:t>
            </a:r>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12/7/2017</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dirty="0"/>
              <a:t>Saxena &amp; Saxena Law Chambers</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12/7/2017</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dirty="0"/>
              <a:t>Saxena &amp; Saxena Law Chambers</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3276600"/>
          </a:xfrm>
        </p:spPr>
        <p:txBody>
          <a:bodyPr>
            <a:normAutofit fontScale="90000"/>
          </a:bodyPr>
          <a:lstStyle/>
          <a:p>
            <a:pPr algn="ctr" eaLnBrk="1" hangingPunct="1"/>
            <a:r>
              <a:rPr lang="en-US" sz="4000" b="1" cap="none" dirty="0">
                <a:solidFill>
                  <a:schemeClr val="bg1"/>
                </a:solidFill>
                <a:latin typeface="Arial Unicode MS" pitchFamily="34" charset="-128"/>
                <a:ea typeface="Arial Unicode MS" pitchFamily="34" charset="-128"/>
                <a:cs typeface="Arial Unicode MS" pitchFamily="34" charset="-128"/>
              </a:rPr>
              <a:t/>
            </a:r>
            <a:br>
              <a:rPr lang="en-US" sz="4000" b="1" cap="none" dirty="0">
                <a:solidFill>
                  <a:schemeClr val="bg1"/>
                </a:solidFill>
                <a:latin typeface="Arial Unicode MS" pitchFamily="34" charset="-128"/>
                <a:ea typeface="Arial Unicode MS" pitchFamily="34" charset="-128"/>
                <a:cs typeface="Arial Unicode MS" pitchFamily="34" charset="-128"/>
              </a:rPr>
            </a:br>
            <a:r>
              <a:rPr lang="en-US" sz="4000" b="1" cap="none" dirty="0">
                <a:solidFill>
                  <a:schemeClr val="bg1"/>
                </a:solidFill>
                <a:latin typeface="Arial Unicode MS" pitchFamily="34" charset="-128"/>
                <a:ea typeface="Arial Unicode MS" pitchFamily="34" charset="-128"/>
                <a:cs typeface="Arial Unicode MS" pitchFamily="34" charset="-128"/>
              </a:rPr>
              <a:t/>
            </a:r>
            <a:br>
              <a:rPr lang="en-US" sz="4000" b="1" cap="none" dirty="0">
                <a:solidFill>
                  <a:schemeClr val="bg1"/>
                </a:solidFill>
                <a:latin typeface="Arial Unicode MS" pitchFamily="34" charset="-128"/>
                <a:ea typeface="Arial Unicode MS" pitchFamily="34" charset="-128"/>
                <a:cs typeface="Arial Unicode MS" pitchFamily="34" charset="-128"/>
              </a:rPr>
            </a:br>
            <a:r>
              <a:rPr lang="en-US" sz="4000" b="1" cap="none" dirty="0">
                <a:solidFill>
                  <a:schemeClr val="bg1"/>
                </a:solidFill>
                <a:latin typeface="Arial Unicode MS" pitchFamily="34" charset="-128"/>
                <a:ea typeface="Arial Unicode MS" pitchFamily="34" charset="-128"/>
                <a:cs typeface="Arial Unicode MS" pitchFamily="34" charset="-128"/>
              </a:rPr>
              <a:t/>
            </a:r>
            <a:br>
              <a:rPr lang="en-US" sz="4000" b="1" cap="none" dirty="0">
                <a:solidFill>
                  <a:schemeClr val="bg1"/>
                </a:solidFill>
                <a:latin typeface="Arial Unicode MS" pitchFamily="34" charset="-128"/>
                <a:ea typeface="Arial Unicode MS" pitchFamily="34" charset="-128"/>
                <a:cs typeface="Arial Unicode MS" pitchFamily="34" charset="-128"/>
              </a:rPr>
            </a:br>
            <a:r>
              <a:rPr lang="en-US" b="1" u="sng" cap="none" dirty="0">
                <a:solidFill>
                  <a:schemeClr val="bg1"/>
                </a:solidFill>
                <a:latin typeface="Arial Unicode MS" pitchFamily="34" charset="-128"/>
                <a:ea typeface="Arial Unicode MS" pitchFamily="34" charset="-128"/>
                <a:cs typeface="Arial Unicode MS" pitchFamily="34" charset="-128"/>
              </a:rPr>
              <a:t>INSOLVENCY &amp; BANKRUPTCY CODE, 2016</a:t>
            </a:r>
            <a:br>
              <a:rPr lang="en-US" b="1" u="sng" cap="none" dirty="0">
                <a:solidFill>
                  <a:schemeClr val="bg1"/>
                </a:solidFill>
                <a:latin typeface="Arial Unicode MS" pitchFamily="34" charset="-128"/>
                <a:ea typeface="Arial Unicode MS" pitchFamily="34" charset="-128"/>
                <a:cs typeface="Arial Unicode MS" pitchFamily="34" charset="-128"/>
              </a:rPr>
            </a:br>
            <a:r>
              <a:rPr lang="en-US" sz="4000" b="1" cap="none" dirty="0">
                <a:solidFill>
                  <a:schemeClr val="bg1"/>
                </a:solidFill>
                <a:latin typeface="Arial Unicode MS" pitchFamily="34" charset="-128"/>
                <a:ea typeface="Arial Unicode MS" pitchFamily="34" charset="-128"/>
                <a:cs typeface="Arial Unicode MS" pitchFamily="34" charset="-128"/>
              </a:rPr>
              <a:t>(Insolvency Resolution &amp; Liquidation for Corporate Persons)</a:t>
            </a:r>
            <a:r>
              <a:rPr lang="en-US" sz="4000" b="1" u="sng" cap="none" dirty="0">
                <a:solidFill>
                  <a:schemeClr val="bg1"/>
                </a:solidFill>
                <a:latin typeface="Arial Unicode MS" pitchFamily="34" charset="-128"/>
                <a:ea typeface="Arial Unicode MS" pitchFamily="34" charset="-128"/>
                <a:cs typeface="Arial Unicode MS" pitchFamily="34" charset="-128"/>
              </a:rPr>
              <a:t/>
            </a:r>
            <a:br>
              <a:rPr lang="en-US" sz="4000" b="1" u="sng" cap="none" dirty="0">
                <a:solidFill>
                  <a:schemeClr val="bg1"/>
                </a:solidFill>
                <a:latin typeface="Arial Unicode MS" pitchFamily="34" charset="-128"/>
                <a:ea typeface="Arial Unicode MS" pitchFamily="34" charset="-128"/>
                <a:cs typeface="Arial Unicode MS" pitchFamily="34" charset="-128"/>
              </a:rPr>
            </a:br>
            <a:endParaRPr lang="en-US" sz="4000" u="sng" cap="none" dirty="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733800"/>
            <a:ext cx="7772400" cy="3124200"/>
          </a:xfrm>
        </p:spPr>
        <p:txBody>
          <a:bodyPr>
            <a:noAutofit/>
          </a:bodyPr>
          <a:lstStyle/>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Advocate Arun Saxena</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Saxena &amp; Saxena Law Chambers </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Advocates &amp; Attorneys</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603-604, New Delhi House,</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27, </a:t>
            </a:r>
            <a:r>
              <a:rPr lang="en-US" sz="1800" b="1" dirty="0" err="1">
                <a:solidFill>
                  <a:schemeClr val="bg1"/>
                </a:solidFill>
                <a:latin typeface="Arial Unicode MS" pitchFamily="34" charset="-128"/>
                <a:ea typeface="Arial Unicode MS" pitchFamily="34" charset="-128"/>
                <a:cs typeface="Arial Unicode MS" pitchFamily="34" charset="-128"/>
              </a:rPr>
              <a:t>Barakhamba</a:t>
            </a:r>
            <a:r>
              <a:rPr lang="en-US" sz="1800" b="1" dirty="0">
                <a:solidFill>
                  <a:schemeClr val="bg1"/>
                </a:solidFill>
                <a:latin typeface="Arial Unicode MS" pitchFamily="34" charset="-128"/>
                <a:ea typeface="Arial Unicode MS" pitchFamily="34" charset="-128"/>
                <a:cs typeface="Arial Unicode MS" pitchFamily="34" charset="-128"/>
              </a:rPr>
              <a:t> Road,</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New Delhi – 110 001.</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Ph: 43044999, Mob.: 9810037364</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E-mail : advisor@sslclegal.in</a:t>
            </a: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001000" cy="41148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Insolvency professional</a:t>
            </a:r>
            <a:r>
              <a:rPr lang="en-US" sz="2400" dirty="0">
                <a:latin typeface="Arial Unicode MS" pitchFamily="34" charset="-128"/>
                <a:ea typeface="Arial Unicode MS" pitchFamily="34" charset="-128"/>
                <a:cs typeface="Arial Unicode MS" pitchFamily="34" charset="-128"/>
              </a:rPr>
              <a:t>” means </a:t>
            </a:r>
            <a:r>
              <a:rPr lang="en-US" sz="2400" b="1" dirty="0">
                <a:latin typeface="Arial Unicode MS" pitchFamily="34" charset="-128"/>
                <a:ea typeface="Arial Unicode MS" pitchFamily="34" charset="-128"/>
                <a:cs typeface="Arial Unicode MS" pitchFamily="34" charset="-128"/>
              </a:rPr>
              <a:t>any person</a:t>
            </a:r>
            <a:r>
              <a:rPr lang="en-US" sz="2400" dirty="0">
                <a:latin typeface="Arial Unicode MS" pitchFamily="34" charset="-128"/>
                <a:ea typeface="Arial Unicode MS" pitchFamily="34" charset="-128"/>
                <a:cs typeface="Arial Unicode MS" pitchFamily="34" charset="-128"/>
              </a:rPr>
              <a:t> registered with the Board under section 201 as an insolvency professional agency.</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“Insolvency professional agency</a:t>
            </a:r>
            <a:r>
              <a:rPr lang="en-US" sz="2400" dirty="0">
                <a:latin typeface="Arial Unicode MS" pitchFamily="34" charset="-128"/>
                <a:ea typeface="Arial Unicode MS" pitchFamily="34" charset="-128"/>
                <a:cs typeface="Arial Unicode MS" pitchFamily="34" charset="-128"/>
              </a:rPr>
              <a:t>” means </a:t>
            </a:r>
            <a:r>
              <a:rPr lang="en-US" sz="2400" b="1" dirty="0">
                <a:latin typeface="Arial Unicode MS" pitchFamily="34" charset="-128"/>
                <a:ea typeface="Arial Unicode MS" pitchFamily="34" charset="-128"/>
                <a:cs typeface="Arial Unicode MS" pitchFamily="34" charset="-128"/>
              </a:rPr>
              <a:t>any person </a:t>
            </a:r>
            <a:r>
              <a:rPr lang="en-US" sz="2400" dirty="0">
                <a:latin typeface="Arial Unicode MS" pitchFamily="34" charset="-128"/>
                <a:ea typeface="Arial Unicode MS" pitchFamily="34" charset="-128"/>
                <a:cs typeface="Arial Unicode MS" pitchFamily="34" charset="-128"/>
              </a:rPr>
              <a:t>registered with the Board under section 201 as in insolvency professional agency.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Secured creditor</a:t>
            </a:r>
            <a:r>
              <a:rPr lang="en-US" sz="2400" dirty="0">
                <a:latin typeface="Arial Unicode MS" pitchFamily="34" charset="-128"/>
                <a:ea typeface="Arial Unicode MS" pitchFamily="34" charset="-128"/>
                <a:cs typeface="Arial Unicode MS" pitchFamily="34" charset="-128"/>
              </a:rPr>
              <a:t>” means </a:t>
            </a:r>
            <a:r>
              <a:rPr lang="en-US" sz="2400" b="1" dirty="0">
                <a:latin typeface="Arial Unicode MS" pitchFamily="34" charset="-128"/>
                <a:ea typeface="Arial Unicode MS" pitchFamily="34" charset="-128"/>
                <a:cs typeface="Arial Unicode MS" pitchFamily="34" charset="-128"/>
              </a:rPr>
              <a:t>a creditor</a:t>
            </a:r>
            <a:r>
              <a:rPr lang="en-US" sz="2400" dirty="0">
                <a:latin typeface="Arial Unicode MS" pitchFamily="34" charset="-128"/>
                <a:ea typeface="Arial Unicode MS" pitchFamily="34" charset="-128"/>
                <a:cs typeface="Arial Unicode MS" pitchFamily="34" charset="-128"/>
              </a:rPr>
              <a:t> in favour of whom security interest is created.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318CEA-8916-407D-A09D-693B411C5278}"/>
              </a:ext>
            </a:extLst>
          </p:cNvPr>
          <p:cNvSpPr>
            <a:spLocks noGrp="1"/>
          </p:cNvSpPr>
          <p:nvPr>
            <p:ph type="title"/>
          </p:nvPr>
        </p:nvSpPr>
        <p:spPr/>
        <p:txBody>
          <a:bodyPr/>
          <a:lstStyle/>
          <a:p>
            <a:r>
              <a:rPr lang="en-IN" dirty="0"/>
              <a:t>Fraudulent Trading</a:t>
            </a:r>
          </a:p>
        </p:txBody>
      </p:sp>
      <p:sp>
        <p:nvSpPr>
          <p:cNvPr id="3" name="Content Placeholder 2">
            <a:extLst>
              <a:ext uri="{FF2B5EF4-FFF2-40B4-BE49-F238E27FC236}">
                <a16:creationId xmlns:a16="http://schemas.microsoft.com/office/drawing/2014/main" xmlns="" id="{6146F1C3-AC30-4CBD-A321-4D54D830E9B3}"/>
              </a:ext>
            </a:extLst>
          </p:cNvPr>
          <p:cNvSpPr>
            <a:spLocks noGrp="1"/>
          </p:cNvSpPr>
          <p:nvPr>
            <p:ph sz="quarter" idx="1"/>
          </p:nvPr>
        </p:nvSpPr>
        <p:spPr/>
        <p:txBody>
          <a:bodyPr/>
          <a:lstStyle/>
          <a:p>
            <a:r>
              <a:rPr lang="en-IN" dirty="0"/>
              <a:t> If RP/Liquidator finds that CD is doing</a:t>
            </a:r>
          </a:p>
          <a:p>
            <a:r>
              <a:rPr lang="en-IN" dirty="0"/>
              <a:t>            any business to defraud any creditor</a:t>
            </a:r>
          </a:p>
          <a:p>
            <a:r>
              <a:rPr lang="en-IN" dirty="0"/>
              <a:t>              OR</a:t>
            </a:r>
          </a:p>
          <a:p>
            <a:r>
              <a:rPr lang="en-IN" dirty="0"/>
              <a:t>             doing any fraudulent business </a:t>
            </a:r>
          </a:p>
          <a:p>
            <a:endParaRPr lang="en-IN" dirty="0"/>
          </a:p>
          <a:p>
            <a:r>
              <a:rPr lang="en-IN" dirty="0" err="1"/>
              <a:t>Rp</a:t>
            </a:r>
            <a:r>
              <a:rPr lang="en-IN" dirty="0"/>
              <a:t>/ Liquidator shall file an application before AA</a:t>
            </a:r>
          </a:p>
          <a:p>
            <a:endParaRPr lang="en-IN" dirty="0"/>
          </a:p>
        </p:txBody>
      </p:sp>
      <p:sp>
        <p:nvSpPr>
          <p:cNvPr id="4" name="Footer Placeholder 3">
            <a:extLst>
              <a:ext uri="{FF2B5EF4-FFF2-40B4-BE49-F238E27FC236}">
                <a16:creationId xmlns:a16="http://schemas.microsoft.com/office/drawing/2014/main" xmlns="" id="{A5EA1A4C-0761-4A5A-B3DB-B296700706E3}"/>
              </a:ext>
            </a:extLst>
          </p:cNvPr>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a:extLst>
              <a:ext uri="{FF2B5EF4-FFF2-40B4-BE49-F238E27FC236}">
                <a16:creationId xmlns:a16="http://schemas.microsoft.com/office/drawing/2014/main" xmlns="" id="{BD963FF2-410C-462F-94D4-56607137C87E}"/>
              </a:ext>
            </a:extLst>
          </p:cNvPr>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100</a:t>
            </a:fld>
            <a:endParaRPr lang="en-US"/>
          </a:p>
        </p:txBody>
      </p:sp>
    </p:spTree>
    <p:extLst>
      <p:ext uri="{BB962C8B-B14F-4D97-AF65-F5344CB8AC3E}">
        <p14:creationId xmlns:p14="http://schemas.microsoft.com/office/powerpoint/2010/main" xmlns="" val="85736817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838200"/>
          </a:xfrm>
        </p:spPr>
        <p:txBody>
          <a:bodyPr>
            <a:noAutofit/>
          </a:bodyPr>
          <a:lstStyle/>
          <a:p>
            <a:pPr marL="58738" indent="-1588" eaLnBrk="1" fontAlgn="auto" hangingPunct="1">
              <a:spcAft>
                <a:spcPts val="0"/>
              </a:spcAft>
              <a:defRPr/>
            </a:pPr>
            <a:r>
              <a:rPr lang="en-US" sz="3200" dirty="0">
                <a:latin typeface="Arial Unicode MS" pitchFamily="34" charset="-128"/>
                <a:ea typeface="Arial Unicode MS" pitchFamily="34" charset="-128"/>
                <a:cs typeface="Arial Unicode MS" pitchFamily="34" charset="-128"/>
              </a:rPr>
              <a:t>Offence and Penalties</a:t>
            </a:r>
          </a:p>
        </p:txBody>
      </p:sp>
      <p:sp>
        <p:nvSpPr>
          <p:cNvPr id="3" name="Content Placeholder 2"/>
          <p:cNvSpPr>
            <a:spLocks noGrp="1"/>
          </p:cNvSpPr>
          <p:nvPr>
            <p:ph sz="quarter" idx="1"/>
          </p:nvPr>
        </p:nvSpPr>
        <p:spPr>
          <a:xfrm>
            <a:off x="457200" y="1600200"/>
            <a:ext cx="8229600" cy="4419600"/>
          </a:xfrm>
        </p:spPr>
        <p:txBody>
          <a:bodyPr>
            <a:noAutofit/>
          </a:bodyPr>
          <a:lstStyle/>
          <a:p>
            <a:pPr marL="58738" indent="-15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Offence and Penalties</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graphicFrame>
        <p:nvGraphicFramePr>
          <p:cNvPr id="6" name="Table 5"/>
          <p:cNvGraphicFramePr>
            <a:graphicFrameLocks noGrp="1"/>
          </p:cNvGraphicFramePr>
          <p:nvPr>
            <p:extLst>
              <p:ext uri="{D42A27DB-BD31-4B8C-83A1-F6EECF244321}">
                <p14:modId xmlns:p14="http://schemas.microsoft.com/office/powerpoint/2010/main" xmlns="" val="144714222"/>
              </p:ext>
            </p:extLst>
          </p:nvPr>
        </p:nvGraphicFramePr>
        <p:xfrm>
          <a:off x="457200" y="2286000"/>
          <a:ext cx="8382000" cy="429768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xmlns="" val="20000"/>
                    </a:ext>
                  </a:extLst>
                </a:gridCol>
                <a:gridCol w="426720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1752600">
                  <a:extLst>
                    <a:ext uri="{9D8B030D-6E8A-4147-A177-3AD203B41FA5}">
                      <a16:colId xmlns:a16="http://schemas.microsoft.com/office/drawing/2014/main" xmlns="" val="20003"/>
                    </a:ext>
                  </a:extLst>
                </a:gridCol>
              </a:tblGrid>
              <a:tr h="370840">
                <a:tc>
                  <a:txBody>
                    <a:bodyPr/>
                    <a:lstStyle/>
                    <a:p>
                      <a:pPr algn="ctr"/>
                      <a:r>
                        <a:rPr lang="en-US" sz="1600" b="1" dirty="0"/>
                        <a:t>Section</a:t>
                      </a:r>
                    </a:p>
                  </a:txBody>
                  <a:tcPr/>
                </a:tc>
                <a:tc>
                  <a:txBody>
                    <a:bodyPr/>
                    <a:lstStyle/>
                    <a:p>
                      <a:r>
                        <a:rPr lang="en-US" b="1" dirty="0">
                          <a:latin typeface="Arial Unicode MS" pitchFamily="34" charset="-128"/>
                          <a:ea typeface="Arial Unicode MS" pitchFamily="34" charset="-128"/>
                          <a:cs typeface="Arial Unicode MS" pitchFamily="34" charset="-128"/>
                        </a:rPr>
                        <a:t>Particulars</a:t>
                      </a:r>
                    </a:p>
                  </a:txBody>
                  <a:tcPr/>
                </a:tc>
                <a:tc>
                  <a:txBody>
                    <a:bodyPr/>
                    <a:lstStyle/>
                    <a:p>
                      <a:r>
                        <a:rPr lang="en-US" b="1" dirty="0">
                          <a:latin typeface="Arial Unicode MS" pitchFamily="34" charset="-128"/>
                          <a:ea typeface="Arial Unicode MS" pitchFamily="34" charset="-128"/>
                          <a:cs typeface="Arial Unicode MS" pitchFamily="34" charset="-128"/>
                        </a:rPr>
                        <a:t>Responsible person</a:t>
                      </a:r>
                    </a:p>
                  </a:txBody>
                  <a:tcPr/>
                </a:tc>
                <a:tc>
                  <a:txBody>
                    <a:bodyPr/>
                    <a:lstStyle/>
                    <a:p>
                      <a:r>
                        <a:rPr lang="en-US" b="1" dirty="0">
                          <a:latin typeface="Arial Unicode MS" pitchFamily="34" charset="-128"/>
                          <a:ea typeface="Arial Unicode MS" pitchFamily="34" charset="-128"/>
                          <a:cs typeface="Arial Unicode MS" pitchFamily="34" charset="-128"/>
                        </a:rPr>
                        <a:t>Penalties</a:t>
                      </a:r>
                    </a:p>
                  </a:txBody>
                  <a:tcPr/>
                </a:tc>
                <a:extLst>
                  <a:ext uri="{0D108BD9-81ED-4DB2-BD59-A6C34878D82A}">
                    <a16:rowId xmlns:a16="http://schemas.microsoft.com/office/drawing/2014/main" xmlns="" val="10000"/>
                  </a:ext>
                </a:extLst>
              </a:tr>
              <a:tr h="370840">
                <a:tc>
                  <a:txBody>
                    <a:bodyPr/>
                    <a:lstStyle/>
                    <a:p>
                      <a:pPr algn="ctr"/>
                      <a:r>
                        <a:rPr lang="en-US" dirty="0">
                          <a:latin typeface="Arial Unicode MS" pitchFamily="34" charset="-128"/>
                          <a:ea typeface="Arial Unicode MS" pitchFamily="34" charset="-128"/>
                          <a:cs typeface="Arial Unicode MS" pitchFamily="34" charset="-128"/>
                        </a:rPr>
                        <a:t>68</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Willfully concealed any property, any debt</a:t>
                      </a:r>
                      <a:r>
                        <a:rPr lang="en-US" baseline="0" dirty="0">
                          <a:latin typeface="Arial Unicode MS" pitchFamily="34" charset="-128"/>
                          <a:ea typeface="Arial Unicode MS" pitchFamily="34" charset="-128"/>
                          <a:cs typeface="Arial Unicode MS" pitchFamily="34" charset="-128"/>
                        </a:rPr>
                        <a:t> of value of Rs.10,000 or more within </a:t>
                      </a:r>
                      <a:r>
                        <a:rPr lang="en-US" b="1" baseline="0" dirty="0">
                          <a:latin typeface="Arial Unicode MS" pitchFamily="34" charset="-128"/>
                          <a:ea typeface="Arial Unicode MS" pitchFamily="34" charset="-128"/>
                          <a:cs typeface="Arial Unicode MS" pitchFamily="34" charset="-128"/>
                        </a:rPr>
                        <a:t>12 months</a:t>
                      </a:r>
                      <a:r>
                        <a:rPr lang="en-US" baseline="0" dirty="0">
                          <a:latin typeface="Arial Unicode MS" pitchFamily="34" charset="-128"/>
                          <a:ea typeface="Arial Unicode MS" pitchFamily="34" charset="-128"/>
                          <a:cs typeface="Arial Unicode MS" pitchFamily="34" charset="-128"/>
                        </a:rPr>
                        <a:t> immediately preceding  insolvency commencement date</a:t>
                      </a:r>
                    </a:p>
                    <a:p>
                      <a:pPr marL="231775" indent="-231775">
                        <a:buFont typeface="Arial" pitchFamily="34" charset="0"/>
                        <a:buChar char="•"/>
                      </a:pPr>
                      <a:r>
                        <a:rPr lang="en-US" baseline="0" dirty="0">
                          <a:latin typeface="Arial Unicode MS" pitchFamily="34" charset="-128"/>
                          <a:ea typeface="Arial Unicode MS" pitchFamily="34" charset="-128"/>
                          <a:cs typeface="Arial Unicode MS" pitchFamily="34" charset="-128"/>
                        </a:rPr>
                        <a:t>Fraudulently remove any part of the property of the value of Rs.10,000 or more.</a:t>
                      </a:r>
                    </a:p>
                    <a:p>
                      <a:pPr marL="231775" indent="-231775">
                        <a:buFont typeface="Arial" pitchFamily="34" charset="0"/>
                        <a:buChar char="•"/>
                      </a:pPr>
                      <a:r>
                        <a:rPr lang="en-US" baseline="0" dirty="0">
                          <a:latin typeface="Arial Unicode MS" pitchFamily="34" charset="-128"/>
                          <a:ea typeface="Arial Unicode MS" pitchFamily="34" charset="-128"/>
                          <a:cs typeface="Arial Unicode MS" pitchFamily="34" charset="-128"/>
                        </a:rPr>
                        <a:t>Willfully concealed, destroyed, </a:t>
                      </a:r>
                      <a:r>
                        <a:rPr lang="en-US" baseline="0" dirty="0" err="1">
                          <a:latin typeface="Arial Unicode MS" pitchFamily="34" charset="-128"/>
                          <a:ea typeface="Arial Unicode MS" pitchFamily="34" charset="-128"/>
                          <a:cs typeface="Arial Unicode MS" pitchFamily="34" charset="-128"/>
                        </a:rPr>
                        <a:t>mutiliated</a:t>
                      </a:r>
                      <a:r>
                        <a:rPr lang="en-US" baseline="0" dirty="0">
                          <a:latin typeface="Arial Unicode MS" pitchFamily="34" charset="-128"/>
                          <a:ea typeface="Arial Unicode MS" pitchFamily="34" charset="-128"/>
                          <a:cs typeface="Arial Unicode MS" pitchFamily="34" charset="-128"/>
                        </a:rPr>
                        <a:t> or falsified any books, paper etc.</a:t>
                      </a:r>
                    </a:p>
                    <a:p>
                      <a:pPr marL="231775" indent="-231775">
                        <a:buFont typeface="Arial" pitchFamily="34" charset="0"/>
                        <a:buChar char="•"/>
                      </a:pPr>
                      <a:r>
                        <a:rPr lang="en-US" baseline="0" dirty="0">
                          <a:latin typeface="Arial Unicode MS" pitchFamily="34" charset="-128"/>
                          <a:ea typeface="Arial Unicode MS" pitchFamily="34" charset="-128"/>
                          <a:cs typeface="Arial Unicode MS" pitchFamily="34" charset="-128"/>
                        </a:rPr>
                        <a:t>Willfully created any security, interest over or dispose off any property.</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Any officer</a:t>
                      </a:r>
                      <a:r>
                        <a:rPr lang="en-US" baseline="0" dirty="0">
                          <a:latin typeface="Arial Unicode MS" pitchFamily="34" charset="-128"/>
                          <a:ea typeface="Arial Unicode MS" pitchFamily="34" charset="-128"/>
                          <a:cs typeface="Arial Unicode MS" pitchFamily="34" charset="-128"/>
                        </a:rPr>
                        <a:t> of the company </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3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838200"/>
          </a:xfrm>
        </p:spPr>
        <p:txBody>
          <a:bodyPr>
            <a:noAutofit/>
          </a:bodyPr>
          <a:lstStyle/>
          <a:p>
            <a:pPr marL="58738" indent="-1588" eaLnBrk="1" fontAlgn="auto" hangingPunct="1">
              <a:spcAft>
                <a:spcPts val="0"/>
              </a:spcAft>
              <a:defRPr/>
            </a:pPr>
            <a:r>
              <a:rPr lang="en-US" sz="3200" dirty="0">
                <a:latin typeface="Arial Unicode MS" pitchFamily="34" charset="-128"/>
                <a:ea typeface="Arial Unicode MS" pitchFamily="34" charset="-128"/>
                <a:cs typeface="Arial Unicode MS" pitchFamily="34" charset="-128"/>
              </a:rPr>
              <a:t>Offence and Penalties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graphicFrame>
        <p:nvGraphicFramePr>
          <p:cNvPr id="6" name="Table 5"/>
          <p:cNvGraphicFramePr>
            <a:graphicFrameLocks noGrp="1"/>
          </p:cNvGraphicFramePr>
          <p:nvPr>
            <p:extLst>
              <p:ext uri="{D42A27DB-BD31-4B8C-83A1-F6EECF244321}">
                <p14:modId xmlns:p14="http://schemas.microsoft.com/office/powerpoint/2010/main" xmlns="" val="2089645551"/>
              </p:ext>
            </p:extLst>
          </p:nvPr>
        </p:nvGraphicFramePr>
        <p:xfrm>
          <a:off x="457200" y="1676400"/>
          <a:ext cx="8382000" cy="438912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xmlns="" val="20000"/>
                    </a:ext>
                  </a:extLst>
                </a:gridCol>
                <a:gridCol w="426720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1752600">
                  <a:extLst>
                    <a:ext uri="{9D8B030D-6E8A-4147-A177-3AD203B41FA5}">
                      <a16:colId xmlns:a16="http://schemas.microsoft.com/office/drawing/2014/main" xmlns="" val="20003"/>
                    </a:ext>
                  </a:extLst>
                </a:gridCol>
              </a:tblGrid>
              <a:tr h="370840">
                <a:tc>
                  <a:txBody>
                    <a:bodyPr/>
                    <a:lstStyle/>
                    <a:p>
                      <a:pPr algn="ctr"/>
                      <a:r>
                        <a:rPr lang="en-US" sz="1600" b="1" dirty="0"/>
                        <a:t>Section</a:t>
                      </a:r>
                    </a:p>
                  </a:txBody>
                  <a:tcPr/>
                </a:tc>
                <a:tc>
                  <a:txBody>
                    <a:bodyPr/>
                    <a:lstStyle/>
                    <a:p>
                      <a:r>
                        <a:rPr lang="en-US" b="1" dirty="0">
                          <a:latin typeface="Arial Unicode MS" pitchFamily="34" charset="-128"/>
                          <a:ea typeface="Arial Unicode MS" pitchFamily="34" charset="-128"/>
                          <a:cs typeface="Arial Unicode MS" pitchFamily="34" charset="-128"/>
                        </a:rPr>
                        <a:t>Particulars</a:t>
                      </a:r>
                    </a:p>
                  </a:txBody>
                  <a:tcPr/>
                </a:tc>
                <a:tc>
                  <a:txBody>
                    <a:bodyPr/>
                    <a:lstStyle/>
                    <a:p>
                      <a:r>
                        <a:rPr lang="en-US" b="1" dirty="0">
                          <a:latin typeface="Arial Unicode MS" pitchFamily="34" charset="-128"/>
                          <a:ea typeface="Arial Unicode MS" pitchFamily="34" charset="-128"/>
                          <a:cs typeface="Arial Unicode MS" pitchFamily="34" charset="-128"/>
                        </a:rPr>
                        <a:t>Responsible person</a:t>
                      </a:r>
                    </a:p>
                  </a:txBody>
                  <a:tcPr/>
                </a:tc>
                <a:tc>
                  <a:txBody>
                    <a:bodyPr/>
                    <a:lstStyle/>
                    <a:p>
                      <a:r>
                        <a:rPr lang="en-US" b="1" dirty="0">
                          <a:latin typeface="Arial Unicode MS" pitchFamily="34" charset="-128"/>
                          <a:ea typeface="Arial Unicode MS" pitchFamily="34" charset="-128"/>
                          <a:cs typeface="Arial Unicode MS" pitchFamily="34" charset="-128"/>
                        </a:rPr>
                        <a:t>Penalties</a:t>
                      </a:r>
                    </a:p>
                  </a:txBody>
                  <a:tcPr/>
                </a:tc>
                <a:extLst>
                  <a:ext uri="{0D108BD9-81ED-4DB2-BD59-A6C34878D82A}">
                    <a16:rowId xmlns:a16="http://schemas.microsoft.com/office/drawing/2014/main" xmlns="" val="10000"/>
                  </a:ext>
                </a:extLst>
              </a:tr>
              <a:tr h="370840">
                <a:tc>
                  <a:txBody>
                    <a:bodyPr/>
                    <a:lstStyle/>
                    <a:p>
                      <a:pPr algn="ctr"/>
                      <a:r>
                        <a:rPr lang="en-US" dirty="0">
                          <a:latin typeface="Arial Unicode MS" pitchFamily="34" charset="-128"/>
                          <a:ea typeface="Arial Unicode MS" pitchFamily="34" charset="-128"/>
                          <a:cs typeface="Arial Unicode MS" pitchFamily="34" charset="-128"/>
                        </a:rPr>
                        <a:t>69</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transaction defrauding creditors( on or after commencement of insolvency)</a:t>
                      </a:r>
                    </a:p>
                  </a:txBody>
                  <a:tcPr/>
                </a:tc>
                <a:tc>
                  <a:txBody>
                    <a:bodyPr/>
                    <a:lstStyle/>
                    <a:p>
                      <a:r>
                        <a:rPr lang="en-US" dirty="0">
                          <a:latin typeface="Arial Unicode MS" pitchFamily="34" charset="-128"/>
                          <a:ea typeface="Arial Unicode MS" pitchFamily="34" charset="-128"/>
                          <a:cs typeface="Arial Unicode MS" pitchFamily="34" charset="-128"/>
                        </a:rPr>
                        <a:t>Corporate debtors and officer</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1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1"/>
                  </a:ext>
                </a:extLst>
              </a:tr>
              <a:tr h="370840">
                <a:tc>
                  <a:txBody>
                    <a:bodyPr/>
                    <a:lstStyle/>
                    <a:p>
                      <a:pPr algn="ctr"/>
                      <a:r>
                        <a:rPr lang="en-US" dirty="0">
                          <a:latin typeface="Arial Unicode MS" pitchFamily="34" charset="-128"/>
                          <a:ea typeface="Arial Unicode MS" pitchFamily="34" charset="-128"/>
                          <a:cs typeface="Arial Unicode MS" pitchFamily="34" charset="-128"/>
                        </a:rPr>
                        <a:t>70</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misconduct</a:t>
                      </a:r>
                      <a:r>
                        <a:rPr lang="en-US" baseline="0" dirty="0">
                          <a:latin typeface="Arial Unicode MS" pitchFamily="34" charset="-128"/>
                          <a:ea typeface="Arial Unicode MS" pitchFamily="34" charset="-128"/>
                          <a:cs typeface="Arial Unicode MS" pitchFamily="34" charset="-128"/>
                        </a:rPr>
                        <a:t> in the course of corporate insolvency resolution process</a:t>
                      </a:r>
                    </a:p>
                    <a:p>
                      <a:pPr marL="231775" indent="-231775">
                        <a:buFont typeface="Arial" pitchFamily="34" charset="0"/>
                        <a:buChar char="•"/>
                      </a:pPr>
                      <a:r>
                        <a:rPr lang="en-US" baseline="0" dirty="0">
                          <a:latin typeface="Arial Unicode MS" pitchFamily="34" charset="-128"/>
                          <a:ea typeface="Arial Unicode MS" pitchFamily="34" charset="-128"/>
                          <a:cs typeface="Arial Unicode MS" pitchFamily="34" charset="-128"/>
                        </a:rPr>
                        <a:t>Non-disclosure of information to RP</a:t>
                      </a:r>
                    </a:p>
                    <a:p>
                      <a:pPr marL="231775" indent="-231775">
                        <a:buFont typeface="Arial" pitchFamily="34" charset="0"/>
                        <a:buChar char="•"/>
                      </a:pPr>
                      <a:r>
                        <a:rPr lang="en-US" baseline="0" dirty="0">
                          <a:latin typeface="Arial Unicode MS" pitchFamily="34" charset="-128"/>
                          <a:ea typeface="Arial Unicode MS" pitchFamily="34" charset="-128"/>
                          <a:cs typeface="Arial Unicode MS" pitchFamily="34" charset="-128"/>
                        </a:rPr>
                        <a:t>Not giving the custody and control to the RP.</a:t>
                      </a:r>
                    </a:p>
                    <a:p>
                      <a:pPr marL="231775" indent="-231775">
                        <a:buFont typeface="Arial" pitchFamily="34" charset="0"/>
                        <a:buChar char="•"/>
                      </a:pPr>
                      <a:r>
                        <a:rPr lang="en-US" baseline="0" dirty="0">
                          <a:latin typeface="Arial Unicode MS" pitchFamily="34" charset="-128"/>
                          <a:ea typeface="Arial Unicode MS" pitchFamily="34" charset="-128"/>
                          <a:cs typeface="Arial Unicode MS" pitchFamily="34" charset="-128"/>
                        </a:rPr>
                        <a:t>Not providing books of accounts to RP</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Officer</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3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p>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2"/>
                  </a:ext>
                </a:extLst>
              </a:tr>
            </a:tbl>
          </a:graphicData>
        </a:graphic>
      </p:graphicFrame>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838200"/>
          </a:xfrm>
        </p:spPr>
        <p:txBody>
          <a:bodyPr>
            <a:noAutofit/>
          </a:bodyPr>
          <a:lstStyle/>
          <a:p>
            <a:pPr marL="58738" indent="-1588" eaLnBrk="1" fontAlgn="auto" hangingPunct="1">
              <a:spcAft>
                <a:spcPts val="0"/>
              </a:spcAft>
              <a:defRPr/>
            </a:pPr>
            <a:r>
              <a:rPr lang="en-US" sz="3200" dirty="0">
                <a:latin typeface="Arial Unicode MS" pitchFamily="34" charset="-128"/>
                <a:ea typeface="Arial Unicode MS" pitchFamily="34" charset="-128"/>
                <a:cs typeface="Arial Unicode MS" pitchFamily="34" charset="-128"/>
              </a:rPr>
              <a:t>Offence and Penalties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graphicFrame>
        <p:nvGraphicFramePr>
          <p:cNvPr id="6" name="Table 5"/>
          <p:cNvGraphicFramePr>
            <a:graphicFrameLocks noGrp="1"/>
          </p:cNvGraphicFramePr>
          <p:nvPr>
            <p:extLst>
              <p:ext uri="{D42A27DB-BD31-4B8C-83A1-F6EECF244321}">
                <p14:modId xmlns:p14="http://schemas.microsoft.com/office/powerpoint/2010/main" xmlns="" val="1075006702"/>
              </p:ext>
            </p:extLst>
          </p:nvPr>
        </p:nvGraphicFramePr>
        <p:xfrm>
          <a:off x="457200" y="1676400"/>
          <a:ext cx="8382000" cy="421132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xmlns="" val="20000"/>
                    </a:ext>
                  </a:extLst>
                </a:gridCol>
                <a:gridCol w="2819400">
                  <a:extLst>
                    <a:ext uri="{9D8B030D-6E8A-4147-A177-3AD203B41FA5}">
                      <a16:colId xmlns:a16="http://schemas.microsoft.com/office/drawing/2014/main" xmlns="" val="20001"/>
                    </a:ext>
                  </a:extLst>
                </a:gridCol>
                <a:gridCol w="2514600">
                  <a:extLst>
                    <a:ext uri="{9D8B030D-6E8A-4147-A177-3AD203B41FA5}">
                      <a16:colId xmlns:a16="http://schemas.microsoft.com/office/drawing/2014/main" xmlns="" val="20002"/>
                    </a:ext>
                  </a:extLst>
                </a:gridCol>
                <a:gridCol w="2209800">
                  <a:extLst>
                    <a:ext uri="{9D8B030D-6E8A-4147-A177-3AD203B41FA5}">
                      <a16:colId xmlns:a16="http://schemas.microsoft.com/office/drawing/2014/main" xmlns="" val="20003"/>
                    </a:ext>
                  </a:extLst>
                </a:gridCol>
              </a:tblGrid>
              <a:tr h="370840">
                <a:tc>
                  <a:txBody>
                    <a:bodyPr/>
                    <a:lstStyle/>
                    <a:p>
                      <a:pPr algn="ctr"/>
                      <a:r>
                        <a:rPr lang="en-US" sz="1600" b="1" dirty="0"/>
                        <a:t>Section</a:t>
                      </a:r>
                    </a:p>
                  </a:txBody>
                  <a:tcPr/>
                </a:tc>
                <a:tc>
                  <a:txBody>
                    <a:bodyPr/>
                    <a:lstStyle/>
                    <a:p>
                      <a:r>
                        <a:rPr lang="en-US" b="1" dirty="0">
                          <a:latin typeface="Arial Unicode MS" pitchFamily="34" charset="-128"/>
                          <a:ea typeface="Arial Unicode MS" pitchFamily="34" charset="-128"/>
                          <a:cs typeface="Arial Unicode MS" pitchFamily="34" charset="-128"/>
                        </a:rPr>
                        <a:t>Particulars</a:t>
                      </a:r>
                    </a:p>
                  </a:txBody>
                  <a:tcPr/>
                </a:tc>
                <a:tc>
                  <a:txBody>
                    <a:bodyPr/>
                    <a:lstStyle/>
                    <a:p>
                      <a:r>
                        <a:rPr lang="en-US" b="1" dirty="0">
                          <a:latin typeface="Arial Unicode MS" pitchFamily="34" charset="-128"/>
                          <a:ea typeface="Arial Unicode MS" pitchFamily="34" charset="-128"/>
                          <a:cs typeface="Arial Unicode MS" pitchFamily="34" charset="-128"/>
                        </a:rPr>
                        <a:t>Responsible person</a:t>
                      </a:r>
                    </a:p>
                  </a:txBody>
                  <a:tcPr/>
                </a:tc>
                <a:tc>
                  <a:txBody>
                    <a:bodyPr/>
                    <a:lstStyle/>
                    <a:p>
                      <a:r>
                        <a:rPr lang="en-US" b="1" dirty="0">
                          <a:latin typeface="Arial Unicode MS" pitchFamily="34" charset="-128"/>
                          <a:ea typeface="Arial Unicode MS" pitchFamily="34" charset="-128"/>
                          <a:cs typeface="Arial Unicode MS" pitchFamily="34" charset="-128"/>
                        </a:rPr>
                        <a:t>Penalties</a:t>
                      </a:r>
                    </a:p>
                  </a:txBody>
                  <a:tcPr/>
                </a:tc>
                <a:extLst>
                  <a:ext uri="{0D108BD9-81ED-4DB2-BD59-A6C34878D82A}">
                    <a16:rowId xmlns:a16="http://schemas.microsoft.com/office/drawing/2014/main" xmlns="" val="10000"/>
                  </a:ext>
                </a:extLst>
              </a:tr>
              <a:tr h="370840">
                <a:tc>
                  <a:txBody>
                    <a:bodyPr/>
                    <a:lstStyle/>
                    <a:p>
                      <a:pPr algn="ctr"/>
                      <a:r>
                        <a:rPr lang="en-US" dirty="0">
                          <a:latin typeface="Arial Unicode MS" pitchFamily="34" charset="-128"/>
                          <a:ea typeface="Arial Unicode MS" pitchFamily="34" charset="-128"/>
                          <a:cs typeface="Arial Unicode MS" pitchFamily="34" charset="-128"/>
                        </a:rPr>
                        <a:t>71</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falsification of books of accounts</a:t>
                      </a:r>
                    </a:p>
                  </a:txBody>
                  <a:tcPr/>
                </a:tc>
                <a:tc>
                  <a:txBody>
                    <a:bodyPr/>
                    <a:lstStyle/>
                    <a:p>
                      <a:r>
                        <a:rPr lang="en-US" dirty="0">
                          <a:latin typeface="Arial Unicode MS" pitchFamily="34" charset="-128"/>
                          <a:ea typeface="Arial Unicode MS" pitchFamily="34" charset="-128"/>
                          <a:cs typeface="Arial Unicode MS" pitchFamily="34" charset="-128"/>
                        </a:rPr>
                        <a:t>Officer</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3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1"/>
                  </a:ext>
                </a:extLst>
              </a:tr>
              <a:tr h="370840">
                <a:tc>
                  <a:txBody>
                    <a:bodyPr/>
                    <a:lstStyle/>
                    <a:p>
                      <a:pPr algn="ctr"/>
                      <a:r>
                        <a:rPr lang="en-US" dirty="0">
                          <a:latin typeface="Arial Unicode MS" pitchFamily="34" charset="-128"/>
                          <a:ea typeface="Arial Unicode MS" pitchFamily="34" charset="-128"/>
                          <a:cs typeface="Arial Unicode MS" pitchFamily="34" charset="-128"/>
                        </a:rPr>
                        <a:t>72</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willful</a:t>
                      </a:r>
                      <a:r>
                        <a:rPr lang="en-US" baseline="0" dirty="0">
                          <a:latin typeface="Arial Unicode MS" pitchFamily="34" charset="-128"/>
                          <a:ea typeface="Arial Unicode MS" pitchFamily="34" charset="-128"/>
                          <a:cs typeface="Arial Unicode MS" pitchFamily="34" charset="-128"/>
                        </a:rPr>
                        <a:t> material omission from statement of affairs relating to affairs of CD</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Officer</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3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2"/>
                  </a:ext>
                </a:extLst>
              </a:tr>
              <a:tr h="370840">
                <a:tc>
                  <a:txBody>
                    <a:bodyPr/>
                    <a:lstStyle/>
                    <a:p>
                      <a:pPr algn="ctr"/>
                      <a:r>
                        <a:rPr lang="en-US" dirty="0">
                          <a:latin typeface="Arial Unicode MS" pitchFamily="34" charset="-128"/>
                          <a:ea typeface="Arial Unicode MS" pitchFamily="34" charset="-128"/>
                          <a:cs typeface="Arial Unicode MS" pitchFamily="34" charset="-128"/>
                        </a:rPr>
                        <a:t>73</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false representation to creditors</a:t>
                      </a:r>
                    </a:p>
                  </a:txBody>
                  <a:tcPr/>
                </a:tc>
                <a:tc>
                  <a:txBody>
                    <a:bodyPr/>
                    <a:lstStyle/>
                    <a:p>
                      <a:r>
                        <a:rPr lang="en-US" dirty="0">
                          <a:latin typeface="Arial Unicode MS" pitchFamily="34" charset="-128"/>
                          <a:ea typeface="Arial Unicode MS" pitchFamily="34" charset="-128"/>
                          <a:cs typeface="Arial Unicode MS" pitchFamily="34" charset="-128"/>
                        </a:rPr>
                        <a:t>Officer</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3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p>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838200"/>
          </a:xfrm>
        </p:spPr>
        <p:txBody>
          <a:bodyPr>
            <a:noAutofit/>
          </a:bodyPr>
          <a:lstStyle/>
          <a:p>
            <a:pPr marL="58738" indent="-1588" eaLnBrk="1" fontAlgn="auto" hangingPunct="1">
              <a:spcAft>
                <a:spcPts val="0"/>
              </a:spcAft>
              <a:defRPr/>
            </a:pPr>
            <a:r>
              <a:rPr lang="en-US" sz="3200" dirty="0">
                <a:latin typeface="Arial Unicode MS" pitchFamily="34" charset="-128"/>
                <a:ea typeface="Arial Unicode MS" pitchFamily="34" charset="-128"/>
                <a:cs typeface="Arial Unicode MS" pitchFamily="34" charset="-128"/>
              </a:rPr>
              <a:t>Offence and Penalties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graphicFrame>
        <p:nvGraphicFramePr>
          <p:cNvPr id="6" name="Table 5"/>
          <p:cNvGraphicFramePr>
            <a:graphicFrameLocks noGrp="1"/>
          </p:cNvGraphicFramePr>
          <p:nvPr>
            <p:extLst>
              <p:ext uri="{D42A27DB-BD31-4B8C-83A1-F6EECF244321}">
                <p14:modId xmlns:p14="http://schemas.microsoft.com/office/powerpoint/2010/main" xmlns="" val="2389326773"/>
              </p:ext>
            </p:extLst>
          </p:nvPr>
        </p:nvGraphicFramePr>
        <p:xfrm>
          <a:off x="457200" y="1676400"/>
          <a:ext cx="8382000" cy="420624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xmlns="" val="20000"/>
                    </a:ext>
                  </a:extLst>
                </a:gridCol>
                <a:gridCol w="3124200">
                  <a:extLst>
                    <a:ext uri="{9D8B030D-6E8A-4147-A177-3AD203B41FA5}">
                      <a16:colId xmlns:a16="http://schemas.microsoft.com/office/drawing/2014/main" xmlns="" val="20001"/>
                    </a:ext>
                  </a:extLst>
                </a:gridCol>
                <a:gridCol w="1600200">
                  <a:extLst>
                    <a:ext uri="{9D8B030D-6E8A-4147-A177-3AD203B41FA5}">
                      <a16:colId xmlns:a16="http://schemas.microsoft.com/office/drawing/2014/main" xmlns="" val="20002"/>
                    </a:ext>
                  </a:extLst>
                </a:gridCol>
                <a:gridCol w="2819400">
                  <a:extLst>
                    <a:ext uri="{9D8B030D-6E8A-4147-A177-3AD203B41FA5}">
                      <a16:colId xmlns:a16="http://schemas.microsoft.com/office/drawing/2014/main" xmlns="" val="20003"/>
                    </a:ext>
                  </a:extLst>
                </a:gridCol>
              </a:tblGrid>
              <a:tr h="370840">
                <a:tc>
                  <a:txBody>
                    <a:bodyPr/>
                    <a:lstStyle/>
                    <a:p>
                      <a:pPr algn="ctr"/>
                      <a:r>
                        <a:rPr lang="en-US" sz="1600" b="1" dirty="0"/>
                        <a:t>Section</a:t>
                      </a:r>
                    </a:p>
                  </a:txBody>
                  <a:tcPr/>
                </a:tc>
                <a:tc>
                  <a:txBody>
                    <a:bodyPr/>
                    <a:lstStyle/>
                    <a:p>
                      <a:r>
                        <a:rPr lang="en-US" b="1" dirty="0">
                          <a:latin typeface="Arial Unicode MS" pitchFamily="34" charset="-128"/>
                          <a:ea typeface="Arial Unicode MS" pitchFamily="34" charset="-128"/>
                          <a:cs typeface="Arial Unicode MS" pitchFamily="34" charset="-128"/>
                        </a:rPr>
                        <a:t>Particulars</a:t>
                      </a:r>
                    </a:p>
                  </a:txBody>
                  <a:tcPr/>
                </a:tc>
                <a:tc>
                  <a:txBody>
                    <a:bodyPr/>
                    <a:lstStyle/>
                    <a:p>
                      <a:r>
                        <a:rPr lang="en-US" b="1" dirty="0">
                          <a:latin typeface="Arial Unicode MS" pitchFamily="34" charset="-128"/>
                          <a:ea typeface="Arial Unicode MS" pitchFamily="34" charset="-128"/>
                          <a:cs typeface="Arial Unicode MS" pitchFamily="34" charset="-128"/>
                        </a:rPr>
                        <a:t>Responsible person</a:t>
                      </a:r>
                    </a:p>
                  </a:txBody>
                  <a:tcPr/>
                </a:tc>
                <a:tc>
                  <a:txBody>
                    <a:bodyPr/>
                    <a:lstStyle/>
                    <a:p>
                      <a:r>
                        <a:rPr lang="en-US" b="1" dirty="0">
                          <a:latin typeface="Arial Unicode MS" pitchFamily="34" charset="-128"/>
                          <a:ea typeface="Arial Unicode MS" pitchFamily="34" charset="-128"/>
                          <a:cs typeface="Arial Unicode MS" pitchFamily="34" charset="-128"/>
                        </a:rPr>
                        <a:t>Penalties</a:t>
                      </a:r>
                    </a:p>
                  </a:txBody>
                  <a:tcPr/>
                </a:tc>
                <a:extLst>
                  <a:ext uri="{0D108BD9-81ED-4DB2-BD59-A6C34878D82A}">
                    <a16:rowId xmlns:a16="http://schemas.microsoft.com/office/drawing/2014/main" xmlns="" val="10000"/>
                  </a:ext>
                </a:extLst>
              </a:tr>
              <a:tr h="370840">
                <a:tc>
                  <a:txBody>
                    <a:bodyPr/>
                    <a:lstStyle/>
                    <a:p>
                      <a:pPr algn="ctr"/>
                      <a:r>
                        <a:rPr lang="en-US" dirty="0">
                          <a:latin typeface="Arial Unicode MS" pitchFamily="34" charset="-128"/>
                          <a:ea typeface="Arial Unicode MS" pitchFamily="34" charset="-128"/>
                          <a:cs typeface="Arial Unicode MS" pitchFamily="34" charset="-128"/>
                        </a:rPr>
                        <a:t>74</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contravention</a:t>
                      </a:r>
                      <a:r>
                        <a:rPr lang="en-US" baseline="0" dirty="0">
                          <a:latin typeface="Arial Unicode MS" pitchFamily="34" charset="-128"/>
                          <a:ea typeface="Arial Unicode MS" pitchFamily="34" charset="-128"/>
                          <a:cs typeface="Arial Unicode MS" pitchFamily="34" charset="-128"/>
                        </a:rPr>
                        <a:t> of moratorium or resolution of plan</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Corporate</a:t>
                      </a:r>
                      <a:r>
                        <a:rPr lang="en-US" baseline="0" dirty="0">
                          <a:latin typeface="Arial Unicode MS" pitchFamily="34" charset="-128"/>
                          <a:ea typeface="Arial Unicode MS" pitchFamily="34" charset="-128"/>
                          <a:cs typeface="Arial Unicode MS" pitchFamily="34" charset="-128"/>
                        </a:rPr>
                        <a:t> debtor and officers</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sz="1600" dirty="0">
                          <a:latin typeface="Arial Unicode MS" pitchFamily="34" charset="-128"/>
                          <a:ea typeface="Arial Unicode MS" pitchFamily="34" charset="-128"/>
                          <a:cs typeface="Arial Unicode MS" pitchFamily="34" charset="-128"/>
                        </a:rPr>
                        <a:t>I</a:t>
                      </a:r>
                      <a:r>
                        <a:rPr lang="en-US" sz="1600" u="sng" dirty="0">
                          <a:latin typeface="Arial Unicode MS" pitchFamily="34" charset="-128"/>
                          <a:ea typeface="Arial Unicode MS" pitchFamily="34" charset="-128"/>
                          <a:cs typeface="Arial Unicode MS" pitchFamily="34" charset="-128"/>
                        </a:rPr>
                        <a:t>mprisonment</a:t>
                      </a:r>
                      <a:r>
                        <a:rPr lang="en-US" sz="1600" baseline="0" dirty="0">
                          <a:latin typeface="Arial Unicode MS" pitchFamily="34" charset="-128"/>
                          <a:ea typeface="Arial Unicode MS" pitchFamily="34" charset="-128"/>
                          <a:cs typeface="Arial Unicode MS" pitchFamily="34" charset="-128"/>
                        </a:rPr>
                        <a:t> – 3 to 5 years </a:t>
                      </a:r>
                    </a:p>
                    <a:p>
                      <a:r>
                        <a:rPr lang="en-US" sz="1600" u="sng" baseline="0" dirty="0">
                          <a:latin typeface="Arial Unicode MS" pitchFamily="34" charset="-128"/>
                          <a:ea typeface="Arial Unicode MS" pitchFamily="34" charset="-128"/>
                          <a:cs typeface="Arial Unicode MS" pitchFamily="34" charset="-128"/>
                        </a:rPr>
                        <a:t>Fine</a:t>
                      </a:r>
                      <a:r>
                        <a:rPr lang="en-US" sz="1600" baseline="0" dirty="0">
                          <a:latin typeface="Arial Unicode MS" pitchFamily="34" charset="-128"/>
                          <a:ea typeface="Arial Unicode MS" pitchFamily="34" charset="-128"/>
                          <a:cs typeface="Arial Unicode MS" pitchFamily="34" charset="-128"/>
                        </a:rPr>
                        <a:t> – Rs.1 </a:t>
                      </a:r>
                      <a:r>
                        <a:rPr lang="en-US" sz="1600" baseline="0" dirty="0" err="1">
                          <a:latin typeface="Arial Unicode MS" pitchFamily="34" charset="-128"/>
                          <a:ea typeface="Arial Unicode MS" pitchFamily="34" charset="-128"/>
                          <a:cs typeface="Arial Unicode MS" pitchFamily="34" charset="-128"/>
                        </a:rPr>
                        <a:t>lac</a:t>
                      </a:r>
                      <a:r>
                        <a:rPr lang="en-US" sz="1600" baseline="0" dirty="0">
                          <a:latin typeface="Arial Unicode MS" pitchFamily="34" charset="-128"/>
                          <a:ea typeface="Arial Unicode MS" pitchFamily="34" charset="-128"/>
                          <a:cs typeface="Arial Unicode MS" pitchFamily="34" charset="-128"/>
                        </a:rPr>
                        <a:t> to Rs.3 </a:t>
                      </a:r>
                      <a:r>
                        <a:rPr lang="en-US" sz="1600" baseline="0" dirty="0" err="1">
                          <a:latin typeface="Arial Unicode MS" pitchFamily="34" charset="-128"/>
                          <a:ea typeface="Arial Unicode MS" pitchFamily="34" charset="-128"/>
                          <a:cs typeface="Arial Unicode MS" pitchFamily="34" charset="-128"/>
                        </a:rPr>
                        <a:t>lacs</a:t>
                      </a:r>
                      <a:r>
                        <a:rPr lang="en-US" sz="1600" baseline="0" dirty="0">
                          <a:latin typeface="Arial Unicode MS" pitchFamily="34" charset="-128"/>
                          <a:ea typeface="Arial Unicode MS" pitchFamily="34" charset="-128"/>
                          <a:cs typeface="Arial Unicode MS" pitchFamily="34" charset="-128"/>
                        </a:rPr>
                        <a:t> or both</a:t>
                      </a:r>
                      <a:endParaRPr lang="en-US" sz="16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1"/>
                  </a:ext>
                </a:extLst>
              </a:tr>
              <a:tr h="37084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creditor</a:t>
                      </a:r>
                    </a:p>
                  </a:txBody>
                  <a:tcPr/>
                </a:tc>
                <a:tc>
                  <a:txBody>
                    <a:bodyPr/>
                    <a:lstStyle/>
                    <a:p>
                      <a:endParaRPr lang="en-US" dirty="0">
                        <a:latin typeface="Arial Unicode MS" pitchFamily="34" charset="-128"/>
                        <a:ea typeface="Arial Unicode MS" pitchFamily="34" charset="-128"/>
                        <a:cs typeface="Arial Unicode MS" pitchFamily="34" charset="-128"/>
                      </a:endParaRPr>
                    </a:p>
                  </a:txBody>
                  <a:tcPr/>
                </a:tc>
                <a:tc>
                  <a:txBody>
                    <a:bodyPr/>
                    <a:lstStyle/>
                    <a:p>
                      <a:r>
                        <a:rPr lang="en-US" sz="1600" dirty="0">
                          <a:latin typeface="Arial Unicode MS" pitchFamily="34" charset="-128"/>
                          <a:ea typeface="Arial Unicode MS" pitchFamily="34" charset="-128"/>
                          <a:cs typeface="Arial Unicode MS" pitchFamily="34" charset="-128"/>
                        </a:rPr>
                        <a:t>I</a:t>
                      </a:r>
                      <a:r>
                        <a:rPr lang="en-US" sz="1600" u="sng" dirty="0">
                          <a:latin typeface="Arial Unicode MS" pitchFamily="34" charset="-128"/>
                          <a:ea typeface="Arial Unicode MS" pitchFamily="34" charset="-128"/>
                          <a:cs typeface="Arial Unicode MS" pitchFamily="34" charset="-128"/>
                        </a:rPr>
                        <a:t>mprisonment</a:t>
                      </a:r>
                      <a:r>
                        <a:rPr lang="en-US" sz="1600" baseline="0" dirty="0">
                          <a:latin typeface="Arial Unicode MS" pitchFamily="34" charset="-128"/>
                          <a:ea typeface="Arial Unicode MS" pitchFamily="34" charset="-128"/>
                          <a:cs typeface="Arial Unicode MS" pitchFamily="34" charset="-128"/>
                        </a:rPr>
                        <a:t> – 1 to 5 years </a:t>
                      </a:r>
                    </a:p>
                    <a:p>
                      <a:r>
                        <a:rPr lang="en-US" sz="1600" u="sng" baseline="0" dirty="0">
                          <a:latin typeface="Arial Unicode MS" pitchFamily="34" charset="-128"/>
                          <a:ea typeface="Arial Unicode MS" pitchFamily="34" charset="-128"/>
                          <a:cs typeface="Arial Unicode MS" pitchFamily="34" charset="-128"/>
                        </a:rPr>
                        <a:t>Fine</a:t>
                      </a:r>
                      <a:r>
                        <a:rPr lang="en-US" sz="1600" baseline="0" dirty="0">
                          <a:latin typeface="Arial Unicode MS" pitchFamily="34" charset="-128"/>
                          <a:ea typeface="Arial Unicode MS" pitchFamily="34" charset="-128"/>
                          <a:cs typeface="Arial Unicode MS" pitchFamily="34" charset="-128"/>
                        </a:rPr>
                        <a:t> – Rs.1 </a:t>
                      </a:r>
                      <a:r>
                        <a:rPr lang="en-US" sz="1600" baseline="0" dirty="0" err="1">
                          <a:latin typeface="Arial Unicode MS" pitchFamily="34" charset="-128"/>
                          <a:ea typeface="Arial Unicode MS" pitchFamily="34" charset="-128"/>
                          <a:cs typeface="Arial Unicode MS" pitchFamily="34" charset="-128"/>
                        </a:rPr>
                        <a:t>lac</a:t>
                      </a:r>
                      <a:r>
                        <a:rPr lang="en-US" sz="1600" baseline="0" dirty="0">
                          <a:latin typeface="Arial Unicode MS" pitchFamily="34" charset="-128"/>
                          <a:ea typeface="Arial Unicode MS" pitchFamily="34" charset="-128"/>
                          <a:cs typeface="Arial Unicode MS" pitchFamily="34" charset="-128"/>
                        </a:rPr>
                        <a:t> to Rs.1 </a:t>
                      </a:r>
                      <a:r>
                        <a:rPr lang="en-US" sz="1600" baseline="0" dirty="0" err="1">
                          <a:latin typeface="Arial Unicode MS" pitchFamily="34" charset="-128"/>
                          <a:ea typeface="Arial Unicode MS" pitchFamily="34" charset="-128"/>
                          <a:cs typeface="Arial Unicode MS" pitchFamily="34" charset="-128"/>
                        </a:rPr>
                        <a:t>crore</a:t>
                      </a:r>
                      <a:r>
                        <a:rPr lang="en-US" sz="1600" baseline="0" dirty="0">
                          <a:latin typeface="Arial Unicode MS" pitchFamily="34" charset="-128"/>
                          <a:ea typeface="Arial Unicode MS" pitchFamily="34" charset="-128"/>
                          <a:cs typeface="Arial Unicode MS" pitchFamily="34" charset="-128"/>
                        </a:rPr>
                        <a:t> or both</a:t>
                      </a:r>
                      <a:endParaRPr lang="en-US" sz="16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2"/>
                  </a:ext>
                </a:extLst>
              </a:tr>
              <a:tr h="37084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contravention of resolution plan</a:t>
                      </a:r>
                    </a:p>
                  </a:txBody>
                  <a:tcPr/>
                </a:tc>
                <a:tc>
                  <a:txBody>
                    <a:bodyPr/>
                    <a:lstStyle/>
                    <a:p>
                      <a:r>
                        <a:rPr lang="en-US" dirty="0">
                          <a:latin typeface="Arial Unicode MS" pitchFamily="34" charset="-128"/>
                          <a:ea typeface="Arial Unicode MS" pitchFamily="34" charset="-128"/>
                          <a:cs typeface="Arial Unicode MS" pitchFamily="34" charset="-128"/>
                        </a:rPr>
                        <a:t>Creditor,</a:t>
                      </a:r>
                      <a:r>
                        <a:rPr lang="en-US" baseline="0" dirty="0">
                          <a:latin typeface="Arial Unicode MS" pitchFamily="34" charset="-128"/>
                          <a:ea typeface="Arial Unicode MS" pitchFamily="34" charset="-128"/>
                          <a:cs typeface="Arial Unicode MS" pitchFamily="34" charset="-128"/>
                        </a:rPr>
                        <a:t> officer, company</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sz="1600" dirty="0">
                          <a:latin typeface="Arial Unicode MS" pitchFamily="34" charset="-128"/>
                          <a:ea typeface="Arial Unicode MS" pitchFamily="34" charset="-128"/>
                          <a:cs typeface="Arial Unicode MS" pitchFamily="34" charset="-128"/>
                        </a:rPr>
                        <a:t>I</a:t>
                      </a:r>
                      <a:r>
                        <a:rPr lang="en-US" sz="1600" u="sng" dirty="0">
                          <a:latin typeface="Arial Unicode MS" pitchFamily="34" charset="-128"/>
                          <a:ea typeface="Arial Unicode MS" pitchFamily="34" charset="-128"/>
                          <a:cs typeface="Arial Unicode MS" pitchFamily="34" charset="-128"/>
                        </a:rPr>
                        <a:t>mprisonment</a:t>
                      </a:r>
                      <a:r>
                        <a:rPr lang="en-US" sz="1600" baseline="0" dirty="0">
                          <a:latin typeface="Arial Unicode MS" pitchFamily="34" charset="-128"/>
                          <a:ea typeface="Arial Unicode MS" pitchFamily="34" charset="-128"/>
                          <a:cs typeface="Arial Unicode MS" pitchFamily="34" charset="-128"/>
                        </a:rPr>
                        <a:t> – 1 to 5 years </a:t>
                      </a:r>
                    </a:p>
                    <a:p>
                      <a:r>
                        <a:rPr lang="en-US" sz="1600" u="sng" baseline="0" dirty="0">
                          <a:latin typeface="Arial Unicode MS" pitchFamily="34" charset="-128"/>
                          <a:ea typeface="Arial Unicode MS" pitchFamily="34" charset="-128"/>
                          <a:cs typeface="Arial Unicode MS" pitchFamily="34" charset="-128"/>
                        </a:rPr>
                        <a:t>Fine</a:t>
                      </a:r>
                      <a:r>
                        <a:rPr lang="en-US" sz="1600" baseline="0" dirty="0">
                          <a:latin typeface="Arial Unicode MS" pitchFamily="34" charset="-128"/>
                          <a:ea typeface="Arial Unicode MS" pitchFamily="34" charset="-128"/>
                          <a:cs typeface="Arial Unicode MS" pitchFamily="34" charset="-128"/>
                        </a:rPr>
                        <a:t> – Rs.1 </a:t>
                      </a:r>
                      <a:r>
                        <a:rPr lang="en-US" sz="1600" baseline="0" dirty="0" err="1">
                          <a:latin typeface="Arial Unicode MS" pitchFamily="34" charset="-128"/>
                          <a:ea typeface="Arial Unicode MS" pitchFamily="34" charset="-128"/>
                          <a:cs typeface="Arial Unicode MS" pitchFamily="34" charset="-128"/>
                        </a:rPr>
                        <a:t>lac</a:t>
                      </a:r>
                      <a:r>
                        <a:rPr lang="en-US" sz="1600" baseline="0" dirty="0">
                          <a:latin typeface="Arial Unicode MS" pitchFamily="34" charset="-128"/>
                          <a:ea typeface="Arial Unicode MS" pitchFamily="34" charset="-128"/>
                          <a:cs typeface="Arial Unicode MS" pitchFamily="34" charset="-128"/>
                        </a:rPr>
                        <a:t> to Rs.1 </a:t>
                      </a:r>
                      <a:r>
                        <a:rPr lang="en-US" sz="1600" baseline="0" dirty="0" err="1">
                          <a:latin typeface="Arial Unicode MS" pitchFamily="34" charset="-128"/>
                          <a:ea typeface="Arial Unicode MS" pitchFamily="34" charset="-128"/>
                          <a:cs typeface="Arial Unicode MS" pitchFamily="34" charset="-128"/>
                        </a:rPr>
                        <a:t>crore</a:t>
                      </a:r>
                      <a:r>
                        <a:rPr lang="en-US" sz="1600" baseline="0" dirty="0">
                          <a:latin typeface="Arial Unicode MS" pitchFamily="34" charset="-128"/>
                          <a:ea typeface="Arial Unicode MS" pitchFamily="34" charset="-128"/>
                          <a:cs typeface="Arial Unicode MS" pitchFamily="34" charset="-128"/>
                        </a:rPr>
                        <a:t> or both</a:t>
                      </a:r>
                      <a:endParaRPr lang="en-US" sz="16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3"/>
                  </a:ext>
                </a:extLst>
              </a:tr>
              <a:tr h="37084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a:t>
                      </a:r>
                      <a:r>
                        <a:rPr lang="en-US" baseline="0" dirty="0">
                          <a:latin typeface="Arial Unicode MS" pitchFamily="34" charset="-128"/>
                          <a:ea typeface="Arial Unicode MS" pitchFamily="34" charset="-128"/>
                          <a:cs typeface="Arial Unicode MS" pitchFamily="34" charset="-128"/>
                        </a:rPr>
                        <a:t> for false information in application</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Every person</a:t>
                      </a:r>
                    </a:p>
                  </a:txBody>
                  <a:tcPr/>
                </a:tc>
                <a:tc>
                  <a:txBody>
                    <a:bodyPr/>
                    <a:lstStyle/>
                    <a:p>
                      <a:r>
                        <a:rPr lang="en-US" sz="1600" u="sng" baseline="0" dirty="0">
                          <a:latin typeface="Arial Unicode MS" pitchFamily="34" charset="-128"/>
                          <a:ea typeface="Arial Unicode MS" pitchFamily="34" charset="-128"/>
                          <a:cs typeface="Arial Unicode MS" pitchFamily="34" charset="-128"/>
                        </a:rPr>
                        <a:t>Fine</a:t>
                      </a:r>
                      <a:r>
                        <a:rPr lang="en-US" sz="1600" baseline="0" dirty="0">
                          <a:latin typeface="Arial Unicode MS" pitchFamily="34" charset="-128"/>
                          <a:ea typeface="Arial Unicode MS" pitchFamily="34" charset="-128"/>
                          <a:cs typeface="Arial Unicode MS" pitchFamily="34" charset="-128"/>
                        </a:rPr>
                        <a:t> – Rs.1 </a:t>
                      </a:r>
                      <a:r>
                        <a:rPr lang="en-US" sz="1600" baseline="0" dirty="0" err="1">
                          <a:latin typeface="Arial Unicode MS" pitchFamily="34" charset="-128"/>
                          <a:ea typeface="Arial Unicode MS" pitchFamily="34" charset="-128"/>
                          <a:cs typeface="Arial Unicode MS" pitchFamily="34" charset="-128"/>
                        </a:rPr>
                        <a:t>lac</a:t>
                      </a:r>
                      <a:r>
                        <a:rPr lang="en-US" sz="1600" baseline="0" dirty="0">
                          <a:latin typeface="Arial Unicode MS" pitchFamily="34" charset="-128"/>
                          <a:ea typeface="Arial Unicode MS" pitchFamily="34" charset="-128"/>
                          <a:cs typeface="Arial Unicode MS" pitchFamily="34" charset="-128"/>
                        </a:rPr>
                        <a:t> to Rs.1 </a:t>
                      </a:r>
                      <a:r>
                        <a:rPr lang="en-US" sz="1600" baseline="0" dirty="0" err="1">
                          <a:latin typeface="Arial Unicode MS" pitchFamily="34" charset="-128"/>
                          <a:ea typeface="Arial Unicode MS" pitchFamily="34" charset="-128"/>
                          <a:cs typeface="Arial Unicode MS" pitchFamily="34" charset="-128"/>
                        </a:rPr>
                        <a:t>crore</a:t>
                      </a:r>
                      <a:r>
                        <a:rPr lang="en-US" sz="1600" baseline="0" dirty="0">
                          <a:latin typeface="Arial Unicode MS" pitchFamily="34" charset="-128"/>
                          <a:ea typeface="Arial Unicode MS" pitchFamily="34" charset="-128"/>
                          <a:cs typeface="Arial Unicode MS" pitchFamily="34" charset="-128"/>
                        </a:rPr>
                        <a:t> </a:t>
                      </a:r>
                      <a:endParaRPr lang="en-US" sz="16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838200"/>
          </a:xfrm>
        </p:spPr>
        <p:txBody>
          <a:bodyPr>
            <a:noAutofit/>
          </a:bodyPr>
          <a:lstStyle/>
          <a:p>
            <a:pPr marL="58738" indent="-1588" eaLnBrk="1" fontAlgn="auto" hangingPunct="1">
              <a:spcAft>
                <a:spcPts val="0"/>
              </a:spcAft>
              <a:defRPr/>
            </a:pPr>
            <a:r>
              <a:rPr lang="en-US" sz="3200" dirty="0">
                <a:latin typeface="Arial Unicode MS" pitchFamily="34" charset="-128"/>
                <a:ea typeface="Arial Unicode MS" pitchFamily="34" charset="-128"/>
                <a:cs typeface="Arial Unicode MS" pitchFamily="34" charset="-128"/>
              </a:rPr>
              <a:t>Offence and Penalties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graphicFrame>
        <p:nvGraphicFramePr>
          <p:cNvPr id="6" name="Table 5"/>
          <p:cNvGraphicFramePr>
            <a:graphicFrameLocks noGrp="1"/>
          </p:cNvGraphicFramePr>
          <p:nvPr/>
        </p:nvGraphicFramePr>
        <p:xfrm>
          <a:off x="457200" y="1676400"/>
          <a:ext cx="8382000" cy="302260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xmlns="" val="20000"/>
                    </a:ext>
                  </a:extLst>
                </a:gridCol>
                <a:gridCol w="2819400">
                  <a:extLst>
                    <a:ext uri="{9D8B030D-6E8A-4147-A177-3AD203B41FA5}">
                      <a16:colId xmlns:a16="http://schemas.microsoft.com/office/drawing/2014/main" xmlns="" val="20001"/>
                    </a:ext>
                  </a:extLst>
                </a:gridCol>
                <a:gridCol w="2514600">
                  <a:extLst>
                    <a:ext uri="{9D8B030D-6E8A-4147-A177-3AD203B41FA5}">
                      <a16:colId xmlns:a16="http://schemas.microsoft.com/office/drawing/2014/main" xmlns="" val="20002"/>
                    </a:ext>
                  </a:extLst>
                </a:gridCol>
                <a:gridCol w="2209800">
                  <a:extLst>
                    <a:ext uri="{9D8B030D-6E8A-4147-A177-3AD203B41FA5}">
                      <a16:colId xmlns:a16="http://schemas.microsoft.com/office/drawing/2014/main" xmlns="" val="20003"/>
                    </a:ext>
                  </a:extLst>
                </a:gridCol>
              </a:tblGrid>
              <a:tr h="370840">
                <a:tc>
                  <a:txBody>
                    <a:bodyPr/>
                    <a:lstStyle/>
                    <a:p>
                      <a:pPr algn="ctr"/>
                      <a:r>
                        <a:rPr lang="en-US" sz="1600" b="1" dirty="0"/>
                        <a:t>Section</a:t>
                      </a:r>
                    </a:p>
                  </a:txBody>
                  <a:tcPr/>
                </a:tc>
                <a:tc>
                  <a:txBody>
                    <a:bodyPr/>
                    <a:lstStyle/>
                    <a:p>
                      <a:r>
                        <a:rPr lang="en-US" b="1" dirty="0">
                          <a:latin typeface="Arial Unicode MS" pitchFamily="34" charset="-128"/>
                          <a:ea typeface="Arial Unicode MS" pitchFamily="34" charset="-128"/>
                          <a:cs typeface="Arial Unicode MS" pitchFamily="34" charset="-128"/>
                        </a:rPr>
                        <a:t>Particulars</a:t>
                      </a:r>
                    </a:p>
                  </a:txBody>
                  <a:tcPr/>
                </a:tc>
                <a:tc>
                  <a:txBody>
                    <a:bodyPr/>
                    <a:lstStyle/>
                    <a:p>
                      <a:r>
                        <a:rPr lang="en-US" b="1" dirty="0">
                          <a:latin typeface="Arial Unicode MS" pitchFamily="34" charset="-128"/>
                          <a:ea typeface="Arial Unicode MS" pitchFamily="34" charset="-128"/>
                          <a:cs typeface="Arial Unicode MS" pitchFamily="34" charset="-128"/>
                        </a:rPr>
                        <a:t>Responsible person</a:t>
                      </a:r>
                    </a:p>
                  </a:txBody>
                  <a:tcPr/>
                </a:tc>
                <a:tc>
                  <a:txBody>
                    <a:bodyPr/>
                    <a:lstStyle/>
                    <a:p>
                      <a:r>
                        <a:rPr lang="en-US" b="1" dirty="0">
                          <a:latin typeface="Arial Unicode MS" pitchFamily="34" charset="-128"/>
                          <a:ea typeface="Arial Unicode MS" pitchFamily="34" charset="-128"/>
                          <a:cs typeface="Arial Unicode MS" pitchFamily="34" charset="-128"/>
                        </a:rPr>
                        <a:t>Penalties</a:t>
                      </a:r>
                    </a:p>
                  </a:txBody>
                  <a:tcPr/>
                </a:tc>
                <a:extLst>
                  <a:ext uri="{0D108BD9-81ED-4DB2-BD59-A6C34878D82A}">
                    <a16:rowId xmlns:a16="http://schemas.microsoft.com/office/drawing/2014/main" xmlns="" val="10000"/>
                  </a:ext>
                </a:extLst>
              </a:tr>
              <a:tr h="370840">
                <a:tc>
                  <a:txBody>
                    <a:bodyPr/>
                    <a:lstStyle/>
                    <a:p>
                      <a:pPr algn="ctr"/>
                      <a:r>
                        <a:rPr lang="en-US" dirty="0">
                          <a:latin typeface="Arial Unicode MS" pitchFamily="34" charset="-128"/>
                          <a:ea typeface="Arial Unicode MS" pitchFamily="34" charset="-128"/>
                          <a:cs typeface="Arial Unicode MS" pitchFamily="34" charset="-128"/>
                        </a:rPr>
                        <a:t>75</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non-disclosure</a:t>
                      </a:r>
                      <a:r>
                        <a:rPr lang="en-US" baseline="0" dirty="0">
                          <a:latin typeface="Arial Unicode MS" pitchFamily="34" charset="-128"/>
                          <a:ea typeface="Arial Unicode MS" pitchFamily="34" charset="-128"/>
                          <a:cs typeface="Arial Unicode MS" pitchFamily="34" charset="-128"/>
                        </a:rPr>
                        <a:t> of dispute or repayment of debt</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Operational creditor</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1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1"/>
                  </a:ext>
                </a:extLst>
              </a:tr>
              <a:tr h="370840">
                <a:tc>
                  <a:txBody>
                    <a:bodyPr/>
                    <a:lstStyle/>
                    <a:p>
                      <a:pPr algn="ctr"/>
                      <a:r>
                        <a:rPr lang="en-US" dirty="0">
                          <a:latin typeface="Arial Unicode MS" pitchFamily="34" charset="-128"/>
                          <a:ea typeface="Arial Unicode MS" pitchFamily="34" charset="-128"/>
                          <a:cs typeface="Arial Unicode MS" pitchFamily="34" charset="-128"/>
                        </a:rPr>
                        <a:t>77</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providing false information in application made by CD</a:t>
                      </a:r>
                    </a:p>
                  </a:txBody>
                  <a:tcPr/>
                </a:tc>
                <a:tc>
                  <a:txBody>
                    <a:bodyPr/>
                    <a:lstStyle/>
                    <a:p>
                      <a:r>
                        <a:rPr lang="en-US" dirty="0">
                          <a:latin typeface="Arial Unicode MS" pitchFamily="34" charset="-128"/>
                          <a:ea typeface="Arial Unicode MS" pitchFamily="34" charset="-128"/>
                          <a:cs typeface="Arial Unicode MS" pitchFamily="34" charset="-128"/>
                        </a:rPr>
                        <a:t>CD or person</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3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2"/>
                  </a:ext>
                </a:extLst>
              </a:tr>
            </a:tbl>
          </a:graphicData>
        </a:graphic>
      </p:graphicFrame>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1066800" y="2590800"/>
            <a:ext cx="7162800" cy="3535363"/>
          </a:xfrm>
        </p:spPr>
        <p:txBody>
          <a:bodyPr/>
          <a:lstStyle/>
          <a:p>
            <a:pPr algn="ctr" eaLnBrk="1" hangingPunct="1">
              <a:buFont typeface="Wingdings" pitchFamily="2" charset="2"/>
              <a:buNone/>
            </a:pPr>
            <a:endParaRPr lang="en-US" dirty="0"/>
          </a:p>
          <a:p>
            <a:pPr algn="ctr" eaLnBrk="1" hangingPunct="1">
              <a:buFont typeface="Wingdings" pitchFamily="2" charset="2"/>
              <a:buNone/>
            </a:pPr>
            <a:r>
              <a:rPr lang="en-US" sz="6600" dirty="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106</a:t>
            </a:fld>
            <a:endParaRPr lang="en-US"/>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001000" cy="44958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Person”</a:t>
            </a:r>
            <a:r>
              <a:rPr lang="en-US" sz="2400" dirty="0">
                <a:latin typeface="Arial Unicode MS" pitchFamily="34" charset="-128"/>
                <a:ea typeface="Arial Unicode MS" pitchFamily="34" charset="-128"/>
                <a:cs typeface="Arial Unicode MS" pitchFamily="34" charset="-128"/>
              </a:rPr>
              <a:t> includes – </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An individual;</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 Hindu Undivided Family;</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 company;</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 trust;</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 partnership;</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 limited liability partnership; and</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Any other entity established under a statute</a:t>
            </a:r>
          </a:p>
          <a:p>
            <a:pPr marL="798513" indent="-5080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798513" indent="-5080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and includes a person </a:t>
            </a:r>
            <a:r>
              <a:rPr lang="en-US" sz="2400" b="1" dirty="0">
                <a:latin typeface="Arial Unicode MS" pitchFamily="34" charset="-128"/>
                <a:ea typeface="Arial Unicode MS" pitchFamily="34" charset="-128"/>
                <a:cs typeface="Arial Unicode MS" pitchFamily="34" charset="-128"/>
              </a:rPr>
              <a:t>resident outside India.</a:t>
            </a: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001000" cy="41148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Transaction”</a:t>
            </a:r>
            <a:r>
              <a:rPr lang="en-US" sz="2400" dirty="0">
                <a:latin typeface="Arial Unicode MS" pitchFamily="34" charset="-128"/>
                <a:ea typeface="Arial Unicode MS" pitchFamily="34" charset="-128"/>
                <a:cs typeface="Arial Unicode MS" pitchFamily="34" charset="-128"/>
              </a:rPr>
              <a:t> includes an </a:t>
            </a:r>
            <a:r>
              <a:rPr lang="en-US" sz="2400" b="1" dirty="0">
                <a:latin typeface="Arial Unicode MS" pitchFamily="34" charset="-128"/>
                <a:ea typeface="Arial Unicode MS" pitchFamily="34" charset="-128"/>
                <a:cs typeface="Arial Unicode MS" pitchFamily="34" charset="-128"/>
              </a:rPr>
              <a:t>agreement</a:t>
            </a:r>
            <a:r>
              <a:rPr lang="en-US" sz="2400" dirty="0">
                <a:latin typeface="Arial Unicode MS" pitchFamily="34" charset="-128"/>
                <a:ea typeface="Arial Unicode MS" pitchFamily="34" charset="-128"/>
                <a:cs typeface="Arial Unicode MS" pitchFamily="34" charset="-128"/>
              </a:rPr>
              <a:t> or </a:t>
            </a:r>
            <a:r>
              <a:rPr lang="en-US" sz="2400" b="1" dirty="0">
                <a:latin typeface="Arial Unicode MS" pitchFamily="34" charset="-128"/>
                <a:ea typeface="Arial Unicode MS" pitchFamily="34" charset="-128"/>
                <a:cs typeface="Arial Unicode MS" pitchFamily="34" charset="-128"/>
              </a:rPr>
              <a:t>arrangement</a:t>
            </a:r>
            <a:r>
              <a:rPr lang="en-US" sz="2400" dirty="0">
                <a:latin typeface="Arial Unicode MS" pitchFamily="34" charset="-128"/>
                <a:ea typeface="Arial Unicode MS" pitchFamily="34" charset="-128"/>
                <a:cs typeface="Arial Unicode MS" pitchFamily="34" charset="-128"/>
              </a:rPr>
              <a:t> in writing for the transfer of assets, or funds, goods or services, from or to the corporate debtor.</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Transfer”</a:t>
            </a:r>
            <a:r>
              <a:rPr lang="en-US" sz="2400" dirty="0">
                <a:latin typeface="Arial Unicode MS" pitchFamily="34" charset="-128"/>
                <a:ea typeface="Arial Unicode MS" pitchFamily="34" charset="-128"/>
                <a:cs typeface="Arial Unicode MS" pitchFamily="34" charset="-128"/>
              </a:rPr>
              <a:t> includes sale, purchase, exchange, mortgage, pledge, gift, loan or any other form of transfer of right, title, possession or lien.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&amp; Liquidation for Corporate Persons</a:t>
            </a:r>
          </a:p>
        </p:txBody>
      </p:sp>
      <p:sp>
        <p:nvSpPr>
          <p:cNvPr id="3" name="Content Placeholder 2"/>
          <p:cNvSpPr>
            <a:spLocks noGrp="1"/>
          </p:cNvSpPr>
          <p:nvPr>
            <p:ph sz="quarter" idx="1"/>
          </p:nvPr>
        </p:nvSpPr>
        <p:spPr>
          <a:xfrm>
            <a:off x="381000" y="1752600"/>
            <a:ext cx="8534400" cy="4038600"/>
          </a:xfrm>
        </p:spPr>
        <p:txBody>
          <a:bodyPr>
            <a:noAutofit/>
          </a:bodyPr>
          <a:lstStyle/>
          <a:p>
            <a:pPr marL="0" indent="0" algn="just" eaLnBrk="1" fontAlgn="auto" hangingPunct="1">
              <a:spcAft>
                <a:spcPts val="0"/>
              </a:spcAft>
              <a:buNone/>
              <a:defRPr/>
            </a:pPr>
            <a:r>
              <a:rPr lang="en-US" sz="2800" b="1" u="sng" dirty="0">
                <a:latin typeface="Arial Unicode MS" pitchFamily="34" charset="-128"/>
                <a:ea typeface="Arial Unicode MS" pitchFamily="34" charset="-128"/>
                <a:cs typeface="Arial Unicode MS" pitchFamily="34" charset="-128"/>
              </a:rPr>
              <a:t>Applicability:</a:t>
            </a:r>
          </a:p>
          <a:p>
            <a:pPr marL="0" indent="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This code is applicable: </a:t>
            </a:r>
          </a:p>
          <a:p>
            <a:pPr marL="0" indent="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08000" indent="-5080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Where minimum amount of default is </a:t>
            </a:r>
            <a:r>
              <a:rPr lang="en-US" sz="2800" b="1" dirty="0">
                <a:latin typeface="Arial Unicode MS" pitchFamily="34" charset="-128"/>
                <a:ea typeface="Arial Unicode MS" pitchFamily="34" charset="-128"/>
                <a:cs typeface="Arial Unicode MS" pitchFamily="34" charset="-128"/>
              </a:rPr>
              <a:t>Rs.1 lac </a:t>
            </a:r>
            <a:r>
              <a:rPr lang="en-US" sz="2800" dirty="0">
                <a:latin typeface="Arial Unicode MS" pitchFamily="34" charset="-128"/>
                <a:ea typeface="Arial Unicode MS" pitchFamily="34" charset="-128"/>
                <a:cs typeface="Arial Unicode MS" pitchFamily="34" charset="-128"/>
              </a:rPr>
              <a:t>or any other amount as specified by CG (Not  more than </a:t>
            </a:r>
            <a:r>
              <a:rPr lang="en-US" sz="2800" b="1" dirty="0">
                <a:latin typeface="Arial Unicode MS" pitchFamily="34" charset="-128"/>
                <a:ea typeface="Arial Unicode MS" pitchFamily="34" charset="-128"/>
                <a:cs typeface="Arial Unicode MS" pitchFamily="34" charset="-128"/>
              </a:rPr>
              <a:t>Rs.1 crore).</a:t>
            </a:r>
          </a:p>
          <a:p>
            <a:pPr marL="508000" indent="-5080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305800" cy="44958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“Corporate applicant” </a:t>
            </a:r>
            <a:r>
              <a:rPr lang="en-US" sz="2400" dirty="0">
                <a:latin typeface="Arial Unicode MS" pitchFamily="34" charset="-128"/>
                <a:ea typeface="Arial Unicode MS" pitchFamily="34" charset="-128"/>
                <a:cs typeface="Arial Unicode MS" pitchFamily="34" charset="-128"/>
              </a:rPr>
              <a:t>means – </a:t>
            </a:r>
          </a:p>
          <a:p>
            <a:pPr marL="290513" indent="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 </a:t>
            </a:r>
            <a:r>
              <a:rPr lang="en-US" sz="2400" b="1" dirty="0">
                <a:latin typeface="Arial Unicode MS" pitchFamily="34" charset="-128"/>
                <a:ea typeface="Arial Unicode MS" pitchFamily="34" charset="-128"/>
                <a:cs typeface="Arial Unicode MS" pitchFamily="34" charset="-128"/>
              </a:rPr>
              <a:t>corporate Debtor. </a:t>
            </a:r>
          </a:p>
          <a:p>
            <a:pPr marL="290513" indent="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 </a:t>
            </a:r>
            <a:r>
              <a:rPr lang="en-US" sz="2400" b="1" dirty="0">
                <a:latin typeface="Arial Unicode MS" pitchFamily="34" charset="-128"/>
                <a:ea typeface="Arial Unicode MS" pitchFamily="34" charset="-128"/>
                <a:cs typeface="Arial Unicode MS" pitchFamily="34" charset="-128"/>
              </a:rPr>
              <a:t>member or partner</a:t>
            </a:r>
            <a:r>
              <a:rPr lang="en-US" sz="2400" dirty="0">
                <a:latin typeface="Arial Unicode MS" pitchFamily="34" charset="-128"/>
                <a:ea typeface="Arial Unicode MS" pitchFamily="34" charset="-128"/>
                <a:cs typeface="Arial Unicode MS" pitchFamily="34" charset="-128"/>
              </a:rPr>
              <a:t> of the corporate debtor who is </a:t>
            </a:r>
            <a:r>
              <a:rPr lang="en-US" sz="2400" dirty="0" err="1">
                <a:latin typeface="Arial Unicode MS" pitchFamily="34" charset="-128"/>
                <a:ea typeface="Arial Unicode MS" pitchFamily="34" charset="-128"/>
                <a:cs typeface="Arial Unicode MS" pitchFamily="34" charset="-128"/>
              </a:rPr>
              <a:t>authorised</a:t>
            </a:r>
            <a:r>
              <a:rPr lang="en-US" sz="2400" dirty="0">
                <a:latin typeface="Arial Unicode MS" pitchFamily="34" charset="-128"/>
                <a:ea typeface="Arial Unicode MS" pitchFamily="34" charset="-128"/>
                <a:cs typeface="Arial Unicode MS" pitchFamily="34" charset="-128"/>
              </a:rPr>
              <a:t> to make an application for the corporate insolvency resolution process under the constitutional document of the corporate debtor; or</a:t>
            </a:r>
          </a:p>
          <a:p>
            <a:pPr marL="290513" indent="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***an individual</a:t>
            </a:r>
            <a:r>
              <a:rPr lang="en-US" sz="2400" dirty="0">
                <a:latin typeface="Arial Unicode MS" pitchFamily="34" charset="-128"/>
                <a:ea typeface="Arial Unicode MS" pitchFamily="34" charset="-128"/>
                <a:cs typeface="Arial Unicode MS" pitchFamily="34" charset="-128"/>
              </a:rPr>
              <a:t> who is in charge of </a:t>
            </a:r>
            <a:r>
              <a:rPr lang="en-US" sz="2400" b="1" dirty="0">
                <a:latin typeface="Arial Unicode MS" pitchFamily="34" charset="-128"/>
                <a:ea typeface="Arial Unicode MS" pitchFamily="34" charset="-128"/>
                <a:cs typeface="Arial Unicode MS" pitchFamily="34" charset="-128"/>
              </a:rPr>
              <a:t>managing the operations</a:t>
            </a:r>
            <a:r>
              <a:rPr lang="en-US" sz="2400" dirty="0">
                <a:latin typeface="Arial Unicode MS" pitchFamily="34" charset="-128"/>
                <a:ea typeface="Arial Unicode MS" pitchFamily="34" charset="-128"/>
                <a:cs typeface="Arial Unicode MS" pitchFamily="34" charset="-128"/>
              </a:rPr>
              <a:t> and resources of the corporate debtor; or </a:t>
            </a:r>
          </a:p>
          <a:p>
            <a:pPr marL="290513" indent="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 person who has the</a:t>
            </a:r>
            <a:r>
              <a:rPr lang="en-US" sz="2400" b="1" dirty="0">
                <a:latin typeface="Arial Unicode MS" pitchFamily="34" charset="-128"/>
                <a:ea typeface="Arial Unicode MS" pitchFamily="34" charset="-128"/>
                <a:cs typeface="Arial Unicode MS" pitchFamily="34" charset="-128"/>
              </a:rPr>
              <a:t> control and supervision over the financial affairs</a:t>
            </a:r>
            <a:r>
              <a:rPr lang="en-US" sz="2400" dirty="0">
                <a:latin typeface="Arial Unicode MS" pitchFamily="34" charset="-128"/>
                <a:ea typeface="Arial Unicode MS" pitchFamily="34" charset="-128"/>
                <a:cs typeface="Arial Unicode MS" pitchFamily="34" charset="-128"/>
              </a:rPr>
              <a:t> of the corporate debtor.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305800" cy="44958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“dispute” </a:t>
            </a:r>
            <a:r>
              <a:rPr lang="en-US" sz="2400" dirty="0">
                <a:latin typeface="Arial Unicode MS" pitchFamily="34" charset="-128"/>
                <a:ea typeface="Arial Unicode MS" pitchFamily="34" charset="-128"/>
                <a:cs typeface="Arial Unicode MS" pitchFamily="34" charset="-128"/>
              </a:rPr>
              <a:t>includes a suit or arbitration proceedings relating to -- </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The existence of the amount of debt; </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The quality of goods or service; or</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The breach of a representation or warranty.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58738" indent="-58738" algn="just" eaLnBrk="1" fontAlgn="auto" hangingPunct="1">
              <a:spcAft>
                <a:spcPts val="0"/>
              </a:spcAft>
              <a:buFont typeface="Wingdings"/>
              <a:buNone/>
              <a:defRPr/>
            </a:pPr>
            <a:r>
              <a:rPr lang="en-US" sz="2400" b="1" dirty="0">
                <a:latin typeface="Arial Unicode MS" pitchFamily="34" charset="-128"/>
                <a:ea typeface="Arial Unicode MS" pitchFamily="34" charset="-128"/>
                <a:cs typeface="Arial Unicode MS" pitchFamily="34" charset="-128"/>
              </a:rPr>
              <a:t>“financial creditor” </a:t>
            </a:r>
            <a:r>
              <a:rPr lang="en-US" sz="2400" dirty="0">
                <a:latin typeface="Arial Unicode MS" pitchFamily="34" charset="-128"/>
                <a:ea typeface="Arial Unicode MS" pitchFamily="34" charset="-128"/>
                <a:cs typeface="Arial Unicode MS" pitchFamily="34" charset="-128"/>
              </a:rPr>
              <a:t>means any person to whom a</a:t>
            </a:r>
            <a:r>
              <a:rPr lang="en-US" sz="2400" b="1" dirty="0">
                <a:latin typeface="Arial Unicode MS" pitchFamily="34" charset="-128"/>
                <a:ea typeface="Arial Unicode MS" pitchFamily="34" charset="-128"/>
                <a:cs typeface="Arial Unicode MS" pitchFamily="34" charset="-128"/>
              </a:rPr>
              <a:t> financial debt is owed </a:t>
            </a:r>
            <a:r>
              <a:rPr lang="en-US" sz="2400" dirty="0">
                <a:latin typeface="Arial Unicode MS" pitchFamily="34" charset="-128"/>
                <a:ea typeface="Arial Unicode MS" pitchFamily="34" charset="-128"/>
                <a:cs typeface="Arial Unicode MS" pitchFamily="34" charset="-128"/>
              </a:rPr>
              <a:t>and includes a person to whom such debt has been legally assigned or transferred to.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00200"/>
            <a:ext cx="8305800" cy="4572000"/>
          </a:xfrm>
        </p:spPr>
        <p:txBody>
          <a:bodyPr>
            <a:noAutofit/>
          </a:bodyPr>
          <a:lstStyle/>
          <a:p>
            <a:pPr marL="115888" indent="-115888" algn="just" eaLnBrk="1" fontAlgn="auto" hangingPunct="1">
              <a:spcAft>
                <a:spcPts val="0"/>
              </a:spcAft>
              <a:buNone/>
              <a:defRPr/>
            </a:pPr>
            <a:r>
              <a:rPr lang="en-US" sz="2100" b="1" dirty="0">
                <a:latin typeface="Arial Unicode MS" pitchFamily="34" charset="-128"/>
                <a:ea typeface="Arial Unicode MS" pitchFamily="34" charset="-128"/>
                <a:cs typeface="Arial Unicode MS" pitchFamily="34" charset="-128"/>
              </a:rPr>
              <a:t>“financial debt” </a:t>
            </a:r>
            <a:r>
              <a:rPr lang="en-US" sz="2100" dirty="0">
                <a:latin typeface="Arial Unicode MS" pitchFamily="34" charset="-128"/>
                <a:ea typeface="Arial Unicode MS" pitchFamily="34" charset="-128"/>
                <a:cs typeface="Arial Unicode MS" pitchFamily="34" charset="-128"/>
              </a:rPr>
              <a:t>means a </a:t>
            </a:r>
            <a:r>
              <a:rPr lang="en-US" sz="2100" b="1" dirty="0">
                <a:latin typeface="Arial Unicode MS" pitchFamily="34" charset="-128"/>
                <a:ea typeface="Arial Unicode MS" pitchFamily="34" charset="-128"/>
                <a:cs typeface="Arial Unicode MS" pitchFamily="34" charset="-128"/>
              </a:rPr>
              <a:t>debt along with interest,</a:t>
            </a:r>
            <a:r>
              <a:rPr lang="en-US" sz="2100" dirty="0">
                <a:latin typeface="Arial Unicode MS" pitchFamily="34" charset="-128"/>
                <a:ea typeface="Arial Unicode MS" pitchFamily="34" charset="-128"/>
                <a:cs typeface="Arial Unicode MS" pitchFamily="34" charset="-128"/>
              </a:rPr>
              <a:t> if any, which is disbursed </a:t>
            </a:r>
            <a:r>
              <a:rPr lang="en-US" sz="2100" b="1" dirty="0">
                <a:latin typeface="Arial Unicode MS" pitchFamily="34" charset="-128"/>
                <a:ea typeface="Arial Unicode MS" pitchFamily="34" charset="-128"/>
                <a:cs typeface="Arial Unicode MS" pitchFamily="34" charset="-128"/>
              </a:rPr>
              <a:t>against the consideration for the time value of money </a:t>
            </a:r>
            <a:r>
              <a:rPr lang="en-US" sz="2100" dirty="0">
                <a:latin typeface="Arial Unicode MS" pitchFamily="34" charset="-128"/>
                <a:ea typeface="Arial Unicode MS" pitchFamily="34" charset="-128"/>
                <a:cs typeface="Arial Unicode MS" pitchFamily="34" charset="-128"/>
              </a:rPr>
              <a:t>and includes --</a:t>
            </a:r>
          </a:p>
          <a:p>
            <a:pPr marL="798513" indent="-508000" algn="just" eaLnBrk="1" fontAlgn="auto" hangingPunct="1">
              <a:spcAft>
                <a:spcPts val="0"/>
              </a:spcAft>
              <a:buAutoNum type="alphaLcParenBoth"/>
              <a:defRPr/>
            </a:pPr>
            <a:r>
              <a:rPr lang="en-US" sz="2100" b="1" dirty="0">
                <a:latin typeface="Arial Unicode MS" pitchFamily="34" charset="-128"/>
                <a:ea typeface="Arial Unicode MS" pitchFamily="34" charset="-128"/>
                <a:cs typeface="Arial Unicode MS" pitchFamily="34" charset="-128"/>
              </a:rPr>
              <a:t>money borrowed</a:t>
            </a:r>
            <a:r>
              <a:rPr lang="en-US" sz="2100" dirty="0">
                <a:latin typeface="Arial Unicode MS" pitchFamily="34" charset="-128"/>
                <a:ea typeface="Arial Unicode MS" pitchFamily="34" charset="-128"/>
                <a:cs typeface="Arial Unicode MS" pitchFamily="34" charset="-128"/>
              </a:rPr>
              <a:t> against the payment of interest; </a:t>
            </a:r>
          </a:p>
          <a:p>
            <a:pPr marL="798513" indent="-508000" algn="just" eaLnBrk="1" fontAlgn="auto" hangingPunct="1">
              <a:spcAft>
                <a:spcPts val="0"/>
              </a:spcAft>
              <a:buAutoNum type="alphaLcParenBoth"/>
              <a:defRPr/>
            </a:pPr>
            <a:r>
              <a:rPr lang="en-US" sz="2100" dirty="0">
                <a:latin typeface="Arial Unicode MS" pitchFamily="34" charset="-128"/>
                <a:ea typeface="Arial Unicode MS" pitchFamily="34" charset="-128"/>
                <a:cs typeface="Arial Unicode MS" pitchFamily="34" charset="-128"/>
              </a:rPr>
              <a:t>any </a:t>
            </a:r>
            <a:r>
              <a:rPr lang="en-US" sz="2100" b="1" dirty="0">
                <a:latin typeface="Arial Unicode MS" pitchFamily="34" charset="-128"/>
                <a:ea typeface="Arial Unicode MS" pitchFamily="34" charset="-128"/>
                <a:cs typeface="Arial Unicode MS" pitchFamily="34" charset="-128"/>
              </a:rPr>
              <a:t>amount raised by acceptance</a:t>
            </a:r>
            <a:r>
              <a:rPr lang="en-US" sz="2100" dirty="0">
                <a:latin typeface="Arial Unicode MS" pitchFamily="34" charset="-128"/>
                <a:ea typeface="Arial Unicode MS" pitchFamily="34" charset="-128"/>
                <a:cs typeface="Arial Unicode MS" pitchFamily="34" charset="-128"/>
              </a:rPr>
              <a:t> under any acceptance credit facility.</a:t>
            </a:r>
          </a:p>
          <a:p>
            <a:pPr marL="798513" indent="-508000" algn="just" eaLnBrk="1" fontAlgn="auto" hangingPunct="1">
              <a:spcAft>
                <a:spcPts val="0"/>
              </a:spcAft>
              <a:buAutoNum type="alphaLcParenBoth"/>
              <a:defRPr/>
            </a:pPr>
            <a:r>
              <a:rPr lang="en-US" sz="2100" dirty="0">
                <a:latin typeface="Arial Unicode MS" pitchFamily="34" charset="-128"/>
                <a:ea typeface="Arial Unicode MS" pitchFamily="34" charset="-128"/>
                <a:cs typeface="Arial Unicode MS" pitchFamily="34" charset="-128"/>
              </a:rPr>
              <a:t>any amount raised pursuant to any </a:t>
            </a:r>
            <a:r>
              <a:rPr lang="en-US" sz="2100" b="1" dirty="0">
                <a:latin typeface="Arial Unicode MS" pitchFamily="34" charset="-128"/>
                <a:ea typeface="Arial Unicode MS" pitchFamily="34" charset="-128"/>
                <a:cs typeface="Arial Unicode MS" pitchFamily="34" charset="-128"/>
              </a:rPr>
              <a:t>note purchase facility</a:t>
            </a:r>
            <a:r>
              <a:rPr lang="en-US" sz="2100" dirty="0">
                <a:latin typeface="Arial Unicode MS" pitchFamily="34" charset="-128"/>
                <a:ea typeface="Arial Unicode MS" pitchFamily="34" charset="-128"/>
                <a:cs typeface="Arial Unicode MS" pitchFamily="34" charset="-128"/>
              </a:rPr>
              <a:t> or the issue of bonds, notes, debentures, loan stock or any similar instrument; </a:t>
            </a:r>
          </a:p>
          <a:p>
            <a:pPr marL="798513" indent="-508000" algn="just" eaLnBrk="1" fontAlgn="auto" hangingPunct="1">
              <a:spcAft>
                <a:spcPts val="0"/>
              </a:spcAft>
              <a:buAutoNum type="alphaLcParenBoth"/>
              <a:defRPr/>
            </a:pPr>
            <a:r>
              <a:rPr lang="en-US" sz="2100" dirty="0">
                <a:latin typeface="Arial Unicode MS" pitchFamily="34" charset="-128"/>
                <a:ea typeface="Arial Unicode MS" pitchFamily="34" charset="-128"/>
                <a:cs typeface="Arial Unicode MS" pitchFamily="34" charset="-128"/>
              </a:rPr>
              <a:t>the amount of any liability in respect of </a:t>
            </a:r>
            <a:r>
              <a:rPr lang="en-US" sz="2100" b="1" dirty="0">
                <a:latin typeface="Arial Unicode MS" pitchFamily="34" charset="-128"/>
                <a:ea typeface="Arial Unicode MS" pitchFamily="34" charset="-128"/>
                <a:cs typeface="Arial Unicode MS" pitchFamily="34" charset="-128"/>
              </a:rPr>
              <a:t>any lease or hire purchase contract</a:t>
            </a:r>
            <a:r>
              <a:rPr lang="en-US" sz="2100" dirty="0">
                <a:latin typeface="Arial Unicode MS" pitchFamily="34" charset="-128"/>
                <a:ea typeface="Arial Unicode MS" pitchFamily="34" charset="-128"/>
                <a:cs typeface="Arial Unicode MS" pitchFamily="34" charset="-128"/>
              </a:rPr>
              <a:t> which is deemed as a finance or capital lease under the Indian Accounting Standards or such other accounting standards as may be prescribed. </a:t>
            </a:r>
          </a:p>
          <a:p>
            <a:pPr marL="320040" indent="-320040" algn="just" eaLnBrk="1" fontAlgn="auto" hangingPunct="1">
              <a:spcAft>
                <a:spcPts val="0"/>
              </a:spcAft>
              <a:buFont typeface="Wingdings"/>
              <a:buNone/>
              <a:defRPr/>
            </a:pPr>
            <a:endParaRPr lang="en-US" sz="2100" dirty="0">
              <a:latin typeface="Arial Unicode MS" pitchFamily="34" charset="-128"/>
              <a:ea typeface="Arial Unicode MS" pitchFamily="34" charset="-128"/>
              <a:cs typeface="Arial Unicode MS" pitchFamily="34" charset="-128"/>
            </a:endParaRPr>
          </a:p>
          <a:p>
            <a:pPr marL="58738" indent="-58738" algn="just" eaLnBrk="1" fontAlgn="auto" hangingPunct="1">
              <a:spcAft>
                <a:spcPts val="0"/>
              </a:spcAft>
              <a:buFont typeface="Wingdings"/>
              <a:buNone/>
              <a:defRPr/>
            </a:pPr>
            <a:r>
              <a:rPr lang="en-US" sz="21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1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00200"/>
            <a:ext cx="8305800" cy="4572000"/>
          </a:xfrm>
        </p:spPr>
        <p:txBody>
          <a:bodyPr>
            <a:noAutofit/>
          </a:bodyPr>
          <a:lstStyle/>
          <a:p>
            <a:pPr marL="798513" indent="-508000" algn="just" eaLnBrk="1" fontAlgn="auto" hangingPunct="1">
              <a:spcAft>
                <a:spcPts val="0"/>
              </a:spcAft>
              <a:buFont typeface="Wingdings" pitchFamily="2" charset="2"/>
              <a:buAutoNum type="alphaLcParenBoth" startAt="5"/>
              <a:defRPr/>
            </a:pPr>
            <a:r>
              <a:rPr lang="en-US" sz="2000" dirty="0">
                <a:latin typeface="Arial Unicode MS" pitchFamily="34" charset="-128"/>
                <a:ea typeface="Arial Unicode MS" pitchFamily="34" charset="-128"/>
                <a:cs typeface="Arial Unicode MS" pitchFamily="34" charset="-128"/>
              </a:rPr>
              <a:t>receivables sold or discounted</a:t>
            </a:r>
          </a:p>
          <a:p>
            <a:pPr marL="798513" indent="-508000" algn="just" eaLnBrk="1" fontAlgn="auto" hangingPunct="1">
              <a:spcAft>
                <a:spcPts val="0"/>
              </a:spcAft>
              <a:buFont typeface="Wingdings" pitchFamily="2" charset="2"/>
              <a:buAutoNum type="alphaLcParenBoth" startAt="5"/>
              <a:defRPr/>
            </a:pPr>
            <a:r>
              <a:rPr lang="en-US" sz="2000" dirty="0">
                <a:latin typeface="Arial Unicode MS" pitchFamily="34" charset="-128"/>
                <a:ea typeface="Arial Unicode MS" pitchFamily="34" charset="-128"/>
                <a:cs typeface="Arial Unicode MS" pitchFamily="34" charset="-128"/>
              </a:rPr>
              <a:t>any amount raised under any other transaction, including any </a:t>
            </a:r>
            <a:r>
              <a:rPr lang="en-US" sz="2000" b="1" dirty="0">
                <a:latin typeface="Arial Unicode MS" pitchFamily="34" charset="-128"/>
                <a:ea typeface="Arial Unicode MS" pitchFamily="34" charset="-128"/>
                <a:cs typeface="Arial Unicode MS" pitchFamily="34" charset="-128"/>
              </a:rPr>
              <a:t>forward sale or purchase agreement,</a:t>
            </a:r>
            <a:r>
              <a:rPr lang="en-US" sz="2000" dirty="0">
                <a:latin typeface="Arial Unicode MS" pitchFamily="34" charset="-128"/>
                <a:ea typeface="Arial Unicode MS" pitchFamily="34" charset="-128"/>
                <a:cs typeface="Arial Unicode MS" pitchFamily="34" charset="-128"/>
              </a:rPr>
              <a:t> having the commercial effect of a borrowing;</a:t>
            </a:r>
          </a:p>
          <a:p>
            <a:pPr marL="798513" indent="-508000" algn="just" eaLnBrk="1" fontAlgn="auto" hangingPunct="1">
              <a:spcAft>
                <a:spcPts val="0"/>
              </a:spcAft>
              <a:buFont typeface="Wingdings" pitchFamily="2" charset="2"/>
              <a:buAutoNum type="alphaLcParenBoth" startAt="5"/>
              <a:defRPr/>
            </a:pPr>
            <a:r>
              <a:rPr lang="en-US" sz="2000" dirty="0">
                <a:latin typeface="Arial Unicode MS" pitchFamily="34" charset="-128"/>
                <a:ea typeface="Arial Unicode MS" pitchFamily="34" charset="-128"/>
                <a:cs typeface="Arial Unicode MS" pitchFamily="34" charset="-128"/>
              </a:rPr>
              <a:t>any </a:t>
            </a:r>
            <a:r>
              <a:rPr lang="en-US" sz="2000" b="1" dirty="0">
                <a:latin typeface="Arial Unicode MS" pitchFamily="34" charset="-128"/>
                <a:ea typeface="Arial Unicode MS" pitchFamily="34" charset="-128"/>
                <a:cs typeface="Arial Unicode MS" pitchFamily="34" charset="-128"/>
              </a:rPr>
              <a:t>derivative transaction</a:t>
            </a:r>
            <a:r>
              <a:rPr lang="en-US" sz="2000" dirty="0">
                <a:latin typeface="Arial Unicode MS" pitchFamily="34" charset="-128"/>
                <a:ea typeface="Arial Unicode MS" pitchFamily="34" charset="-128"/>
                <a:cs typeface="Arial Unicode MS" pitchFamily="34" charset="-128"/>
              </a:rPr>
              <a:t> entered into in connection with protection against or benefit from fluctuation in any rate or price and for calculating the value of any derivative transaction, only the market value of such transaction shall be taken into account; </a:t>
            </a:r>
          </a:p>
          <a:p>
            <a:pPr marL="798513" indent="-508000" algn="just" eaLnBrk="1" fontAlgn="auto" hangingPunct="1">
              <a:spcAft>
                <a:spcPts val="0"/>
              </a:spcAft>
              <a:buFont typeface="Wingdings" pitchFamily="2" charset="2"/>
              <a:buAutoNum type="alphaLcParenBoth" startAt="5"/>
              <a:defRPr/>
            </a:pPr>
            <a:r>
              <a:rPr lang="en-US" sz="2000" dirty="0">
                <a:latin typeface="Arial Unicode MS" pitchFamily="34" charset="-128"/>
                <a:ea typeface="Arial Unicode MS" pitchFamily="34" charset="-128"/>
                <a:cs typeface="Arial Unicode MS" pitchFamily="34" charset="-128"/>
              </a:rPr>
              <a:t>any counter-indemnity obligation in respect of a guarantee, indemnity, bond, documentary letter of credit or any other instrument </a:t>
            </a:r>
            <a:r>
              <a:rPr lang="en-US" sz="2000" b="1" dirty="0">
                <a:latin typeface="Arial Unicode MS" pitchFamily="34" charset="-128"/>
                <a:ea typeface="Arial Unicode MS" pitchFamily="34" charset="-128"/>
                <a:cs typeface="Arial Unicode MS" pitchFamily="34" charset="-128"/>
              </a:rPr>
              <a:t>issued by a bank or financial institution.</a:t>
            </a:r>
          </a:p>
          <a:p>
            <a:pPr marL="798513" indent="-508000" algn="just" eaLnBrk="1" fontAlgn="auto" hangingPunct="1">
              <a:spcAft>
                <a:spcPts val="0"/>
              </a:spcAft>
              <a:buFont typeface="Wingdings" pitchFamily="2" charset="2"/>
              <a:buAutoNum type="alphaLcParenBoth" startAt="5"/>
              <a:defRPr/>
            </a:pPr>
            <a:r>
              <a:rPr lang="en-US" sz="2000" dirty="0">
                <a:latin typeface="Arial Unicode MS" pitchFamily="34" charset="-128"/>
                <a:ea typeface="Arial Unicode MS" pitchFamily="34" charset="-128"/>
                <a:cs typeface="Arial Unicode MS" pitchFamily="34" charset="-128"/>
              </a:rPr>
              <a:t>the amount of any liability in respect of any of the guarantee or indemnity for any of the items referred to in sub-clauses (a) to (h) of this clause.</a:t>
            </a:r>
          </a:p>
          <a:p>
            <a:pPr marL="320040" indent="-320040" algn="just" eaLnBrk="1" fontAlgn="auto" hangingPunct="1">
              <a:spcAft>
                <a:spcPts val="0"/>
              </a:spcAft>
              <a:buFont typeface="Wingdings"/>
              <a:buNone/>
              <a:defRPr/>
            </a:pPr>
            <a:endParaRPr lang="en-US" sz="2000" dirty="0">
              <a:latin typeface="Arial Unicode MS" pitchFamily="34" charset="-128"/>
              <a:ea typeface="Arial Unicode MS" pitchFamily="34" charset="-128"/>
              <a:cs typeface="Arial Unicode MS" pitchFamily="34" charset="-128"/>
            </a:endParaRPr>
          </a:p>
          <a:p>
            <a:pPr marL="58738" indent="-58738" algn="just" eaLnBrk="1" fontAlgn="auto" hangingPunct="1">
              <a:spcAft>
                <a:spcPts val="0"/>
              </a:spcAft>
              <a:buFont typeface="Wingdings"/>
              <a:buNone/>
              <a:defRPr/>
            </a:pPr>
            <a:r>
              <a:rPr lang="en-US" sz="20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0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524000"/>
            <a:ext cx="8458200" cy="44958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information memorandum” </a:t>
            </a:r>
            <a:r>
              <a:rPr lang="en-US" sz="2400" dirty="0">
                <a:latin typeface="Arial Unicode MS" pitchFamily="34" charset="-128"/>
                <a:ea typeface="Arial Unicode MS" pitchFamily="34" charset="-128"/>
                <a:cs typeface="Arial Unicode MS" pitchFamily="34" charset="-128"/>
              </a:rPr>
              <a:t>means a memorandum prepared by resolution professional under sub-section(1)of section 29.</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“initiation date” </a:t>
            </a:r>
            <a:r>
              <a:rPr lang="en-US" sz="2400" dirty="0">
                <a:latin typeface="Arial Unicode MS" pitchFamily="34" charset="-128"/>
                <a:ea typeface="Arial Unicode MS" pitchFamily="34" charset="-128"/>
                <a:cs typeface="Arial Unicode MS" pitchFamily="34" charset="-128"/>
              </a:rPr>
              <a:t>means the date on which a financial creditor, corporate applicant or operational creditor, as the case may be, </a:t>
            </a:r>
            <a:r>
              <a:rPr lang="en-US" sz="2400" b="1" dirty="0">
                <a:latin typeface="Arial Unicode MS" pitchFamily="34" charset="-128"/>
                <a:ea typeface="Arial Unicode MS" pitchFamily="34" charset="-128"/>
                <a:cs typeface="Arial Unicode MS" pitchFamily="34" charset="-128"/>
              </a:rPr>
              <a:t>makes an application </a:t>
            </a:r>
            <a:r>
              <a:rPr lang="en-US" sz="2400" dirty="0">
                <a:latin typeface="Arial Unicode MS" pitchFamily="34" charset="-128"/>
                <a:ea typeface="Arial Unicode MS" pitchFamily="34" charset="-128"/>
                <a:cs typeface="Arial Unicode MS" pitchFamily="34" charset="-128"/>
              </a:rPr>
              <a:t>to the Adjudicating Authority for initiating corporate insolvency resolution process.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“insolvency commencement date” </a:t>
            </a:r>
            <a:r>
              <a:rPr lang="en-US" sz="2400" dirty="0">
                <a:latin typeface="Arial Unicode MS" pitchFamily="34" charset="-128"/>
                <a:ea typeface="Arial Unicode MS" pitchFamily="34" charset="-128"/>
                <a:cs typeface="Arial Unicode MS" pitchFamily="34" charset="-128"/>
              </a:rPr>
              <a:t>means the date of admission of an application for initiating corporate insolvency resolution process by the Adjudicating Authority under section 7, 9 or 10 as the case may be.</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524000"/>
            <a:ext cx="8458200" cy="44958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“insolvency resolution process period” </a:t>
            </a:r>
            <a:r>
              <a:rPr lang="en-US" sz="2400" dirty="0">
                <a:latin typeface="Arial Unicode MS" pitchFamily="34" charset="-128"/>
                <a:ea typeface="Arial Unicode MS" pitchFamily="34" charset="-128"/>
                <a:cs typeface="Arial Unicode MS" pitchFamily="34" charset="-128"/>
              </a:rPr>
              <a:t>means the period of one hundred and eighty days beginning from the insolvency commencement date and ending on one hundred and eightieth day.</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“interim finance” </a:t>
            </a:r>
            <a:r>
              <a:rPr lang="en-US" sz="2400" dirty="0">
                <a:latin typeface="Arial Unicode MS" pitchFamily="34" charset="-128"/>
                <a:ea typeface="Arial Unicode MS" pitchFamily="34" charset="-128"/>
                <a:cs typeface="Arial Unicode MS" pitchFamily="34" charset="-128"/>
              </a:rPr>
              <a:t>means any financial debt raised by the resolution professional during the insolvency resolution process period.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“liquidation cost” </a:t>
            </a:r>
            <a:r>
              <a:rPr lang="en-US" sz="2400" dirty="0">
                <a:latin typeface="Arial Unicode MS" pitchFamily="34" charset="-128"/>
                <a:ea typeface="Arial Unicode MS" pitchFamily="34" charset="-128"/>
                <a:cs typeface="Arial Unicode MS" pitchFamily="34" charset="-128"/>
              </a:rPr>
              <a:t>means any cost incurred by the liquidator during the period of liquidation subject to such regulations, as may be specified by the Board.</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Background</a:t>
            </a:r>
          </a:p>
        </p:txBody>
      </p:sp>
      <p:sp>
        <p:nvSpPr>
          <p:cNvPr id="3" name="Content Placeholder 2"/>
          <p:cNvSpPr>
            <a:spLocks noGrp="1"/>
          </p:cNvSpPr>
          <p:nvPr>
            <p:ph sz="quarter" idx="1"/>
          </p:nvPr>
        </p:nvSpPr>
        <p:spPr>
          <a:xfrm>
            <a:off x="457200" y="1752600"/>
            <a:ext cx="8305800" cy="4267200"/>
          </a:xfrm>
        </p:spPr>
        <p:txBody>
          <a:bodyPr>
            <a:noAutofit/>
          </a:bodyPr>
          <a:lstStyle/>
          <a:p>
            <a:pPr marL="0" indent="0" algn="just" eaLnBrk="1" fontAlgn="auto" hangingPunct="1">
              <a:spcAft>
                <a:spcPts val="0"/>
              </a:spcAft>
              <a:buNone/>
              <a:defRPr/>
            </a:pPr>
            <a:r>
              <a:rPr lang="en-US" sz="3200" dirty="0">
                <a:latin typeface="Arial Unicode MS" pitchFamily="34" charset="-128"/>
                <a:ea typeface="Arial Unicode MS" pitchFamily="34" charset="-128"/>
                <a:cs typeface="Arial Unicode MS" pitchFamily="34" charset="-128"/>
              </a:rPr>
              <a:t>Some earlier Legislative regularity initiatives for Corporate Sickness</a:t>
            </a:r>
          </a:p>
          <a:p>
            <a:pPr marL="514350"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Nationalization of banks</a:t>
            </a:r>
          </a:p>
          <a:p>
            <a:pPr marL="514350" indent="-514350" algn="just" eaLnBrk="1" fontAlgn="auto" hangingPunct="1">
              <a:spcAft>
                <a:spcPts val="0"/>
              </a:spcAft>
              <a:buFont typeface="Wingdings" pitchFamily="2" charset="2"/>
              <a:buChar char="Ø"/>
              <a:defRPr/>
            </a:pPr>
            <a:r>
              <a:rPr lang="en-US" sz="2400" dirty="0" err="1">
                <a:latin typeface="Arial Unicode MS" pitchFamily="34" charset="-128"/>
                <a:ea typeface="Arial Unicode MS" pitchFamily="34" charset="-128"/>
                <a:cs typeface="Arial Unicode MS" pitchFamily="34" charset="-128"/>
              </a:rPr>
              <a:t>Tondon</a:t>
            </a:r>
            <a:r>
              <a:rPr lang="en-US" sz="2400" dirty="0">
                <a:latin typeface="Arial Unicode MS" pitchFamily="34" charset="-128"/>
                <a:ea typeface="Arial Unicode MS" pitchFamily="34" charset="-128"/>
                <a:cs typeface="Arial Unicode MS" pitchFamily="34" charset="-128"/>
              </a:rPr>
              <a:t> Committee (1975)</a:t>
            </a:r>
          </a:p>
          <a:p>
            <a:pPr marL="514350"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H.N. Ray Committee (1976)</a:t>
            </a:r>
          </a:p>
          <a:p>
            <a:pPr marL="514350"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Tiwari Committee (1981)</a:t>
            </a:r>
          </a:p>
          <a:p>
            <a:pPr marL="514350"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On the recommendations of Tiwari Committee SICA, 1985 was notified &amp; BIFR started functioning from 1987.</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524000"/>
            <a:ext cx="8458200" cy="44958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“liquidation commencement date” </a:t>
            </a:r>
            <a:r>
              <a:rPr lang="en-US" sz="2400" dirty="0">
                <a:latin typeface="Arial Unicode MS" pitchFamily="34" charset="-128"/>
                <a:ea typeface="Arial Unicode MS" pitchFamily="34" charset="-128"/>
                <a:cs typeface="Arial Unicode MS" pitchFamily="34" charset="-128"/>
              </a:rPr>
              <a:t>means the date on which proceedings for liquidation commence in accordance with section 33 or section 50, as the case may be.</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“liquidator” </a:t>
            </a:r>
            <a:r>
              <a:rPr lang="en-US" sz="2400" dirty="0">
                <a:latin typeface="Arial Unicode MS" pitchFamily="34" charset="-128"/>
                <a:ea typeface="Arial Unicode MS" pitchFamily="34" charset="-128"/>
                <a:cs typeface="Arial Unicode MS" pitchFamily="34" charset="-128"/>
              </a:rPr>
              <a:t>means an insolvency professional appointed as a liquidator in accordance with the provisions of Chapter III or Chapter V of this Part, as the case may be.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“operational creditor” </a:t>
            </a:r>
            <a:r>
              <a:rPr lang="en-US" sz="2400" dirty="0">
                <a:latin typeface="Arial Unicode MS" pitchFamily="34" charset="-128"/>
                <a:ea typeface="Arial Unicode MS" pitchFamily="34" charset="-128"/>
                <a:cs typeface="Arial Unicode MS" pitchFamily="34" charset="-128"/>
              </a:rPr>
              <a:t>means a person to whom an operational debt is owed and includes any person to whom such debt has been legally assigned or transferred.</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524000"/>
            <a:ext cx="8534400" cy="44958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“operational debt” </a:t>
            </a:r>
            <a:r>
              <a:rPr lang="en-US" sz="2400" dirty="0">
                <a:latin typeface="Arial Unicode MS" pitchFamily="34" charset="-128"/>
                <a:ea typeface="Arial Unicode MS" pitchFamily="34" charset="-128"/>
                <a:cs typeface="Arial Unicode MS" pitchFamily="34" charset="-128"/>
              </a:rPr>
              <a:t>means a claim in respect of the provision of goods or services including employment or a debt in respect of the repayment of dues arising under any law for the time being in force and payable to the Central Government, any State Government or any local authority.</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“personal guarantor</a:t>
            </a:r>
            <a:r>
              <a:rPr lang="en-US" sz="2400" dirty="0">
                <a:latin typeface="Arial Unicode MS" pitchFamily="34" charset="-128"/>
                <a:ea typeface="Arial Unicode MS" pitchFamily="34" charset="-128"/>
                <a:cs typeface="Arial Unicode MS" pitchFamily="34" charset="-128"/>
              </a:rPr>
              <a:t>” means an individual who is the surety in a contract of guarantee to a corporate debtor.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“personnel” </a:t>
            </a:r>
            <a:r>
              <a:rPr lang="en-US" sz="2400" dirty="0">
                <a:latin typeface="Arial Unicode MS" pitchFamily="34" charset="-128"/>
                <a:ea typeface="Arial Unicode MS" pitchFamily="34" charset="-128"/>
                <a:cs typeface="Arial Unicode MS" pitchFamily="34" charset="-128"/>
              </a:rPr>
              <a:t>includes the directors, managers, key managerial personnel, designated partners and employees, if any, of the corporate debtor.</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305800" cy="43434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“resolution applicant” </a:t>
            </a:r>
            <a:r>
              <a:rPr lang="en-US" sz="2400" dirty="0">
                <a:latin typeface="Arial Unicode MS" pitchFamily="34" charset="-128"/>
                <a:ea typeface="Arial Unicode MS" pitchFamily="34" charset="-128"/>
                <a:cs typeface="Arial Unicode MS" pitchFamily="34" charset="-128"/>
              </a:rPr>
              <a:t>means any person who submits a resolution plan to the resolution professional.</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“resolution plan” </a:t>
            </a:r>
            <a:r>
              <a:rPr lang="en-US" sz="2400" dirty="0">
                <a:latin typeface="Arial Unicode MS" pitchFamily="34" charset="-128"/>
                <a:ea typeface="Arial Unicode MS" pitchFamily="34" charset="-128"/>
                <a:cs typeface="Arial Unicode MS" pitchFamily="34" charset="-128"/>
              </a:rPr>
              <a:t>means a plan proposed by any person for insolvency resolution of the corporate debtor as a going concern in accordance with Part II.</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“resolution professional” </a:t>
            </a:r>
            <a:r>
              <a:rPr lang="en-US" sz="2400" dirty="0">
                <a:latin typeface="Arial Unicode MS" pitchFamily="34" charset="-128"/>
                <a:ea typeface="Arial Unicode MS" pitchFamily="34" charset="-128"/>
                <a:cs typeface="Arial Unicode MS" pitchFamily="34" charset="-128"/>
              </a:rPr>
              <a:t>for the purposes of this Part, means an insolvency professional appointed to conduct the corporate insolvency resolution process and includes an interim resolution professional.</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Adjudication Process</a:t>
            </a:r>
          </a:p>
        </p:txBody>
      </p:sp>
      <p:sp>
        <p:nvSpPr>
          <p:cNvPr id="3" name="Content Placeholder 2"/>
          <p:cNvSpPr>
            <a:spLocks noGrp="1"/>
          </p:cNvSpPr>
          <p:nvPr>
            <p:ph sz="quarter" idx="1"/>
          </p:nvPr>
        </p:nvSpPr>
        <p:spPr>
          <a:xfrm>
            <a:off x="457200" y="1524000"/>
            <a:ext cx="8001000" cy="4495800"/>
          </a:xfrm>
        </p:spPr>
        <p:txBody>
          <a:bodyPr>
            <a:noAutofit/>
          </a:bodyPr>
          <a:lstStyle/>
          <a:p>
            <a:pPr marL="571500" indent="-571500" algn="just" eaLnBrk="1" fontAlgn="auto" hangingPunct="1">
              <a:spcAft>
                <a:spcPts val="0"/>
              </a:spcAft>
              <a:buNone/>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
        <p:nvSpPr>
          <p:cNvPr id="7" name="TextBox 6"/>
          <p:cNvSpPr txBox="1"/>
          <p:nvPr/>
        </p:nvSpPr>
        <p:spPr>
          <a:xfrm>
            <a:off x="2514600" y="1600200"/>
            <a:ext cx="4191000" cy="646331"/>
          </a:xfrm>
          <a:prstGeom prst="rect">
            <a:avLst/>
          </a:prstGeom>
          <a:noFill/>
          <a:ln>
            <a:solidFill>
              <a:schemeClr val="tx1"/>
            </a:solidFill>
          </a:ln>
        </p:spPr>
        <p:txBody>
          <a:bodyPr wrap="square" rtlCol="0">
            <a:spAutoFit/>
          </a:bodyPr>
          <a:lstStyle/>
          <a:p>
            <a:pPr algn="ctr"/>
            <a:r>
              <a:rPr lang="en-US" b="1" dirty="0"/>
              <a:t>The Insolvency Adjudication Process</a:t>
            </a:r>
          </a:p>
        </p:txBody>
      </p:sp>
      <p:sp>
        <p:nvSpPr>
          <p:cNvPr id="8" name="TextBox 7"/>
          <p:cNvSpPr txBox="1"/>
          <p:nvPr/>
        </p:nvSpPr>
        <p:spPr>
          <a:xfrm>
            <a:off x="4724400" y="2590800"/>
            <a:ext cx="2438400" cy="646331"/>
          </a:xfrm>
          <a:prstGeom prst="rect">
            <a:avLst/>
          </a:prstGeom>
          <a:noFill/>
          <a:ln>
            <a:solidFill>
              <a:schemeClr val="tx1"/>
            </a:solidFill>
          </a:ln>
        </p:spPr>
        <p:txBody>
          <a:bodyPr wrap="square" rtlCol="0">
            <a:spAutoFit/>
          </a:bodyPr>
          <a:lstStyle/>
          <a:p>
            <a:pPr algn="ctr"/>
            <a:r>
              <a:rPr lang="en-US" dirty="0"/>
              <a:t>Insolvency of Limited Liability Partnership</a:t>
            </a:r>
          </a:p>
        </p:txBody>
      </p:sp>
      <p:sp>
        <p:nvSpPr>
          <p:cNvPr id="9" name="TextBox 8"/>
          <p:cNvSpPr txBox="1"/>
          <p:nvPr/>
        </p:nvSpPr>
        <p:spPr>
          <a:xfrm>
            <a:off x="685800" y="2590800"/>
            <a:ext cx="1371600" cy="646331"/>
          </a:xfrm>
          <a:prstGeom prst="rect">
            <a:avLst/>
          </a:prstGeom>
          <a:noFill/>
          <a:ln>
            <a:solidFill>
              <a:schemeClr val="tx1"/>
            </a:solidFill>
          </a:ln>
        </p:spPr>
        <p:txBody>
          <a:bodyPr wrap="square" rtlCol="0">
            <a:spAutoFit/>
          </a:bodyPr>
          <a:lstStyle/>
          <a:p>
            <a:pPr algn="ctr"/>
            <a:r>
              <a:rPr lang="en-US" dirty="0"/>
              <a:t>Individual Insolvency</a:t>
            </a:r>
          </a:p>
        </p:txBody>
      </p:sp>
      <p:sp>
        <p:nvSpPr>
          <p:cNvPr id="10" name="TextBox 9"/>
          <p:cNvSpPr txBox="1"/>
          <p:nvPr/>
        </p:nvSpPr>
        <p:spPr>
          <a:xfrm>
            <a:off x="7315200" y="2590800"/>
            <a:ext cx="1295400" cy="646331"/>
          </a:xfrm>
          <a:prstGeom prst="rect">
            <a:avLst/>
          </a:prstGeom>
          <a:noFill/>
          <a:ln>
            <a:solidFill>
              <a:schemeClr val="tx1"/>
            </a:solidFill>
          </a:ln>
        </p:spPr>
        <p:txBody>
          <a:bodyPr wrap="square" rtlCol="0">
            <a:spAutoFit/>
          </a:bodyPr>
          <a:lstStyle/>
          <a:p>
            <a:pPr algn="ctr"/>
            <a:r>
              <a:rPr lang="en-US" dirty="0"/>
              <a:t>Corporate insolvency</a:t>
            </a:r>
          </a:p>
        </p:txBody>
      </p:sp>
      <p:sp>
        <p:nvSpPr>
          <p:cNvPr id="11" name="TextBox 10"/>
          <p:cNvSpPr txBox="1"/>
          <p:nvPr/>
        </p:nvSpPr>
        <p:spPr>
          <a:xfrm>
            <a:off x="609600" y="3733800"/>
            <a:ext cx="3733800" cy="646331"/>
          </a:xfrm>
          <a:prstGeom prst="rect">
            <a:avLst/>
          </a:prstGeom>
          <a:noFill/>
          <a:ln>
            <a:solidFill>
              <a:schemeClr val="tx1"/>
            </a:solidFill>
          </a:ln>
        </p:spPr>
        <p:txBody>
          <a:bodyPr wrap="square" rtlCol="0">
            <a:spAutoFit/>
          </a:bodyPr>
          <a:lstStyle/>
          <a:p>
            <a:pPr algn="ctr"/>
            <a:r>
              <a:rPr lang="en-US" dirty="0"/>
              <a:t>Debt Recovery Tribunal Adjudicating Authority</a:t>
            </a:r>
          </a:p>
        </p:txBody>
      </p:sp>
      <p:sp>
        <p:nvSpPr>
          <p:cNvPr id="12" name="TextBox 11"/>
          <p:cNvSpPr txBox="1"/>
          <p:nvPr/>
        </p:nvSpPr>
        <p:spPr>
          <a:xfrm>
            <a:off x="4953000" y="3733800"/>
            <a:ext cx="3733800" cy="646331"/>
          </a:xfrm>
          <a:prstGeom prst="rect">
            <a:avLst/>
          </a:prstGeom>
          <a:noFill/>
          <a:ln>
            <a:solidFill>
              <a:schemeClr val="tx1"/>
            </a:solidFill>
          </a:ln>
        </p:spPr>
        <p:txBody>
          <a:bodyPr wrap="square" rtlCol="0">
            <a:spAutoFit/>
          </a:bodyPr>
          <a:lstStyle/>
          <a:p>
            <a:pPr algn="ctr"/>
            <a:r>
              <a:rPr lang="en-US" dirty="0"/>
              <a:t>National Company Law Tribunal (NCLT) – Adjudicating Authority</a:t>
            </a:r>
          </a:p>
        </p:txBody>
      </p:sp>
      <p:sp>
        <p:nvSpPr>
          <p:cNvPr id="13" name="TextBox 12"/>
          <p:cNvSpPr txBox="1"/>
          <p:nvPr/>
        </p:nvSpPr>
        <p:spPr>
          <a:xfrm>
            <a:off x="4953000" y="4724400"/>
            <a:ext cx="3733800" cy="646331"/>
          </a:xfrm>
          <a:prstGeom prst="rect">
            <a:avLst/>
          </a:prstGeom>
          <a:noFill/>
          <a:ln>
            <a:solidFill>
              <a:schemeClr val="tx1"/>
            </a:solidFill>
          </a:ln>
        </p:spPr>
        <p:txBody>
          <a:bodyPr wrap="square" rtlCol="0">
            <a:spAutoFit/>
          </a:bodyPr>
          <a:lstStyle/>
          <a:p>
            <a:pPr algn="ctr"/>
            <a:r>
              <a:rPr lang="en-US" dirty="0"/>
              <a:t>Appeal to National Company Law Appellate Tribunal (NCLAT)</a:t>
            </a:r>
          </a:p>
        </p:txBody>
      </p:sp>
      <p:sp>
        <p:nvSpPr>
          <p:cNvPr id="14" name="TextBox 13"/>
          <p:cNvSpPr txBox="1"/>
          <p:nvPr/>
        </p:nvSpPr>
        <p:spPr>
          <a:xfrm>
            <a:off x="685800" y="4724400"/>
            <a:ext cx="3733800" cy="646331"/>
          </a:xfrm>
          <a:prstGeom prst="rect">
            <a:avLst/>
          </a:prstGeom>
          <a:noFill/>
          <a:ln>
            <a:solidFill>
              <a:schemeClr val="tx1"/>
            </a:solidFill>
          </a:ln>
        </p:spPr>
        <p:txBody>
          <a:bodyPr wrap="square" rtlCol="0">
            <a:spAutoFit/>
          </a:bodyPr>
          <a:lstStyle/>
          <a:p>
            <a:pPr algn="ctr"/>
            <a:r>
              <a:rPr lang="en-US" dirty="0"/>
              <a:t>Appeal to Debt Recovery Appellate Tribunal (DRAT)</a:t>
            </a:r>
          </a:p>
        </p:txBody>
      </p:sp>
      <p:sp>
        <p:nvSpPr>
          <p:cNvPr id="15" name="TextBox 14"/>
          <p:cNvSpPr txBox="1"/>
          <p:nvPr/>
        </p:nvSpPr>
        <p:spPr>
          <a:xfrm>
            <a:off x="3048000" y="5638800"/>
            <a:ext cx="2971800" cy="369332"/>
          </a:xfrm>
          <a:prstGeom prst="rect">
            <a:avLst/>
          </a:prstGeom>
          <a:noFill/>
          <a:ln>
            <a:solidFill>
              <a:schemeClr val="tx1"/>
            </a:solidFill>
          </a:ln>
        </p:spPr>
        <p:txBody>
          <a:bodyPr wrap="square" rtlCol="0">
            <a:spAutoFit/>
          </a:bodyPr>
          <a:lstStyle/>
          <a:p>
            <a:pPr algn="ctr"/>
            <a:r>
              <a:rPr lang="en-US" dirty="0"/>
              <a:t>Appeal to Supreme Court</a:t>
            </a:r>
          </a:p>
        </p:txBody>
      </p:sp>
      <p:sp>
        <p:nvSpPr>
          <p:cNvPr id="16" name="TextBox 15"/>
          <p:cNvSpPr txBox="1"/>
          <p:nvPr/>
        </p:nvSpPr>
        <p:spPr>
          <a:xfrm>
            <a:off x="2286000" y="2590800"/>
            <a:ext cx="2057400" cy="646331"/>
          </a:xfrm>
          <a:prstGeom prst="rect">
            <a:avLst/>
          </a:prstGeom>
          <a:noFill/>
          <a:ln>
            <a:solidFill>
              <a:schemeClr val="tx1"/>
            </a:solidFill>
          </a:ln>
        </p:spPr>
        <p:txBody>
          <a:bodyPr wrap="square" rtlCol="0">
            <a:spAutoFit/>
          </a:bodyPr>
          <a:lstStyle/>
          <a:p>
            <a:pPr algn="ctr"/>
            <a:r>
              <a:rPr lang="en-US" dirty="0"/>
              <a:t>Insolvency of Partnership Firms </a:t>
            </a:r>
          </a:p>
        </p:txBody>
      </p:sp>
      <p:cxnSp>
        <p:nvCxnSpPr>
          <p:cNvPr id="19" name="Straight Connector 18"/>
          <p:cNvCxnSpPr/>
          <p:nvPr/>
        </p:nvCxnSpPr>
        <p:spPr>
          <a:xfrm>
            <a:off x="1295400" y="2286000"/>
            <a:ext cx="6629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1143794" y="24376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7773194" y="33520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5639594" y="33520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3048794" y="33520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1143794" y="33520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3048794" y="24376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5868194" y="24376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7773194" y="24376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6668294" y="5599906"/>
            <a:ext cx="533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1600994" y="5638006"/>
            <a:ext cx="45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1828800" y="5867400"/>
            <a:ext cx="1143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0800000">
            <a:off x="6096000" y="5867400"/>
            <a:ext cx="8382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295400" y="3505200"/>
            <a:ext cx="1905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791200" y="3505200"/>
            <a:ext cx="2133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5400000">
            <a:off x="2133600" y="4572000"/>
            <a:ext cx="304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a:off x="6782594" y="4571206"/>
            <a:ext cx="304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a:off x="2095500" y="3619500"/>
            <a:ext cx="228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5400000">
            <a:off x="6743700" y="3619500"/>
            <a:ext cx="228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4039394" y="21328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process for Corporate Persons</a:t>
            </a:r>
          </a:p>
        </p:txBody>
      </p:sp>
      <p:sp>
        <p:nvSpPr>
          <p:cNvPr id="3" name="Content Placeholder 2"/>
          <p:cNvSpPr>
            <a:spLocks noGrp="1"/>
          </p:cNvSpPr>
          <p:nvPr>
            <p:ph sz="quarter" idx="1"/>
          </p:nvPr>
        </p:nvSpPr>
        <p:spPr>
          <a:xfrm>
            <a:off x="457200" y="1524000"/>
            <a:ext cx="8001000" cy="4495800"/>
          </a:xfrm>
        </p:spPr>
        <p:txBody>
          <a:bodyPr>
            <a:noAutofit/>
          </a:bodyPr>
          <a:lstStyle/>
          <a:p>
            <a:pPr marL="571500" indent="-571500" algn="just" eaLnBrk="1" fontAlgn="auto" hangingPunct="1">
              <a:spcAft>
                <a:spcPts val="0"/>
              </a:spcAft>
              <a:buNone/>
              <a:defRPr/>
            </a:pPr>
            <a:endParaRPr lang="en-US" sz="10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r>
              <a:rPr lang="en-US" sz="2700" dirty="0">
                <a:latin typeface="Arial Unicode MS" pitchFamily="34" charset="-128"/>
                <a:ea typeface="Arial Unicode MS" pitchFamily="34" charset="-128"/>
                <a:cs typeface="Arial Unicode MS" pitchFamily="34" charset="-128"/>
              </a:rPr>
              <a:t>Who can initiate Insolvency Resolution process ?:</a:t>
            </a:r>
          </a:p>
          <a:p>
            <a:pPr marL="571500" indent="-571500" algn="just" eaLnBrk="1" fontAlgn="auto" hangingPunct="1">
              <a:spcAft>
                <a:spcPts val="0"/>
              </a:spcAft>
              <a:buNone/>
              <a:defRPr/>
            </a:pPr>
            <a:endParaRPr lang="en-US" sz="9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Financial creditor (either by itself or jointly with other financial creditors).</a:t>
            </a:r>
          </a:p>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Operational creditor.</a:t>
            </a:r>
          </a:p>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Corporate debtors.</a:t>
            </a: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Unicode MS" pitchFamily="34" charset="-128"/>
                <a:ea typeface="Arial Unicode MS" pitchFamily="34" charset="-128"/>
                <a:cs typeface="Arial Unicode MS" pitchFamily="34" charset="-128"/>
              </a:rPr>
              <a:t>Persons not entitled to make application</a:t>
            </a:r>
            <a:endParaRPr lang="en-IN" sz="4000" dirty="0"/>
          </a:p>
        </p:txBody>
      </p:sp>
      <p:sp>
        <p:nvSpPr>
          <p:cNvPr id="3" name="Content Placeholder 2"/>
          <p:cNvSpPr>
            <a:spLocks noGrp="1"/>
          </p:cNvSpPr>
          <p:nvPr>
            <p:ph sz="quarter" idx="1"/>
          </p:nvPr>
        </p:nvSpPr>
        <p:spPr/>
        <p:txBody>
          <a:bodyPr/>
          <a:lstStyle/>
          <a:p>
            <a:pPr marL="508000" indent="-450850" algn="just" eaLnBrk="1" fontAlgn="auto" hangingPunct="1">
              <a:spcAft>
                <a:spcPts val="0"/>
              </a:spcAft>
              <a:buFont typeface="Wingdings" pitchFamily="2" charset="2"/>
              <a:buChar char="Ø"/>
              <a:defRPr/>
            </a:pPr>
            <a:r>
              <a:rPr lang="en-US" sz="3000" dirty="0">
                <a:latin typeface="Arial Unicode MS" pitchFamily="34" charset="-128"/>
                <a:ea typeface="Arial Unicode MS" pitchFamily="34" charset="-128"/>
                <a:cs typeface="Arial Unicode MS" pitchFamily="34" charset="-128"/>
              </a:rPr>
              <a:t>CD undergoing corporate insolvency process.     OR </a:t>
            </a:r>
          </a:p>
          <a:p>
            <a:pPr marL="508000" indent="-450850" algn="just" eaLnBrk="1" fontAlgn="auto" hangingPunct="1">
              <a:spcAft>
                <a:spcPts val="0"/>
              </a:spcAft>
              <a:buFont typeface="Wingdings" pitchFamily="2" charset="2"/>
              <a:buChar char="Ø"/>
              <a:defRPr/>
            </a:pPr>
            <a:r>
              <a:rPr lang="en-US" sz="3000" dirty="0">
                <a:latin typeface="Arial Unicode MS" pitchFamily="34" charset="-128"/>
                <a:ea typeface="Arial Unicode MS" pitchFamily="34" charset="-128"/>
                <a:cs typeface="Arial Unicode MS" pitchFamily="34" charset="-128"/>
              </a:rPr>
              <a:t>CD having completed resolution process </a:t>
            </a:r>
            <a:r>
              <a:rPr lang="en-US" sz="3000" b="1" dirty="0">
                <a:latin typeface="Arial Unicode MS" pitchFamily="34" charset="-128"/>
                <a:ea typeface="Arial Unicode MS" pitchFamily="34" charset="-128"/>
                <a:cs typeface="Arial Unicode MS" pitchFamily="34" charset="-128"/>
              </a:rPr>
              <a:t>12 months preceding the date of application.    Or </a:t>
            </a:r>
          </a:p>
          <a:p>
            <a:pPr marL="508000" indent="-450850" algn="just" eaLnBrk="1" fontAlgn="auto" hangingPunct="1">
              <a:spcAft>
                <a:spcPts val="0"/>
              </a:spcAft>
              <a:buFont typeface="Wingdings" pitchFamily="2" charset="2"/>
              <a:buChar char="Ø"/>
              <a:defRPr/>
            </a:pPr>
            <a:r>
              <a:rPr lang="en-US" sz="3000" dirty="0">
                <a:latin typeface="Arial Unicode MS" pitchFamily="34" charset="-128"/>
                <a:ea typeface="Arial Unicode MS" pitchFamily="34" charset="-128"/>
                <a:cs typeface="Arial Unicode MS" pitchFamily="34" charset="-128"/>
              </a:rPr>
              <a:t>CD or financial creditor who has </a:t>
            </a:r>
            <a:r>
              <a:rPr lang="en-US" sz="3000" b="1" dirty="0">
                <a:latin typeface="Arial Unicode MS" pitchFamily="34" charset="-128"/>
                <a:ea typeface="Arial Unicode MS" pitchFamily="34" charset="-128"/>
                <a:cs typeface="Arial Unicode MS" pitchFamily="34" charset="-128"/>
              </a:rPr>
              <a:t>violated terms of resolution approved 12 months before making application.</a:t>
            </a:r>
          </a:p>
          <a:p>
            <a:pPr marL="508000" indent="-450850" algn="just" eaLnBrk="1" fontAlgn="auto" hangingPunct="1">
              <a:spcAft>
                <a:spcPts val="0"/>
              </a:spcAft>
              <a:buFont typeface="Wingdings" pitchFamily="2" charset="2"/>
              <a:buChar char="Ø"/>
              <a:defRPr/>
            </a:pPr>
            <a:r>
              <a:rPr lang="en-US" sz="3000" dirty="0">
                <a:latin typeface="Arial Unicode MS" pitchFamily="34" charset="-128"/>
                <a:ea typeface="Arial Unicode MS" pitchFamily="34" charset="-128"/>
                <a:cs typeface="Arial Unicode MS" pitchFamily="34" charset="-128"/>
              </a:rPr>
              <a:t>CD in respect of whom </a:t>
            </a:r>
            <a:r>
              <a:rPr lang="en-US" sz="3000" b="1" dirty="0">
                <a:latin typeface="Arial Unicode MS" pitchFamily="34" charset="-128"/>
                <a:ea typeface="Arial Unicode MS" pitchFamily="34" charset="-128"/>
                <a:cs typeface="Arial Unicode MS" pitchFamily="34" charset="-128"/>
              </a:rPr>
              <a:t>liquidation order has been made.</a:t>
            </a:r>
          </a:p>
          <a:p>
            <a:endParaRPr lang="en-IN" sz="3000" dirty="0"/>
          </a:p>
        </p:txBody>
      </p:sp>
      <p:sp>
        <p:nvSpPr>
          <p:cNvPr id="4" name="Footer Placeholder 3"/>
          <p:cNvSpPr>
            <a:spLocks noGrp="1"/>
          </p:cNvSpPr>
          <p:nvPr>
            <p:ph type="ftr" sz="quarter" idx="11"/>
          </p:nvPr>
        </p:nvSpPr>
        <p:spPr>
          <a:xfrm>
            <a:off x="5181600" y="6248400"/>
            <a:ext cx="3657600" cy="365125"/>
          </a:xfrm>
        </p:spPr>
        <p:txBody>
          <a:bodyPr/>
          <a:lstStyle/>
          <a:p>
            <a:pPr>
              <a:defRPr/>
            </a:pPr>
            <a:r>
              <a:rPr lang="en-US" dirty="0"/>
              <a:t>Saxena &amp; Saxena Law Chambers</a:t>
            </a:r>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25</a:t>
            </a:fld>
            <a:endParaRPr lang="en-US"/>
          </a:p>
        </p:txBody>
      </p:sp>
    </p:spTree>
    <p:extLst>
      <p:ext uri="{BB962C8B-B14F-4D97-AF65-F5344CB8AC3E}">
        <p14:creationId xmlns:p14="http://schemas.microsoft.com/office/powerpoint/2010/main" xmlns="" val="3581626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Financial Creditors</a:t>
            </a:r>
          </a:p>
        </p:txBody>
      </p:sp>
      <p:sp>
        <p:nvSpPr>
          <p:cNvPr id="3" name="Content Placeholder 2"/>
          <p:cNvSpPr>
            <a:spLocks noGrp="1"/>
          </p:cNvSpPr>
          <p:nvPr>
            <p:ph sz="quarter" idx="1"/>
          </p:nvPr>
        </p:nvSpPr>
        <p:spPr>
          <a:xfrm>
            <a:off x="457200" y="1524000"/>
            <a:ext cx="8001000" cy="4495800"/>
          </a:xfrm>
        </p:spPr>
        <p:txBody>
          <a:bodyPr>
            <a:noAutofit/>
          </a:bodyPr>
          <a:lstStyle/>
          <a:p>
            <a:pPr marL="571500" indent="-571500" algn="just" eaLnBrk="1" fontAlgn="auto" hangingPunct="1">
              <a:spcAft>
                <a:spcPts val="0"/>
              </a:spcAft>
              <a:buNone/>
              <a:defRPr/>
            </a:pPr>
            <a:r>
              <a:rPr lang="en-US" sz="2700" dirty="0">
                <a:latin typeface="Arial Unicode MS" pitchFamily="34" charset="-128"/>
                <a:ea typeface="Arial Unicode MS" pitchFamily="34" charset="-128"/>
                <a:cs typeface="Arial Unicode MS" pitchFamily="34" charset="-128"/>
              </a:rPr>
              <a:t>      </a:t>
            </a:r>
            <a:r>
              <a:rPr lang="en-US" sz="2700" b="1" dirty="0">
                <a:latin typeface="Arial Unicode MS" pitchFamily="34" charset="-128"/>
                <a:ea typeface="Arial Unicode MS" pitchFamily="34" charset="-128"/>
                <a:cs typeface="Arial Unicode MS" pitchFamily="34" charset="-128"/>
              </a:rPr>
              <a:t>File  an application</a:t>
            </a:r>
          </a:p>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before NCLT of Jurisdiction (in prescribed form and fee) under section 7</a:t>
            </a:r>
          </a:p>
          <a:p>
            <a:pPr marL="571500" indent="-571500" algn="just" eaLnBrk="1" fontAlgn="auto" hangingPunct="1">
              <a:spcAft>
                <a:spcPts val="0"/>
              </a:spcAft>
              <a:buNone/>
              <a:defRPr/>
            </a:pPr>
            <a:r>
              <a:rPr lang="en-US" sz="2700" dirty="0">
                <a:latin typeface="Arial Unicode MS" pitchFamily="34" charset="-128"/>
                <a:ea typeface="Arial Unicode MS" pitchFamily="34" charset="-128"/>
                <a:cs typeface="Arial Unicode MS" pitchFamily="34" charset="-128"/>
              </a:rPr>
              <a:t>       Along with: </a:t>
            </a:r>
          </a:p>
          <a:p>
            <a:pPr marL="571500" indent="-571500" algn="just" eaLnBrk="1" fontAlgn="auto" hangingPunct="1">
              <a:spcAft>
                <a:spcPts val="0"/>
              </a:spcAft>
              <a:buFont typeface="Wingdings" pitchFamily="2" charset="2"/>
              <a:buChar char="Ø"/>
              <a:defRPr/>
            </a:pPr>
            <a:r>
              <a:rPr lang="en-US" sz="2700" b="1" dirty="0">
                <a:latin typeface="Arial Unicode MS" pitchFamily="34" charset="-128"/>
                <a:ea typeface="Arial Unicode MS" pitchFamily="34" charset="-128"/>
                <a:cs typeface="Arial Unicode MS" pitchFamily="34" charset="-128"/>
              </a:rPr>
              <a:t>Record of default</a:t>
            </a:r>
            <a:r>
              <a:rPr lang="en-US" sz="2700" dirty="0">
                <a:latin typeface="Arial Unicode MS" pitchFamily="34" charset="-128"/>
                <a:ea typeface="Arial Unicode MS" pitchFamily="34" charset="-128"/>
                <a:cs typeface="Arial Unicode MS" pitchFamily="34" charset="-128"/>
              </a:rPr>
              <a:t> </a:t>
            </a:r>
            <a:r>
              <a:rPr lang="en-US" sz="2400" dirty="0">
                <a:latin typeface="Arial Unicode MS" pitchFamily="34" charset="-128"/>
                <a:ea typeface="Arial Unicode MS" pitchFamily="34" charset="-128"/>
                <a:cs typeface="Arial Unicode MS" pitchFamily="34" charset="-128"/>
              </a:rPr>
              <a:t>Recorded with information utility</a:t>
            </a:r>
          </a:p>
          <a:p>
            <a:pPr marL="320675" lvl="1" indent="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r>
              <a:rPr lang="en-US" sz="2400" b="1" dirty="0">
                <a:latin typeface="Arial Unicode MS" pitchFamily="34" charset="-128"/>
                <a:ea typeface="Arial Unicode MS" pitchFamily="34" charset="-128"/>
                <a:cs typeface="Arial Unicode MS" pitchFamily="34" charset="-128"/>
              </a:rPr>
              <a:t>Name of Interim resolution professional</a:t>
            </a:r>
            <a:r>
              <a:rPr lang="en-US" sz="2400" dirty="0">
                <a:latin typeface="Arial Unicode MS" pitchFamily="34" charset="-128"/>
                <a:ea typeface="Arial Unicode MS" pitchFamily="34" charset="-128"/>
                <a:cs typeface="Arial Unicode MS" pitchFamily="34" charset="-128"/>
              </a:rPr>
              <a:t> proposed to act  as interim (IRP)</a:t>
            </a:r>
          </a:p>
          <a:p>
            <a:pPr marL="892175" lvl="1" indent="-571500" algn="just" eaLnBrk="1" fontAlgn="auto" hangingPunct="1">
              <a:spcAft>
                <a:spcPts val="0"/>
              </a:spcAft>
              <a:buFont typeface="Wingdings" pitchFamily="2" charset="2"/>
              <a:buChar char="Ø"/>
              <a:defRPr/>
            </a:pPr>
            <a:r>
              <a:rPr lang="en-US" sz="2400" b="1" dirty="0">
                <a:latin typeface="Arial Unicode MS" pitchFamily="34" charset="-128"/>
                <a:ea typeface="Arial Unicode MS" pitchFamily="34" charset="-128"/>
                <a:cs typeface="Arial Unicode MS" pitchFamily="34" charset="-128"/>
              </a:rPr>
              <a:t>Consent of IRP </a:t>
            </a:r>
            <a:r>
              <a:rPr lang="en-US" sz="2400" dirty="0">
                <a:latin typeface="Arial Unicode MS" pitchFamily="34" charset="-128"/>
                <a:ea typeface="Arial Unicode MS" pitchFamily="34" charset="-128"/>
                <a:cs typeface="Arial Unicode MS" pitchFamily="34" charset="-128"/>
              </a:rPr>
              <a:t>in form-2 </a:t>
            </a:r>
          </a:p>
          <a:p>
            <a:pPr marL="892175" lvl="1" indent="-571500" algn="just" eaLnBrk="1" fontAlgn="auto" hangingPunct="1">
              <a:spcAft>
                <a:spcPts val="0"/>
              </a:spcAft>
              <a:buFont typeface="Wingdings" pitchFamily="2" charset="2"/>
              <a:buChar char="Ø"/>
              <a:defRPr/>
            </a:pPr>
            <a:r>
              <a:rPr lang="en-US" sz="2400" b="1" dirty="0">
                <a:latin typeface="Arial Unicode MS" pitchFamily="34" charset="-128"/>
                <a:ea typeface="Arial Unicode MS" pitchFamily="34" charset="-128"/>
                <a:cs typeface="Arial Unicode MS" pitchFamily="34" charset="-128"/>
              </a:rPr>
              <a:t>Certificate </a:t>
            </a:r>
            <a:r>
              <a:rPr lang="en-US" sz="2400" dirty="0">
                <a:latin typeface="Arial Unicode MS" pitchFamily="34" charset="-128"/>
                <a:ea typeface="Arial Unicode MS" pitchFamily="34" charset="-128"/>
                <a:cs typeface="Arial Unicode MS" pitchFamily="34" charset="-128"/>
              </a:rPr>
              <a:t>confirming eligibility of IRP</a:t>
            </a:r>
          </a:p>
          <a:p>
            <a:pPr marL="892175" lvl="1" indent="-571500" algn="just" eaLnBrk="1" fontAlgn="auto" hangingPunct="1">
              <a:spcAft>
                <a:spcPts val="0"/>
              </a:spcAft>
              <a:buFont typeface="Wingdings" pitchFamily="2" charset="2"/>
              <a:buChar char="Ø"/>
              <a:defRPr/>
            </a:pPr>
            <a:r>
              <a:rPr lang="en-US" sz="2400" b="1" dirty="0">
                <a:latin typeface="Arial Unicode MS" pitchFamily="34" charset="-128"/>
                <a:ea typeface="Arial Unicode MS" pitchFamily="34" charset="-128"/>
                <a:cs typeface="Arial Unicode MS" pitchFamily="34" charset="-128"/>
              </a:rPr>
              <a:t>Any other information </a:t>
            </a:r>
            <a:r>
              <a:rPr lang="en-US" sz="2400" dirty="0">
                <a:latin typeface="Arial Unicode MS" pitchFamily="34" charset="-128"/>
                <a:ea typeface="Arial Unicode MS" pitchFamily="34" charset="-128"/>
                <a:cs typeface="Arial Unicode MS" pitchFamily="34" charset="-128"/>
              </a:rPr>
              <a:t>as required by Board.</a:t>
            </a: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Financial Creditors</a:t>
            </a:r>
          </a:p>
        </p:txBody>
      </p:sp>
      <p:sp>
        <p:nvSpPr>
          <p:cNvPr id="3" name="Content Placeholder 2"/>
          <p:cNvSpPr>
            <a:spLocks noGrp="1"/>
          </p:cNvSpPr>
          <p:nvPr>
            <p:ph sz="quarter" idx="1"/>
          </p:nvPr>
        </p:nvSpPr>
        <p:spPr>
          <a:xfrm>
            <a:off x="457200" y="1524000"/>
            <a:ext cx="8001000" cy="4495800"/>
          </a:xfrm>
        </p:spPr>
        <p:txBody>
          <a:bodyPr>
            <a:noAutofit/>
          </a:bodyPr>
          <a:lstStyle/>
          <a:p>
            <a:pPr marL="571500" indent="-571500" algn="just" eaLnBrk="1" fontAlgn="auto" hangingPunct="1">
              <a:spcAft>
                <a:spcPts val="0"/>
              </a:spcAft>
              <a:buNone/>
              <a:defRPr/>
            </a:pPr>
            <a:r>
              <a:rPr lang="en-US" sz="2700" b="1" dirty="0">
                <a:latin typeface="Arial Unicode MS" pitchFamily="34" charset="-128"/>
                <a:ea typeface="Arial Unicode MS" pitchFamily="34" charset="-128"/>
                <a:cs typeface="Arial Unicode MS" pitchFamily="34" charset="-128"/>
              </a:rPr>
              <a:t>Ascertainment of existence of debt</a:t>
            </a:r>
          </a:p>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By Adjudication Authority (NCLT) </a:t>
            </a:r>
          </a:p>
          <a:p>
            <a:pPr marL="571500" indent="-571500" algn="just" eaLnBrk="1" fontAlgn="auto" hangingPunct="1">
              <a:spcAft>
                <a:spcPts val="0"/>
              </a:spcAft>
              <a:buFont typeface="Wingdings" pitchFamily="2" charset="2"/>
              <a:buChar char="Ø"/>
              <a:defRPr/>
            </a:pPr>
            <a:r>
              <a:rPr lang="en-US" sz="2700" b="1" dirty="0">
                <a:latin typeface="Arial Unicode MS" pitchFamily="34" charset="-128"/>
                <a:ea typeface="Arial Unicode MS" pitchFamily="34" charset="-128"/>
                <a:cs typeface="Arial Unicode MS" pitchFamily="34" charset="-128"/>
              </a:rPr>
              <a:t>Within 14 days.</a:t>
            </a:r>
            <a:r>
              <a:rPr lang="en-US" sz="2700" dirty="0">
                <a:latin typeface="Arial Unicode MS" pitchFamily="34" charset="-128"/>
                <a:ea typeface="Arial Unicode MS" pitchFamily="34" charset="-128"/>
                <a:cs typeface="Arial Unicode MS" pitchFamily="34" charset="-128"/>
              </a:rPr>
              <a:t> </a:t>
            </a:r>
          </a:p>
          <a:p>
            <a:pPr marL="571500" indent="-571500" algn="just" eaLnBrk="1" fontAlgn="auto" hangingPunct="1">
              <a:spcAft>
                <a:spcPts val="0"/>
              </a:spcAft>
              <a:buNone/>
              <a:defRPr/>
            </a:pPr>
            <a:r>
              <a:rPr lang="en-US" sz="2700" b="1" dirty="0">
                <a:latin typeface="Arial Unicode MS" pitchFamily="34" charset="-128"/>
                <a:ea typeface="Arial Unicode MS" pitchFamily="34" charset="-128"/>
                <a:cs typeface="Arial Unicode MS" pitchFamily="34" charset="-128"/>
              </a:rPr>
              <a:t>Admission /Rejection of Application </a:t>
            </a:r>
          </a:p>
          <a:p>
            <a:pPr marL="571500" indent="-571500" algn="just" eaLnBrk="1" fontAlgn="auto" hangingPunct="1">
              <a:spcAft>
                <a:spcPts val="0"/>
              </a:spcAft>
              <a:buFont typeface="Wingdings" pitchFamily="2" charset="2"/>
              <a:buChar char="Ø"/>
              <a:defRPr/>
            </a:pPr>
            <a:r>
              <a:rPr lang="en-US" sz="2700" b="1" dirty="0">
                <a:latin typeface="Arial Unicode MS" pitchFamily="34" charset="-128"/>
                <a:ea typeface="Arial Unicode MS" pitchFamily="34" charset="-128"/>
                <a:cs typeface="Arial Unicode MS" pitchFamily="34" charset="-128"/>
              </a:rPr>
              <a:t>Admission:</a:t>
            </a:r>
          </a:p>
          <a:p>
            <a:pPr marL="1089025" lvl="1" indent="-534988"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default is occurred.</a:t>
            </a:r>
          </a:p>
          <a:p>
            <a:pPr marL="1089025" lvl="1" indent="-534988"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application is complete in all respect.</a:t>
            </a:r>
          </a:p>
          <a:p>
            <a:pPr marL="1089025" lvl="1" indent="-534988"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no disciplinary proceedings pending against the proposal IRP.</a:t>
            </a: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Financial Creditors</a:t>
            </a:r>
          </a:p>
        </p:txBody>
      </p:sp>
      <p:sp>
        <p:nvSpPr>
          <p:cNvPr id="3" name="Content Placeholder 2"/>
          <p:cNvSpPr>
            <a:spLocks noGrp="1"/>
          </p:cNvSpPr>
          <p:nvPr>
            <p:ph sz="quarter" idx="1"/>
          </p:nvPr>
        </p:nvSpPr>
        <p:spPr>
          <a:xfrm>
            <a:off x="457200" y="1752600"/>
            <a:ext cx="8001000" cy="4267200"/>
          </a:xfrm>
        </p:spPr>
        <p:txBody>
          <a:bodyPr>
            <a:noAutofit/>
          </a:bodyPr>
          <a:lstStyle/>
          <a:p>
            <a:pPr marL="571500" indent="-571500" algn="just" eaLnBrk="1" fontAlgn="auto" hangingPunct="1">
              <a:spcAft>
                <a:spcPts val="0"/>
              </a:spcAft>
              <a:buFont typeface="Wingdings" pitchFamily="2" charset="2"/>
              <a:buChar char="Ø"/>
              <a:defRPr/>
            </a:pPr>
            <a:r>
              <a:rPr lang="en-US" sz="2700" b="1" dirty="0">
                <a:latin typeface="Arial Unicode MS" pitchFamily="34" charset="-128"/>
                <a:ea typeface="Arial Unicode MS" pitchFamily="34" charset="-128"/>
                <a:cs typeface="Arial Unicode MS" pitchFamily="34" charset="-128"/>
              </a:rPr>
              <a:t>Rejection</a:t>
            </a:r>
          </a:p>
          <a:p>
            <a:pPr marL="1089025" lvl="1" indent="-534988" algn="just" eaLnBrk="1" fontAlgn="auto" hangingPunct="1">
              <a:spcAft>
                <a:spcPts val="0"/>
              </a:spcAft>
              <a:buFont typeface="Wingdings" pitchFamily="2" charset="2"/>
              <a:buChar char="Ø"/>
              <a:defRPr/>
            </a:pPr>
            <a:r>
              <a:rPr lang="en-US" sz="2400" b="1" dirty="0">
                <a:latin typeface="Arial Unicode MS" pitchFamily="34" charset="-128"/>
                <a:ea typeface="Arial Unicode MS" pitchFamily="34" charset="-128"/>
                <a:cs typeface="Arial Unicode MS" pitchFamily="34" charset="-128"/>
              </a:rPr>
              <a:t>I</a:t>
            </a:r>
            <a:r>
              <a:rPr lang="en-US" sz="2400" dirty="0">
                <a:latin typeface="Arial Unicode MS" pitchFamily="34" charset="-128"/>
                <a:ea typeface="Arial Unicode MS" pitchFamily="34" charset="-128"/>
                <a:cs typeface="Arial Unicode MS" pitchFamily="34" charset="-128"/>
              </a:rPr>
              <a:t>f default has not occurred. or</a:t>
            </a:r>
          </a:p>
          <a:p>
            <a:pPr marL="1089025" lvl="1" indent="-534988"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application is incomplete or</a:t>
            </a:r>
          </a:p>
          <a:p>
            <a:pPr marL="1089025" lvl="1" indent="-534988"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disciplinary proceedings pending against (IRP).</a:t>
            </a:r>
          </a:p>
          <a:p>
            <a:pPr marL="566738" lvl="1" indent="-127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Before rejection notice to </a:t>
            </a:r>
            <a:r>
              <a:rPr lang="en-US" sz="2400" b="1" dirty="0">
                <a:latin typeface="Arial Unicode MS" pitchFamily="34" charset="-128"/>
                <a:ea typeface="Arial Unicode MS" pitchFamily="34" charset="-128"/>
                <a:cs typeface="Arial Unicode MS" pitchFamily="34" charset="-128"/>
              </a:rPr>
              <a:t>rectify the defects within 7 days from the receipt of notice by AA.</a:t>
            </a:r>
          </a:p>
          <a:p>
            <a:pPr marL="246063" indent="-12700" algn="just" eaLnBrk="1" fontAlgn="auto" hangingPunct="1">
              <a:spcAft>
                <a:spcPts val="0"/>
              </a:spcAft>
              <a:buNone/>
              <a:defRPr/>
            </a:pPr>
            <a:r>
              <a:rPr lang="en-US" sz="2700" dirty="0">
                <a:latin typeface="Arial Unicode MS" pitchFamily="34" charset="-128"/>
                <a:ea typeface="Arial Unicode MS" pitchFamily="34" charset="-128"/>
                <a:cs typeface="Arial Unicode MS" pitchFamily="34" charset="-128"/>
              </a:rPr>
              <a:t>Commencement of Corporate Insolvency Resolution Process – </a:t>
            </a:r>
            <a:r>
              <a:rPr lang="en-US" sz="2700" b="1" dirty="0">
                <a:latin typeface="Arial Unicode MS" pitchFamily="34" charset="-128"/>
                <a:ea typeface="Arial Unicode MS" pitchFamily="34" charset="-128"/>
                <a:cs typeface="Arial Unicode MS" pitchFamily="34" charset="-128"/>
              </a:rPr>
              <a:t>Date of admission of application by NCLT.</a:t>
            </a: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a:t>
            </a:r>
            <a:r>
              <a:rPr lang="en-US" sz="3600" b="1" dirty="0">
                <a:latin typeface="Arial Unicode MS" pitchFamily="34" charset="-128"/>
                <a:ea typeface="Arial Unicode MS" pitchFamily="34" charset="-128"/>
                <a:cs typeface="Arial Unicode MS" pitchFamily="34" charset="-128"/>
              </a:rPr>
              <a:t>operational creditor </a:t>
            </a:r>
            <a:r>
              <a:rPr lang="en-US" sz="3600" dirty="0">
                <a:latin typeface="Arial Unicode MS" pitchFamily="34" charset="-128"/>
                <a:ea typeface="Arial Unicode MS" pitchFamily="34" charset="-128"/>
                <a:cs typeface="Arial Unicode MS" pitchFamily="34" charset="-128"/>
              </a:rPr>
              <a:t>(Section 9 )</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1. </a:t>
            </a:r>
            <a:r>
              <a:rPr lang="en-US" sz="2400" b="1" dirty="0">
                <a:latin typeface="Arial Unicode MS" pitchFamily="34" charset="-128"/>
                <a:ea typeface="Arial Unicode MS" pitchFamily="34" charset="-128"/>
                <a:cs typeface="Arial Unicode MS" pitchFamily="34" charset="-128"/>
              </a:rPr>
              <a:t>Notice to Corporate Debtor</a:t>
            </a:r>
            <a:r>
              <a:rPr lang="en-US" sz="2400" dirty="0">
                <a:latin typeface="Arial Unicode MS" pitchFamily="34" charset="-128"/>
                <a:ea typeface="Arial Unicode MS" pitchFamily="34" charset="-128"/>
                <a:cs typeface="Arial Unicode MS" pitchFamily="34" charset="-128"/>
              </a:rPr>
              <a:t>  U/s 8</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         Evidence of default</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         Copy of invoice</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2.  </a:t>
            </a:r>
            <a:r>
              <a:rPr lang="en-US" sz="2400" b="1" dirty="0">
                <a:latin typeface="Arial Unicode MS" pitchFamily="34" charset="-128"/>
                <a:ea typeface="Arial Unicode MS" pitchFamily="34" charset="-128"/>
                <a:cs typeface="Arial Unicode MS" pitchFamily="34" charset="-128"/>
              </a:rPr>
              <a:t>Payment by Corporate debtor</a:t>
            </a:r>
            <a:r>
              <a:rPr lang="en-US" sz="2400" dirty="0">
                <a:latin typeface="Arial Unicode MS" pitchFamily="34" charset="-128"/>
                <a:ea typeface="Arial Unicode MS" pitchFamily="34" charset="-128"/>
                <a:cs typeface="Arial Unicode MS" pitchFamily="34" charset="-128"/>
              </a:rPr>
              <a:t> – within 10 days             </a:t>
            </a:r>
            <a:r>
              <a:rPr lang="en-US" sz="2400" b="1" dirty="0">
                <a:latin typeface="Arial Unicode MS" pitchFamily="34" charset="-128"/>
                <a:ea typeface="Arial Unicode MS" pitchFamily="34" charset="-128"/>
                <a:cs typeface="Arial Unicode MS" pitchFamily="34" charset="-128"/>
              </a:rPr>
              <a:t>or</a:t>
            </a:r>
          </a:p>
          <a:p>
            <a:pPr marL="919163" indent="-571500" algn="just" eaLnBrk="1" fontAlgn="auto" hangingPunct="1">
              <a:spcAft>
                <a:spcPts val="0"/>
              </a:spcAft>
              <a:buFont typeface="Wingdings" pitchFamily="2" charset="2"/>
              <a:buChar char="Ø"/>
              <a:defRPr/>
            </a:pPr>
            <a:r>
              <a:rPr lang="en-US" sz="2400" b="1" dirty="0">
                <a:latin typeface="Arial Unicode MS" pitchFamily="34" charset="-128"/>
                <a:ea typeface="Arial Unicode MS" pitchFamily="34" charset="-128"/>
                <a:cs typeface="Arial Unicode MS" pitchFamily="34" charset="-128"/>
              </a:rPr>
              <a:t>      Notice to  operational creditor  </a:t>
            </a:r>
            <a:r>
              <a:rPr lang="en-US" sz="2400" dirty="0">
                <a:latin typeface="Arial Unicode MS" pitchFamily="34" charset="-128"/>
                <a:ea typeface="Arial Unicode MS" pitchFamily="34" charset="-128"/>
                <a:cs typeface="Arial Unicode MS" pitchFamily="34" charset="-128"/>
              </a:rPr>
              <a:t>about </a:t>
            </a:r>
          </a:p>
          <a:p>
            <a:pPr marL="914400" indent="-276225" algn="just" eaLnBrk="1" fontAlgn="auto" hangingPunct="1">
              <a:spcAft>
                <a:spcPts val="0"/>
              </a:spcAft>
              <a:buFont typeface="+mj-lt"/>
              <a:buAutoNum type="alphaLcParenR"/>
              <a:defRPr/>
            </a:pPr>
            <a:r>
              <a:rPr lang="en-US" sz="2200" b="1" dirty="0">
                <a:latin typeface="Arial Unicode MS" pitchFamily="34" charset="-128"/>
                <a:ea typeface="Arial Unicode MS" pitchFamily="34" charset="-128"/>
                <a:cs typeface="Arial Unicode MS" pitchFamily="34" charset="-128"/>
              </a:rPr>
              <a:t>Existence of dispute</a:t>
            </a:r>
            <a:r>
              <a:rPr lang="en-US" sz="2200" dirty="0">
                <a:latin typeface="Arial Unicode MS" pitchFamily="34" charset="-128"/>
                <a:ea typeface="Arial Unicode MS" pitchFamily="34" charset="-128"/>
                <a:cs typeface="Arial Unicode MS" pitchFamily="34" charset="-128"/>
              </a:rPr>
              <a:t> – Pendency of any suit or pendency of arbitration proceeding filed before receipt of notice or invoice.  </a:t>
            </a:r>
          </a:p>
          <a:p>
            <a:pPr marL="914400" indent="-276225" algn="just" eaLnBrk="1" fontAlgn="auto" hangingPunct="1">
              <a:spcAft>
                <a:spcPts val="0"/>
              </a:spcAft>
              <a:buFont typeface="+mj-lt"/>
              <a:buAutoNum type="alphaLcParenR"/>
              <a:defRPr/>
            </a:pPr>
            <a:r>
              <a:rPr lang="en-US" sz="2200" b="1" dirty="0">
                <a:latin typeface="Arial Unicode MS" pitchFamily="34" charset="-128"/>
                <a:ea typeface="Arial Unicode MS" pitchFamily="34" charset="-128"/>
                <a:cs typeface="Arial Unicode MS" pitchFamily="34" charset="-128"/>
              </a:rPr>
              <a:t>Evidence of Payment of dues.</a:t>
            </a: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Constitution of committees</a:t>
            </a:r>
          </a:p>
        </p:txBody>
      </p:sp>
      <p:sp>
        <p:nvSpPr>
          <p:cNvPr id="3" name="Content Placeholder 2"/>
          <p:cNvSpPr>
            <a:spLocks noGrp="1"/>
          </p:cNvSpPr>
          <p:nvPr>
            <p:ph sz="quarter" idx="1"/>
          </p:nvPr>
        </p:nvSpPr>
        <p:spPr>
          <a:xfrm>
            <a:off x="381000" y="1524000"/>
            <a:ext cx="8534400" cy="4267200"/>
          </a:xfrm>
        </p:spPr>
        <p:txBody>
          <a:bodyPr>
            <a:noAutofit/>
          </a:bodyPr>
          <a:lstStyle/>
          <a:p>
            <a:pPr marL="0" indent="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None/>
              <a:defRPr/>
            </a:pPr>
            <a:r>
              <a:rPr lang="en-US" sz="2800" b="1" u="sng" dirty="0">
                <a:latin typeface="Arial Unicode MS" pitchFamily="34" charset="-128"/>
                <a:ea typeface="Arial Unicode MS" pitchFamily="34" charset="-128"/>
                <a:cs typeface="Arial Unicode MS" pitchFamily="34" charset="-128"/>
              </a:rPr>
              <a:t>    </a:t>
            </a:r>
          </a:p>
          <a:p>
            <a:pPr marL="1036638" indent="-514350" algn="just" eaLnBrk="1" fontAlgn="auto" hangingPunct="1">
              <a:spcAft>
                <a:spcPts val="0"/>
              </a:spcAft>
              <a:buFont typeface="Wingdings" pitchFamily="2" charset="2"/>
              <a:buChar char="Ø"/>
              <a:defRPr/>
            </a:pPr>
            <a:r>
              <a:rPr lang="en-US" sz="2400" dirty="0" err="1">
                <a:latin typeface="Arial Unicode MS" pitchFamily="34" charset="-128"/>
                <a:ea typeface="Arial Unicode MS" pitchFamily="34" charset="-128"/>
                <a:cs typeface="Arial Unicode MS" pitchFamily="34" charset="-128"/>
              </a:rPr>
              <a:t>Eradi</a:t>
            </a:r>
            <a:r>
              <a:rPr lang="en-US" sz="2400" dirty="0">
                <a:latin typeface="Arial Unicode MS" pitchFamily="34" charset="-128"/>
                <a:ea typeface="Arial Unicode MS" pitchFamily="34" charset="-128"/>
                <a:cs typeface="Arial Unicode MS" pitchFamily="34" charset="-128"/>
              </a:rPr>
              <a:t> committee (1999)</a:t>
            </a:r>
          </a:p>
          <a:p>
            <a:pPr marL="1036638" indent="-514350" algn="just" eaLnBrk="1" fontAlgn="auto" hangingPunct="1">
              <a:spcAft>
                <a:spcPts val="0"/>
              </a:spcAft>
              <a:buFont typeface="Wingdings" pitchFamily="2" charset="2"/>
              <a:buChar char="Ø"/>
              <a:defRPr/>
            </a:pPr>
            <a:r>
              <a:rPr lang="en-US" sz="2400" dirty="0" err="1">
                <a:latin typeface="Arial Unicode MS" pitchFamily="34" charset="-128"/>
                <a:ea typeface="Arial Unicode MS" pitchFamily="34" charset="-128"/>
                <a:cs typeface="Arial Unicode MS" pitchFamily="34" charset="-128"/>
              </a:rPr>
              <a:t>N.L.Mitra</a:t>
            </a:r>
            <a:r>
              <a:rPr lang="en-US" sz="2400" dirty="0">
                <a:latin typeface="Arial Unicode MS" pitchFamily="34" charset="-128"/>
                <a:ea typeface="Arial Unicode MS" pitchFamily="34" charset="-128"/>
                <a:cs typeface="Arial Unicode MS" pitchFamily="34" charset="-128"/>
              </a:rPr>
              <a:t> advisory group (2001)</a:t>
            </a:r>
          </a:p>
          <a:p>
            <a:pPr marL="1036638"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J.J. </a:t>
            </a:r>
            <a:r>
              <a:rPr lang="en-US" sz="2400" dirty="0" err="1">
                <a:latin typeface="Arial Unicode MS" pitchFamily="34" charset="-128"/>
                <a:ea typeface="Arial Unicode MS" pitchFamily="34" charset="-128"/>
                <a:cs typeface="Arial Unicode MS" pitchFamily="34" charset="-128"/>
              </a:rPr>
              <a:t>Irani</a:t>
            </a:r>
            <a:r>
              <a:rPr lang="en-US" sz="2400" dirty="0">
                <a:latin typeface="Arial Unicode MS" pitchFamily="34" charset="-128"/>
                <a:ea typeface="Arial Unicode MS" pitchFamily="34" charset="-128"/>
                <a:cs typeface="Arial Unicode MS" pitchFamily="34" charset="-128"/>
              </a:rPr>
              <a:t> Committee (2005)</a:t>
            </a:r>
          </a:p>
          <a:p>
            <a:pPr marL="1036638" indent="-514350" algn="just" eaLnBrk="1" fontAlgn="auto" hangingPunct="1">
              <a:spcAft>
                <a:spcPts val="0"/>
              </a:spcAft>
              <a:buFont typeface="Wingdings" pitchFamily="2" charset="2"/>
              <a:buChar char="Ø"/>
              <a:defRPr/>
            </a:pPr>
            <a:r>
              <a:rPr lang="en-US" sz="2400" dirty="0" err="1">
                <a:latin typeface="Arial Unicode MS" pitchFamily="34" charset="-128"/>
                <a:ea typeface="Arial Unicode MS" pitchFamily="34" charset="-128"/>
                <a:cs typeface="Arial Unicode MS" pitchFamily="34" charset="-128"/>
              </a:rPr>
              <a:t>Vishwanathan</a:t>
            </a:r>
            <a:r>
              <a:rPr lang="en-US" sz="2400" dirty="0">
                <a:latin typeface="Arial Unicode MS" pitchFamily="34" charset="-128"/>
                <a:ea typeface="Arial Unicode MS" pitchFamily="34" charset="-128"/>
                <a:cs typeface="Arial Unicode MS" pitchFamily="34" charset="-128"/>
              </a:rPr>
              <a:t> committee (2014)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      Filing of petition  before  NCLT ( AA)</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no payment / communication received in 10 days</a:t>
            </a:r>
          </a:p>
          <a:p>
            <a:pPr marL="347663" indent="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r>
              <a:rPr lang="en-US" sz="2400" b="1" dirty="0">
                <a:latin typeface="Arial Unicode MS" pitchFamily="34" charset="-128"/>
                <a:ea typeface="Arial Unicode MS" pitchFamily="34" charset="-128"/>
                <a:cs typeface="Arial Unicode MS" pitchFamily="34" charset="-128"/>
              </a:rPr>
              <a:t>Documents be attached with petition </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Copy of</a:t>
            </a:r>
            <a:r>
              <a:rPr lang="en-US" sz="2400" b="1" dirty="0">
                <a:latin typeface="Arial Unicode MS" pitchFamily="34" charset="-128"/>
                <a:ea typeface="Arial Unicode MS" pitchFamily="34" charset="-128"/>
                <a:cs typeface="Arial Unicode MS" pitchFamily="34" charset="-128"/>
              </a:rPr>
              <a:t> invoice or demand notice</a:t>
            </a:r>
            <a:r>
              <a:rPr lang="en-US" sz="2400" dirty="0">
                <a:latin typeface="Arial Unicode MS" pitchFamily="34" charset="-128"/>
                <a:ea typeface="Arial Unicode MS" pitchFamily="34" charset="-128"/>
                <a:cs typeface="Arial Unicode MS" pitchFamily="34" charset="-128"/>
              </a:rPr>
              <a:t>.</a:t>
            </a:r>
          </a:p>
          <a:p>
            <a:pPr marL="919163" indent="-571500" algn="just" eaLnBrk="1" fontAlgn="auto" hangingPunct="1">
              <a:spcAft>
                <a:spcPts val="0"/>
              </a:spcAft>
              <a:buFont typeface="Wingdings" pitchFamily="2" charset="2"/>
              <a:buChar char="Ø"/>
              <a:defRPr/>
            </a:pPr>
            <a:r>
              <a:rPr lang="en-US" sz="2400" b="1" dirty="0">
                <a:latin typeface="Arial Unicode MS" pitchFamily="34" charset="-128"/>
                <a:ea typeface="Arial Unicode MS" pitchFamily="34" charset="-128"/>
                <a:cs typeface="Arial Unicode MS" pitchFamily="34" charset="-128"/>
              </a:rPr>
              <a:t>Affidavit</a:t>
            </a:r>
            <a:r>
              <a:rPr lang="en-US" sz="2400" dirty="0">
                <a:latin typeface="Arial Unicode MS" pitchFamily="34" charset="-128"/>
                <a:ea typeface="Arial Unicode MS" pitchFamily="34" charset="-128"/>
                <a:cs typeface="Arial Unicode MS" pitchFamily="34" charset="-128"/>
              </a:rPr>
              <a:t> that no notice of dispute from debtor.</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Copy of </a:t>
            </a:r>
            <a:r>
              <a:rPr lang="en-US" sz="2400" b="1" dirty="0">
                <a:latin typeface="Arial Unicode MS" pitchFamily="34" charset="-128"/>
                <a:ea typeface="Arial Unicode MS" pitchFamily="34" charset="-128"/>
                <a:cs typeface="Arial Unicode MS" pitchFamily="34" charset="-128"/>
              </a:rPr>
              <a:t>certificate from financial institution </a:t>
            </a:r>
            <a:r>
              <a:rPr lang="en-US" sz="2400" dirty="0">
                <a:latin typeface="Arial Unicode MS" pitchFamily="34" charset="-128"/>
                <a:ea typeface="Arial Unicode MS" pitchFamily="34" charset="-128"/>
                <a:cs typeface="Arial Unicode MS" pitchFamily="34" charset="-128"/>
              </a:rPr>
              <a:t>of operational creditor for no payment from corporate debtor.</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Propose the </a:t>
            </a:r>
            <a:r>
              <a:rPr lang="en-US" sz="2400" b="1" dirty="0">
                <a:latin typeface="Arial Unicode MS" pitchFamily="34" charset="-128"/>
                <a:ea typeface="Arial Unicode MS" pitchFamily="34" charset="-128"/>
                <a:cs typeface="Arial Unicode MS" pitchFamily="34" charset="-128"/>
              </a:rPr>
              <a:t>name of interim Resolution Professional</a:t>
            </a:r>
            <a:r>
              <a:rPr lang="en-US" sz="2400" dirty="0">
                <a:latin typeface="Arial Unicode MS" pitchFamily="34" charset="-128"/>
                <a:ea typeface="Arial Unicode MS" pitchFamily="34" charset="-128"/>
                <a:cs typeface="Arial Unicode MS" pitchFamily="34" charset="-128"/>
              </a:rPr>
              <a:t> (Form-2 &amp; Certificate).</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Such other information as may be prescribed to act as Interim Resolution profession. </a:t>
            </a: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Order of NCLT – </a:t>
            </a:r>
          </a:p>
          <a:p>
            <a:pPr marL="571500" indent="-57150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Admitted</a:t>
            </a:r>
            <a:r>
              <a:rPr lang="en-US" sz="2400" dirty="0">
                <a:latin typeface="Arial Unicode MS" pitchFamily="34" charset="-128"/>
                <a:ea typeface="Arial Unicode MS" pitchFamily="34" charset="-128"/>
                <a:cs typeface="Arial Unicode MS" pitchFamily="34" charset="-128"/>
              </a:rPr>
              <a:t> within 14 days from receipt of application</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application is </a:t>
            </a:r>
            <a:r>
              <a:rPr lang="en-US" sz="2400" b="1" dirty="0">
                <a:latin typeface="Arial Unicode MS" pitchFamily="34" charset="-128"/>
                <a:ea typeface="Arial Unicode MS" pitchFamily="34" charset="-128"/>
                <a:cs typeface="Arial Unicode MS" pitchFamily="34" charset="-128"/>
              </a:rPr>
              <a:t>complete.</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There is </a:t>
            </a:r>
            <a:r>
              <a:rPr lang="en-US" sz="2400" b="1" dirty="0">
                <a:latin typeface="Arial Unicode MS" pitchFamily="34" charset="-128"/>
                <a:ea typeface="Arial Unicode MS" pitchFamily="34" charset="-128"/>
                <a:cs typeface="Arial Unicode MS" pitchFamily="34" charset="-128"/>
              </a:rPr>
              <a:t>no payment of unpaid debt.</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  </a:t>
            </a:r>
            <a:r>
              <a:rPr lang="en-US" sz="2400" b="1" dirty="0">
                <a:latin typeface="Arial Unicode MS" pitchFamily="34" charset="-128"/>
                <a:ea typeface="Arial Unicode MS" pitchFamily="34" charset="-128"/>
                <a:cs typeface="Arial Unicode MS" pitchFamily="34" charset="-128"/>
              </a:rPr>
              <a:t>notice</a:t>
            </a:r>
            <a:r>
              <a:rPr lang="en-US" sz="2400" dirty="0">
                <a:latin typeface="Arial Unicode MS" pitchFamily="34" charset="-128"/>
                <a:ea typeface="Arial Unicode MS" pitchFamily="34" charset="-128"/>
                <a:cs typeface="Arial Unicode MS" pitchFamily="34" charset="-128"/>
              </a:rPr>
              <a:t>  for dues U/s 8 was </a:t>
            </a:r>
            <a:r>
              <a:rPr lang="en-US" sz="2400" b="1" dirty="0">
                <a:latin typeface="Arial Unicode MS" pitchFamily="34" charset="-128"/>
                <a:ea typeface="Arial Unicode MS" pitchFamily="34" charset="-128"/>
                <a:cs typeface="Arial Unicode MS" pitchFamily="34" charset="-128"/>
              </a:rPr>
              <a:t>delivered  to corporate debtor</a:t>
            </a:r>
            <a:r>
              <a:rPr lang="en-US" sz="2400" dirty="0">
                <a:latin typeface="Arial Unicode MS" pitchFamily="34" charset="-128"/>
                <a:ea typeface="Arial Unicode MS" pitchFamily="34" charset="-128"/>
                <a:cs typeface="Arial Unicode MS" pitchFamily="34" charset="-128"/>
              </a:rPr>
              <a:t>.</a:t>
            </a:r>
          </a:p>
          <a:p>
            <a:pPr marL="919163" indent="-571500" algn="just" eaLnBrk="1" fontAlgn="auto" hangingPunct="1">
              <a:spcAft>
                <a:spcPts val="0"/>
              </a:spcAft>
              <a:buFont typeface="Wingdings" pitchFamily="2" charset="2"/>
              <a:buChar char="Ø"/>
              <a:defRPr/>
            </a:pPr>
            <a:r>
              <a:rPr lang="en-US" sz="2400" b="1" dirty="0">
                <a:latin typeface="Arial Unicode MS" pitchFamily="34" charset="-128"/>
                <a:ea typeface="Arial Unicode MS" pitchFamily="34" charset="-128"/>
                <a:cs typeface="Arial Unicode MS" pitchFamily="34" charset="-128"/>
              </a:rPr>
              <a:t>No notice of dispute </a:t>
            </a:r>
            <a:r>
              <a:rPr lang="en-US" sz="2400" dirty="0">
                <a:latin typeface="Arial Unicode MS" pitchFamily="34" charset="-128"/>
                <a:ea typeface="Arial Unicode MS" pitchFamily="34" charset="-128"/>
                <a:cs typeface="Arial Unicode MS" pitchFamily="34" charset="-128"/>
              </a:rPr>
              <a:t>received by operational creditors.</a:t>
            </a:r>
          </a:p>
          <a:p>
            <a:pPr marL="919163" indent="-571500" algn="just" eaLnBrk="1" fontAlgn="auto" hangingPunct="1">
              <a:spcAft>
                <a:spcPts val="0"/>
              </a:spcAft>
              <a:buFont typeface="Wingdings" pitchFamily="2" charset="2"/>
              <a:buChar char="Ø"/>
              <a:defRPr/>
            </a:pPr>
            <a:r>
              <a:rPr lang="en-US" sz="2400" b="1" dirty="0">
                <a:latin typeface="Arial Unicode MS" pitchFamily="34" charset="-128"/>
                <a:ea typeface="Arial Unicode MS" pitchFamily="34" charset="-128"/>
                <a:cs typeface="Arial Unicode MS" pitchFamily="34" charset="-128"/>
              </a:rPr>
              <a:t>No disciplinary proceeding</a:t>
            </a:r>
            <a:r>
              <a:rPr lang="en-US" sz="2400" dirty="0">
                <a:latin typeface="Arial Unicode MS" pitchFamily="34" charset="-128"/>
                <a:ea typeface="Arial Unicode MS" pitchFamily="34" charset="-128"/>
                <a:cs typeface="Arial Unicode MS" pitchFamily="34" charset="-128"/>
              </a:rPr>
              <a:t> pending against resolution professional.</a:t>
            </a: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Rejection </a:t>
            </a:r>
            <a:r>
              <a:rPr lang="en-US" sz="2400" dirty="0">
                <a:latin typeface="Arial Unicode MS" pitchFamily="34" charset="-128"/>
                <a:ea typeface="Arial Unicode MS" pitchFamily="34" charset="-128"/>
                <a:cs typeface="Arial Unicode MS" pitchFamily="34" charset="-128"/>
              </a:rPr>
              <a:t>– </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application is </a:t>
            </a:r>
            <a:r>
              <a:rPr lang="en-US" sz="2400" b="1" dirty="0">
                <a:latin typeface="Arial Unicode MS" pitchFamily="34" charset="-128"/>
                <a:ea typeface="Arial Unicode MS" pitchFamily="34" charset="-128"/>
                <a:cs typeface="Arial Unicode MS" pitchFamily="34" charset="-128"/>
              </a:rPr>
              <a:t>incomplete.</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there is </a:t>
            </a:r>
            <a:r>
              <a:rPr lang="en-US" sz="2400" b="1" dirty="0">
                <a:latin typeface="Arial Unicode MS" pitchFamily="34" charset="-128"/>
                <a:ea typeface="Arial Unicode MS" pitchFamily="34" charset="-128"/>
                <a:cs typeface="Arial Unicode MS" pitchFamily="34" charset="-128"/>
              </a:rPr>
              <a:t>payment of debt.</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creditor has </a:t>
            </a:r>
            <a:r>
              <a:rPr lang="en-US" sz="2400" b="1" dirty="0">
                <a:latin typeface="Arial Unicode MS" pitchFamily="34" charset="-128"/>
                <a:ea typeface="Arial Unicode MS" pitchFamily="34" charset="-128"/>
                <a:cs typeface="Arial Unicode MS" pitchFamily="34" charset="-128"/>
              </a:rPr>
              <a:t>not delivered</a:t>
            </a:r>
            <a:r>
              <a:rPr lang="en-US" sz="2400" dirty="0">
                <a:latin typeface="Arial Unicode MS" pitchFamily="34" charset="-128"/>
                <a:ea typeface="Arial Unicode MS" pitchFamily="34" charset="-128"/>
                <a:cs typeface="Arial Unicode MS" pitchFamily="34" charset="-128"/>
              </a:rPr>
              <a:t> the </a:t>
            </a:r>
            <a:r>
              <a:rPr lang="en-US" sz="2400" b="1" dirty="0">
                <a:latin typeface="Arial Unicode MS" pitchFamily="34" charset="-128"/>
                <a:ea typeface="Arial Unicode MS" pitchFamily="34" charset="-128"/>
                <a:cs typeface="Arial Unicode MS" pitchFamily="34" charset="-128"/>
              </a:rPr>
              <a:t>copy of notice</a:t>
            </a:r>
            <a:r>
              <a:rPr lang="en-US" sz="2400" dirty="0">
                <a:latin typeface="Arial Unicode MS" pitchFamily="34" charset="-128"/>
                <a:ea typeface="Arial Unicode MS" pitchFamily="34" charset="-128"/>
                <a:cs typeface="Arial Unicode MS" pitchFamily="34" charset="-128"/>
              </a:rPr>
              <a:t> to corporate debtor.</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there is record for any dispute </a:t>
            </a:r>
            <a:r>
              <a:rPr lang="en-US" sz="2400" b="1" u="sng" dirty="0">
                <a:latin typeface="Arial Unicode MS" pitchFamily="34" charset="-128"/>
                <a:ea typeface="Arial Unicode MS" pitchFamily="34" charset="-128"/>
                <a:cs typeface="Arial Unicode MS" pitchFamily="34" charset="-128"/>
              </a:rPr>
              <a:t>or</a:t>
            </a:r>
            <a:r>
              <a:rPr lang="en-US" sz="2400" b="1" dirty="0">
                <a:latin typeface="Arial Unicode MS" pitchFamily="34" charset="-128"/>
                <a:ea typeface="Arial Unicode MS" pitchFamily="34" charset="-128"/>
                <a:cs typeface="Arial Unicode MS" pitchFamily="34" charset="-128"/>
              </a:rPr>
              <a:t> </a:t>
            </a:r>
            <a:r>
              <a:rPr lang="en-US" sz="2400" dirty="0">
                <a:latin typeface="Arial Unicode MS" pitchFamily="34" charset="-128"/>
                <a:ea typeface="Arial Unicode MS" pitchFamily="34" charset="-128"/>
                <a:cs typeface="Arial Unicode MS" pitchFamily="34" charset="-128"/>
              </a:rPr>
              <a:t>notice of dispute received by operational creditor.</a:t>
            </a:r>
          </a:p>
          <a:p>
            <a:pPr marL="58738" indent="-15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Before rejecting NCLT shall give notice of applicant </a:t>
            </a:r>
            <a:r>
              <a:rPr lang="en-US" sz="2400" b="1" dirty="0">
                <a:latin typeface="Arial Unicode MS" pitchFamily="34" charset="-128"/>
                <a:ea typeface="Arial Unicode MS" pitchFamily="34" charset="-128"/>
                <a:cs typeface="Arial Unicode MS" pitchFamily="34" charset="-128"/>
              </a:rPr>
              <a:t>to rectify the defects in 7 days</a:t>
            </a:r>
            <a:r>
              <a:rPr lang="en-US" sz="2400" dirty="0">
                <a:latin typeface="Arial Unicode MS" pitchFamily="34" charset="-128"/>
                <a:ea typeface="Arial Unicode MS" pitchFamily="34" charset="-128"/>
                <a:cs typeface="Arial Unicode MS" pitchFamily="34" charset="-128"/>
              </a:rPr>
              <a:t> from the date of receipt of that notice from AA.</a:t>
            </a: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Commencement of Insolvency Resolution Process</a:t>
            </a:r>
          </a:p>
        </p:txBody>
      </p:sp>
      <p:sp>
        <p:nvSpPr>
          <p:cNvPr id="3" name="Content Placeholder 2"/>
          <p:cNvSpPr>
            <a:spLocks noGrp="1"/>
          </p:cNvSpPr>
          <p:nvPr>
            <p:ph sz="quarter" idx="1"/>
          </p:nvPr>
        </p:nvSpPr>
        <p:spPr>
          <a:xfrm>
            <a:off x="457200" y="1600200"/>
            <a:ext cx="8001000" cy="4419600"/>
          </a:xfrm>
        </p:spPr>
        <p:txBody>
          <a:bodyPr>
            <a:noAutofit/>
          </a:bodyPr>
          <a:lstStyle/>
          <a:p>
            <a:pPr marL="0" indent="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Commencement of Insolvency Resolution Process</a:t>
            </a:r>
            <a:r>
              <a:rPr lang="en-US" sz="2800" dirty="0">
                <a:latin typeface="Arial Unicode MS" pitchFamily="34" charset="-128"/>
                <a:ea typeface="Arial Unicode MS" pitchFamily="34" charset="-128"/>
                <a:cs typeface="Arial Unicode MS" pitchFamily="34" charset="-128"/>
              </a:rPr>
              <a:t> – </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From the</a:t>
            </a:r>
            <a:r>
              <a:rPr lang="en-US" sz="2800" b="1" dirty="0">
                <a:latin typeface="Arial Unicode MS" pitchFamily="34" charset="-128"/>
                <a:ea typeface="Arial Unicode MS" pitchFamily="34" charset="-128"/>
                <a:cs typeface="Arial Unicode MS" pitchFamily="34" charset="-128"/>
              </a:rPr>
              <a:t> date of admission of application.</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Time limit for completion of Insolvency Resolution Process:</a:t>
            </a:r>
            <a:r>
              <a:rPr lang="en-US" sz="2800" dirty="0">
                <a:latin typeface="Arial Unicode MS" pitchFamily="34" charset="-128"/>
                <a:ea typeface="Arial Unicode MS" pitchFamily="34" charset="-128"/>
                <a:cs typeface="Arial Unicode MS" pitchFamily="34" charset="-128"/>
              </a:rPr>
              <a:t>-</a:t>
            </a:r>
          </a:p>
          <a:p>
            <a:pPr marL="919163" indent="-571500" algn="just" eaLnBrk="1" fontAlgn="auto" hangingPunct="1">
              <a:spcAft>
                <a:spcPts val="0"/>
              </a:spcAft>
              <a:buFont typeface="Wingdings" pitchFamily="2" charset="2"/>
              <a:buChar char="Ø"/>
              <a:defRPr/>
            </a:pPr>
            <a:r>
              <a:rPr lang="en-US" sz="2800" b="1" dirty="0">
                <a:latin typeface="Arial Unicode MS" pitchFamily="34" charset="-128"/>
                <a:ea typeface="Arial Unicode MS" pitchFamily="34" charset="-128"/>
                <a:cs typeface="Arial Unicode MS" pitchFamily="34" charset="-128"/>
              </a:rPr>
              <a:t>180 days</a:t>
            </a:r>
            <a:r>
              <a:rPr lang="en-US" sz="2800" dirty="0">
                <a:latin typeface="Arial Unicode MS" pitchFamily="34" charset="-128"/>
                <a:ea typeface="Arial Unicode MS" pitchFamily="34" charset="-128"/>
                <a:cs typeface="Arial Unicode MS" pitchFamily="34" charset="-128"/>
              </a:rPr>
              <a:t> from the date of admission to initiate process.</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Extension of time</a:t>
            </a:r>
            <a:r>
              <a:rPr lang="en-US" sz="2800" dirty="0">
                <a:latin typeface="Arial Unicode MS" pitchFamily="34" charset="-128"/>
                <a:ea typeface="Arial Unicode MS" pitchFamily="34" charset="-128"/>
                <a:cs typeface="Arial Unicode MS" pitchFamily="34" charset="-128"/>
              </a:rPr>
              <a:t> --</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RP shall file an </a:t>
            </a:r>
            <a:r>
              <a:rPr lang="en-US" sz="2800" b="1" dirty="0">
                <a:latin typeface="Arial Unicode MS" pitchFamily="34" charset="-128"/>
                <a:ea typeface="Arial Unicode MS" pitchFamily="34" charset="-128"/>
                <a:cs typeface="Arial Unicode MS" pitchFamily="34" charset="-128"/>
              </a:rPr>
              <a:t>application before NCLT</a:t>
            </a:r>
            <a:r>
              <a:rPr lang="en-US" sz="2800" dirty="0">
                <a:latin typeface="Arial Unicode MS" pitchFamily="34" charset="-128"/>
                <a:ea typeface="Arial Unicode MS" pitchFamily="34" charset="-128"/>
                <a:cs typeface="Arial Unicode MS" pitchFamily="34" charset="-128"/>
              </a:rPr>
              <a:t>.</a:t>
            </a:r>
          </a:p>
          <a:p>
            <a:pPr marL="919163" indent="-571500" algn="just" eaLnBrk="1" fontAlgn="auto" hangingPunct="1">
              <a:spcAft>
                <a:spcPts val="0"/>
              </a:spcAft>
              <a:buFont typeface="Wingdings" pitchFamily="2" charset="2"/>
              <a:buChar char="Ø"/>
              <a:defRPr/>
            </a:pPr>
            <a:r>
              <a:rPr lang="en-US" sz="2800" b="1" dirty="0">
                <a:latin typeface="Arial Unicode MS" pitchFamily="34" charset="-128"/>
                <a:ea typeface="Arial Unicode MS" pitchFamily="34" charset="-128"/>
                <a:cs typeface="Arial Unicode MS" pitchFamily="34" charset="-128"/>
              </a:rPr>
              <a:t>Attachment to the application </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Copy of </a:t>
            </a:r>
            <a:r>
              <a:rPr lang="en-US" sz="2800" b="1" dirty="0">
                <a:latin typeface="Arial Unicode MS" pitchFamily="34" charset="-128"/>
                <a:ea typeface="Arial Unicode MS" pitchFamily="34" charset="-128"/>
                <a:cs typeface="Arial Unicode MS" pitchFamily="34" charset="-128"/>
              </a:rPr>
              <a:t>Resolution</a:t>
            </a:r>
            <a:r>
              <a:rPr lang="en-US" sz="2800" dirty="0">
                <a:latin typeface="Arial Unicode MS" pitchFamily="34" charset="-128"/>
                <a:ea typeface="Arial Unicode MS" pitchFamily="34" charset="-128"/>
                <a:cs typeface="Arial Unicode MS" pitchFamily="34" charset="-128"/>
              </a:rPr>
              <a:t> passed by at the meeting of committee of creditors (75% of voting share).</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Extension </a:t>
            </a:r>
            <a:r>
              <a:rPr lang="en-US" sz="2800" b="1" dirty="0">
                <a:latin typeface="Arial Unicode MS" pitchFamily="34" charset="-128"/>
                <a:ea typeface="Arial Unicode MS" pitchFamily="34" charset="-128"/>
                <a:cs typeface="Arial Unicode MS" pitchFamily="34" charset="-128"/>
              </a:rPr>
              <a:t>maximum 90 days</a:t>
            </a:r>
            <a:r>
              <a:rPr lang="en-US" sz="2800" dirty="0">
                <a:latin typeface="Arial Unicode MS" pitchFamily="34" charset="-128"/>
                <a:ea typeface="Arial Unicode MS" pitchFamily="34" charset="-128"/>
                <a:cs typeface="Arial Unicode MS" pitchFamily="34" charset="-128"/>
              </a:rPr>
              <a:t> beyond 180 days</a:t>
            </a:r>
            <a:r>
              <a:rPr lang="en-US" sz="2800" b="1" dirty="0">
                <a:latin typeface="Arial Unicode MS" pitchFamily="34" charset="-128"/>
                <a:ea typeface="Arial Unicode MS" pitchFamily="34" charset="-128"/>
                <a:cs typeface="Arial Unicode MS" pitchFamily="34" charset="-128"/>
              </a:rPr>
              <a:t>.</a:t>
            </a:r>
          </a:p>
          <a:p>
            <a:pPr marL="919163" indent="-571500" algn="just" eaLnBrk="1" fontAlgn="auto" hangingPunct="1">
              <a:spcAft>
                <a:spcPts val="0"/>
              </a:spcAft>
              <a:buFont typeface="Wingdings" pitchFamily="2" charset="2"/>
              <a:buChar char="Ø"/>
              <a:defRPr/>
            </a:pPr>
            <a:r>
              <a:rPr lang="en-US" sz="2800" b="1" dirty="0">
                <a:latin typeface="Arial Unicode MS" pitchFamily="34" charset="-128"/>
                <a:ea typeface="Arial Unicode MS" pitchFamily="34" charset="-128"/>
                <a:cs typeface="Arial Unicode MS" pitchFamily="34" charset="-128"/>
              </a:rPr>
              <a:t>Only one extension allowed</a:t>
            </a:r>
            <a:r>
              <a:rPr lang="en-US" sz="2800" dirty="0">
                <a:latin typeface="Arial Unicode MS" pitchFamily="34" charset="-128"/>
                <a:ea typeface="Arial Unicode MS" pitchFamily="34" charset="-128"/>
                <a:cs typeface="Arial Unicode MS" pitchFamily="34" charset="-128"/>
              </a:rPr>
              <a:t>.</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NCLT shall by order --</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Declare Moratorium</a:t>
            </a:r>
          </a:p>
          <a:p>
            <a:pPr marL="347663" indent="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Appoint Interim Resolution Professional </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Cause public announcement and call for claims.</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0" indent="0" algn="just" eaLnBrk="1" fontAlgn="auto" hangingPunct="1">
              <a:spcAft>
                <a:spcPts val="0"/>
              </a:spcAft>
              <a:buNone/>
              <a:defRPr/>
            </a:pPr>
            <a:endParaRPr lang="en-US" sz="2800" b="1"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800" b="1"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Copy of order </a:t>
            </a:r>
            <a:r>
              <a:rPr lang="en-US" sz="2800" dirty="0">
                <a:latin typeface="Arial Unicode MS" pitchFamily="34" charset="-128"/>
                <a:ea typeface="Arial Unicode MS" pitchFamily="34" charset="-128"/>
                <a:cs typeface="Arial Unicode MS" pitchFamily="34" charset="-128"/>
              </a:rPr>
              <a:t>– within 7 days of Admission / Rejection</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400" b="1" u="sng" dirty="0">
                <a:latin typeface="Arial Unicode MS" pitchFamily="34" charset="-128"/>
                <a:ea typeface="Arial Unicode MS" pitchFamily="34" charset="-128"/>
                <a:cs typeface="Arial Unicode MS" pitchFamily="34" charset="-128"/>
              </a:rPr>
              <a:t>Moratorium </a:t>
            </a:r>
            <a:endParaRPr lang="en-US" sz="24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NCLT shall by order declare moratorium for prohibition of:-</a:t>
            </a:r>
          </a:p>
          <a:p>
            <a:pPr marL="508000" indent="-450850" algn="just" eaLnBrk="1" fontAlgn="auto" hangingPunct="1">
              <a:spcAft>
                <a:spcPts val="0"/>
              </a:spcAft>
              <a:buFont typeface="+mj-lt"/>
              <a:buAutoNum type="alphaLcParenR"/>
              <a:defRPr/>
            </a:pPr>
            <a:r>
              <a:rPr lang="en-US" sz="2400" dirty="0">
                <a:latin typeface="Arial Unicode MS" pitchFamily="34" charset="-128"/>
                <a:ea typeface="Arial Unicode MS" pitchFamily="34" charset="-128"/>
                <a:cs typeface="Arial Unicode MS" pitchFamily="34" charset="-128"/>
              </a:rPr>
              <a:t>The </a:t>
            </a:r>
            <a:r>
              <a:rPr lang="en-US" sz="2400" b="1" dirty="0">
                <a:latin typeface="Arial Unicode MS" pitchFamily="34" charset="-128"/>
                <a:ea typeface="Arial Unicode MS" pitchFamily="34" charset="-128"/>
                <a:cs typeface="Arial Unicode MS" pitchFamily="34" charset="-128"/>
              </a:rPr>
              <a:t>institution of suits</a:t>
            </a:r>
            <a:r>
              <a:rPr lang="en-US" sz="2400" dirty="0">
                <a:latin typeface="Arial Unicode MS" pitchFamily="34" charset="-128"/>
                <a:ea typeface="Arial Unicode MS" pitchFamily="34" charset="-128"/>
                <a:cs typeface="Arial Unicode MS" pitchFamily="34" charset="-128"/>
              </a:rPr>
              <a:t> or continuation of pending suits or proceedings against the corporate debtor including execution of any judgement, decree or order in any court of law, tribunal, arbitration panel or other authority;</a:t>
            </a:r>
          </a:p>
          <a:p>
            <a:pPr marL="508000" indent="-450850" algn="just" eaLnBrk="1" fontAlgn="auto" hangingPunct="1">
              <a:spcAft>
                <a:spcPts val="0"/>
              </a:spcAft>
              <a:buFont typeface="+mj-lt"/>
              <a:buAutoNum type="alphaLcParenR"/>
              <a:defRPr/>
            </a:pPr>
            <a:r>
              <a:rPr lang="en-US" sz="2400" dirty="0">
                <a:latin typeface="Arial Unicode MS" pitchFamily="34" charset="-128"/>
                <a:ea typeface="Arial Unicode MS" pitchFamily="34" charset="-128"/>
                <a:cs typeface="Arial Unicode MS" pitchFamily="34" charset="-128"/>
              </a:rPr>
              <a:t>Transferring, encumbering, alienating or disposing of by the corporate debtor any of its assets or any legal right or beneficial interest therein.</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514350" indent="-457200" algn="just" eaLnBrk="1" fontAlgn="auto" hangingPunct="1">
              <a:spcAft>
                <a:spcPts val="0"/>
              </a:spcAft>
              <a:buFont typeface="+mj-lt"/>
              <a:buAutoNum type="alphaLcParenR" startAt="3"/>
              <a:defRPr/>
            </a:pPr>
            <a:r>
              <a:rPr lang="en-US" sz="2400" dirty="0">
                <a:latin typeface="Arial Unicode MS" pitchFamily="34" charset="-128"/>
                <a:ea typeface="Arial Unicode MS" pitchFamily="34" charset="-128"/>
                <a:cs typeface="Arial Unicode MS" pitchFamily="34" charset="-128"/>
              </a:rPr>
              <a:t>Any action to foreclose, recover or enforce any security interest created by the corporate debtor in respect of its property including any action under the </a:t>
            </a:r>
            <a:r>
              <a:rPr lang="en-US" sz="2400" dirty="0" err="1">
                <a:latin typeface="Arial Unicode MS" pitchFamily="34" charset="-128"/>
                <a:ea typeface="Arial Unicode MS" pitchFamily="34" charset="-128"/>
                <a:cs typeface="Arial Unicode MS" pitchFamily="34" charset="-128"/>
              </a:rPr>
              <a:t>Securitisation</a:t>
            </a:r>
            <a:r>
              <a:rPr lang="en-US" sz="2400" dirty="0">
                <a:latin typeface="Arial Unicode MS" pitchFamily="34" charset="-128"/>
                <a:ea typeface="Arial Unicode MS" pitchFamily="34" charset="-128"/>
                <a:cs typeface="Arial Unicode MS" pitchFamily="34" charset="-128"/>
              </a:rPr>
              <a:t> and Reconstruction of Financial Assets and Enforcement of Security Interest Act, 2002;</a:t>
            </a:r>
          </a:p>
          <a:p>
            <a:pPr marL="508000" indent="-450850" algn="just" eaLnBrk="1" fontAlgn="auto" hangingPunct="1">
              <a:spcAft>
                <a:spcPts val="0"/>
              </a:spcAft>
              <a:buFont typeface="+mj-lt"/>
              <a:buAutoNum type="alphaLcParenR" startAt="3"/>
              <a:defRPr/>
            </a:pPr>
            <a:r>
              <a:rPr lang="en-US" sz="2400" dirty="0">
                <a:latin typeface="Arial Unicode MS" pitchFamily="34" charset="-128"/>
                <a:ea typeface="Arial Unicode MS" pitchFamily="34" charset="-128"/>
                <a:cs typeface="Arial Unicode MS" pitchFamily="34" charset="-128"/>
              </a:rPr>
              <a:t>The recovery of any property by an owner or </a:t>
            </a:r>
            <a:r>
              <a:rPr lang="en-US" sz="2400" dirty="0" err="1">
                <a:latin typeface="Arial Unicode MS" pitchFamily="34" charset="-128"/>
                <a:ea typeface="Arial Unicode MS" pitchFamily="34" charset="-128"/>
                <a:cs typeface="Arial Unicode MS" pitchFamily="34" charset="-128"/>
              </a:rPr>
              <a:t>lessor</a:t>
            </a:r>
            <a:r>
              <a:rPr lang="en-US" sz="2400" dirty="0">
                <a:latin typeface="Arial Unicode MS" pitchFamily="34" charset="-128"/>
                <a:ea typeface="Arial Unicode MS" pitchFamily="34" charset="-128"/>
                <a:cs typeface="Arial Unicode MS" pitchFamily="34" charset="-128"/>
              </a:rPr>
              <a:t> where such property is occupied by or in the possession of the corporate debtor.</a:t>
            </a:r>
          </a:p>
          <a:p>
            <a:pPr marL="508000"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Provided—</a:t>
            </a:r>
          </a:p>
          <a:p>
            <a:pPr marL="508000" indent="-450850" algn="just" eaLnBrk="1" fontAlgn="auto" hangingPunct="1">
              <a:spcAft>
                <a:spcPts val="0"/>
              </a:spcAft>
              <a:buNone/>
              <a:defRPr/>
            </a:pPr>
            <a:r>
              <a:rPr lang="en-US" sz="2400" dirty="0" err="1">
                <a:latin typeface="Arial Unicode MS" pitchFamily="34" charset="-128"/>
                <a:ea typeface="Arial Unicode MS" pitchFamily="34" charset="-128"/>
                <a:cs typeface="Arial Unicode MS" pitchFamily="34" charset="-128"/>
              </a:rPr>
              <a:t>i</a:t>
            </a:r>
            <a:r>
              <a:rPr lang="en-US" sz="2400" dirty="0">
                <a:latin typeface="Arial Unicode MS" pitchFamily="34" charset="-128"/>
                <a:ea typeface="Arial Unicode MS" pitchFamily="34" charset="-128"/>
                <a:cs typeface="Arial Unicode MS" pitchFamily="34" charset="-128"/>
              </a:rPr>
              <a:t>)  Supply of essential goods or services shall not be terminated/ suspended/ interrupted.  </a:t>
            </a:r>
          </a:p>
          <a:p>
            <a:pPr marL="508000" indent="-450850" algn="just" eaLnBrk="1" fontAlgn="auto" hangingPunct="1">
              <a:spcAft>
                <a:spcPts val="0"/>
              </a:spcAft>
              <a:buFont typeface="+mj-lt"/>
              <a:buAutoNum type="alphaLcParenR" startAt="3"/>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508000"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Provided—</a:t>
            </a:r>
          </a:p>
          <a:p>
            <a:pPr marL="571500" indent="-514350" algn="just" eaLnBrk="1" fontAlgn="auto" hangingPunct="1">
              <a:spcAft>
                <a:spcPts val="0"/>
              </a:spcAft>
              <a:buAutoNum type="romanLcParenR" startAt="2"/>
              <a:defRPr/>
            </a:pPr>
            <a:r>
              <a:rPr lang="en-US" sz="2400" dirty="0">
                <a:latin typeface="Arial Unicode MS" pitchFamily="34" charset="-128"/>
                <a:ea typeface="Arial Unicode MS" pitchFamily="34" charset="-128"/>
                <a:cs typeface="Arial Unicode MS" pitchFamily="34" charset="-128"/>
              </a:rPr>
              <a:t>Prohibition shall not apply to any transaction as may be notified by CG.</a:t>
            </a:r>
          </a:p>
          <a:p>
            <a:pPr marL="571500" indent="-514350" algn="just" eaLnBrk="1" fontAlgn="auto" hangingPunct="1">
              <a:spcAft>
                <a:spcPts val="0"/>
              </a:spcAft>
              <a:buAutoNum type="romanLcParenR" startAt="2"/>
              <a:defRPr/>
            </a:pPr>
            <a:endParaRPr lang="en-US" sz="2400" dirty="0">
              <a:latin typeface="Arial Unicode MS" pitchFamily="34" charset="-128"/>
              <a:ea typeface="Arial Unicode MS" pitchFamily="34" charset="-128"/>
              <a:cs typeface="Arial Unicode MS" pitchFamily="34" charset="-128"/>
            </a:endParaRPr>
          </a:p>
          <a:p>
            <a:pPr marL="58738" indent="-15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Order shall be affected </a:t>
            </a:r>
            <a:r>
              <a:rPr lang="en-US" sz="2400" b="1" dirty="0">
                <a:latin typeface="Arial Unicode MS" pitchFamily="34" charset="-128"/>
                <a:ea typeface="Arial Unicode MS" pitchFamily="34" charset="-128"/>
                <a:cs typeface="Arial Unicode MS" pitchFamily="34" charset="-128"/>
              </a:rPr>
              <a:t>from the date of order till completion of Insolvency Resolution process or date of approval of Resolution plan or date of order of liquidation as the case may be.  </a:t>
            </a:r>
          </a:p>
          <a:p>
            <a:pPr marL="508000" indent="-450850" algn="just" eaLnBrk="1" fontAlgn="auto" hangingPunct="1">
              <a:spcAft>
                <a:spcPts val="0"/>
              </a:spcAft>
              <a:buFont typeface="+mj-lt"/>
              <a:buAutoNum type="alphaLcParenR" startAt="3"/>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Timelines</a:t>
            </a:r>
          </a:p>
        </p:txBody>
      </p:sp>
      <p:sp>
        <p:nvSpPr>
          <p:cNvPr id="3" name="Content Placeholder 2"/>
          <p:cNvSpPr>
            <a:spLocks noGrp="1"/>
          </p:cNvSpPr>
          <p:nvPr>
            <p:ph sz="quarter" idx="1"/>
          </p:nvPr>
        </p:nvSpPr>
        <p:spPr>
          <a:xfrm>
            <a:off x="381000" y="1524000"/>
            <a:ext cx="8534400" cy="4267200"/>
          </a:xfrm>
        </p:spPr>
        <p:txBody>
          <a:bodyPr>
            <a:noAutofit/>
          </a:bodyPr>
          <a:lstStyle/>
          <a:p>
            <a:pPr marL="0" indent="0" algn="just" eaLnBrk="1" fontAlgn="auto" hangingPunct="1">
              <a:spcAft>
                <a:spcPts val="0"/>
              </a:spcAft>
              <a:buNone/>
              <a:defRPr/>
            </a:pPr>
            <a:endParaRPr lang="en-US" sz="21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graphicFrame>
        <p:nvGraphicFramePr>
          <p:cNvPr id="6" name="Table 5"/>
          <p:cNvGraphicFramePr>
            <a:graphicFrameLocks noGrp="1"/>
          </p:cNvGraphicFramePr>
          <p:nvPr>
            <p:extLst>
              <p:ext uri="{D42A27DB-BD31-4B8C-83A1-F6EECF244321}">
                <p14:modId xmlns:p14="http://schemas.microsoft.com/office/powerpoint/2010/main" xmlns="" val="2110677894"/>
              </p:ext>
            </p:extLst>
          </p:nvPr>
        </p:nvGraphicFramePr>
        <p:xfrm>
          <a:off x="304800" y="1752600"/>
          <a:ext cx="8610600" cy="3870960"/>
        </p:xfrm>
        <a:graphic>
          <a:graphicData uri="http://schemas.openxmlformats.org/drawingml/2006/table">
            <a:tbl>
              <a:tblPr firstRow="1" bandRow="1">
                <a:tableStyleId>{2D5ABB26-0587-4C30-8999-92F81FD0307C}</a:tableStyleId>
              </a:tblPr>
              <a:tblGrid>
                <a:gridCol w="5715000">
                  <a:extLst>
                    <a:ext uri="{9D8B030D-6E8A-4147-A177-3AD203B41FA5}">
                      <a16:colId xmlns:a16="http://schemas.microsoft.com/office/drawing/2014/main" xmlns="" val="20000"/>
                    </a:ext>
                  </a:extLst>
                </a:gridCol>
                <a:gridCol w="457200">
                  <a:extLst>
                    <a:ext uri="{9D8B030D-6E8A-4147-A177-3AD203B41FA5}">
                      <a16:colId xmlns:a16="http://schemas.microsoft.com/office/drawing/2014/main" xmlns="" val="20001"/>
                    </a:ext>
                  </a:extLst>
                </a:gridCol>
                <a:gridCol w="2438400">
                  <a:extLst>
                    <a:ext uri="{9D8B030D-6E8A-4147-A177-3AD203B41FA5}">
                      <a16:colId xmlns:a16="http://schemas.microsoft.com/office/drawing/2014/main" xmlns="" val="20002"/>
                    </a:ext>
                  </a:extLst>
                </a:gridCol>
              </a:tblGrid>
              <a:tr h="370840">
                <a:tc>
                  <a:txBody>
                    <a:bodyPr/>
                    <a:lstStyle/>
                    <a:p>
                      <a:r>
                        <a:rPr lang="en-US" sz="2000" dirty="0">
                          <a:latin typeface="Arial Unicode MS" pitchFamily="34" charset="-128"/>
                          <a:ea typeface="Arial Unicode MS" pitchFamily="34" charset="-128"/>
                          <a:cs typeface="Arial Unicode MS" pitchFamily="34" charset="-128"/>
                        </a:rPr>
                        <a:t>Interim Report by Committee </a:t>
                      </a: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February, 2015</a:t>
                      </a:r>
                    </a:p>
                  </a:txBody>
                  <a:tcPr/>
                </a:tc>
                <a:extLst>
                  <a:ext uri="{0D108BD9-81ED-4DB2-BD59-A6C34878D82A}">
                    <a16:rowId xmlns:a16="http://schemas.microsoft.com/office/drawing/2014/main" xmlns="" val="10000"/>
                  </a:ext>
                </a:extLst>
              </a:tr>
              <a:tr h="370840">
                <a:tc>
                  <a:txBody>
                    <a:bodyPr/>
                    <a:lstStyle/>
                    <a:p>
                      <a:r>
                        <a:rPr lang="en-US" sz="2000" dirty="0">
                          <a:latin typeface="Arial Unicode MS" pitchFamily="34" charset="-128"/>
                          <a:ea typeface="Arial Unicode MS" pitchFamily="34" charset="-128"/>
                          <a:cs typeface="Arial Unicode MS" pitchFamily="34" charset="-128"/>
                        </a:rPr>
                        <a:t>Final</a:t>
                      </a:r>
                      <a:r>
                        <a:rPr lang="en-US" sz="2000" baseline="0" dirty="0">
                          <a:latin typeface="Arial Unicode MS" pitchFamily="34" charset="-128"/>
                          <a:ea typeface="Arial Unicode MS" pitchFamily="34" charset="-128"/>
                          <a:cs typeface="Arial Unicode MS" pitchFamily="34" charset="-128"/>
                        </a:rPr>
                        <a:t> Report</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November,</a:t>
                      </a:r>
                      <a:r>
                        <a:rPr lang="en-US" sz="2000" baseline="0" dirty="0">
                          <a:latin typeface="Arial Unicode MS" pitchFamily="34" charset="-128"/>
                          <a:ea typeface="Arial Unicode MS" pitchFamily="34" charset="-128"/>
                          <a:cs typeface="Arial Unicode MS" pitchFamily="34" charset="-128"/>
                        </a:rPr>
                        <a:t> 2015</a:t>
                      </a:r>
                      <a:endParaRPr lang="en-US" sz="20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1"/>
                  </a:ext>
                </a:extLst>
              </a:tr>
              <a:tr h="370840">
                <a:tc>
                  <a:txBody>
                    <a:bodyPr/>
                    <a:lstStyle/>
                    <a:p>
                      <a:r>
                        <a:rPr lang="en-US" sz="2000" dirty="0">
                          <a:latin typeface="Arial Unicode MS" pitchFamily="34" charset="-128"/>
                          <a:ea typeface="Arial Unicode MS" pitchFamily="34" charset="-128"/>
                          <a:cs typeface="Arial Unicode MS" pitchFamily="34" charset="-128"/>
                        </a:rPr>
                        <a:t>Insolvency &amp; Bankruptcy</a:t>
                      </a:r>
                      <a:r>
                        <a:rPr lang="en-US" sz="2000" baseline="0" dirty="0">
                          <a:latin typeface="Arial Unicode MS" pitchFamily="34" charset="-128"/>
                          <a:ea typeface="Arial Unicode MS" pitchFamily="34" charset="-128"/>
                          <a:cs typeface="Arial Unicode MS" pitchFamily="34" charset="-128"/>
                        </a:rPr>
                        <a:t> Code, 2015 introduced in </a:t>
                      </a:r>
                      <a:r>
                        <a:rPr lang="en-US" sz="2000" baseline="0" dirty="0" err="1">
                          <a:latin typeface="Arial Unicode MS" pitchFamily="34" charset="-128"/>
                          <a:ea typeface="Arial Unicode MS" pitchFamily="34" charset="-128"/>
                          <a:cs typeface="Arial Unicode MS" pitchFamily="34" charset="-128"/>
                        </a:rPr>
                        <a:t>Lok</a:t>
                      </a:r>
                      <a:r>
                        <a:rPr lang="en-US" sz="2000" baseline="0" dirty="0">
                          <a:latin typeface="Arial Unicode MS" pitchFamily="34" charset="-128"/>
                          <a:ea typeface="Arial Unicode MS" pitchFamily="34" charset="-128"/>
                          <a:cs typeface="Arial Unicode MS" pitchFamily="34" charset="-128"/>
                        </a:rPr>
                        <a:t> </a:t>
                      </a:r>
                      <a:r>
                        <a:rPr lang="en-US" sz="2000" baseline="0" dirty="0" err="1">
                          <a:latin typeface="Arial Unicode MS" pitchFamily="34" charset="-128"/>
                          <a:ea typeface="Arial Unicode MS" pitchFamily="34" charset="-128"/>
                          <a:cs typeface="Arial Unicode MS" pitchFamily="34" charset="-128"/>
                        </a:rPr>
                        <a:t>Sabha</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21 December 2015</a:t>
                      </a:r>
                    </a:p>
                  </a:txBody>
                  <a:tcPr/>
                </a:tc>
                <a:extLst>
                  <a:ext uri="{0D108BD9-81ED-4DB2-BD59-A6C34878D82A}">
                    <a16:rowId xmlns:a16="http://schemas.microsoft.com/office/drawing/2014/main" xmlns="" val="10002"/>
                  </a:ext>
                </a:extLst>
              </a:tr>
              <a:tr h="370840">
                <a:tc>
                  <a:txBody>
                    <a:bodyPr/>
                    <a:lstStyle/>
                    <a:p>
                      <a:r>
                        <a:rPr lang="en-US" sz="2000" dirty="0">
                          <a:latin typeface="Arial Unicode MS" pitchFamily="34" charset="-128"/>
                          <a:ea typeface="Arial Unicode MS" pitchFamily="34" charset="-128"/>
                          <a:cs typeface="Arial Unicode MS" pitchFamily="34" charset="-128"/>
                        </a:rPr>
                        <a:t>Referred to Joint Committee on IBC</a:t>
                      </a: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t> December 2015</a:t>
                      </a:r>
                    </a:p>
                  </a:txBody>
                  <a:tcPr/>
                </a:tc>
                <a:extLst>
                  <a:ext uri="{0D108BD9-81ED-4DB2-BD59-A6C34878D82A}">
                    <a16:rowId xmlns:a16="http://schemas.microsoft.com/office/drawing/2014/main" xmlns="" val="10003"/>
                  </a:ext>
                </a:extLst>
              </a:tr>
              <a:tr h="370840">
                <a:tc>
                  <a:txBody>
                    <a:bodyPr/>
                    <a:lstStyle/>
                    <a:p>
                      <a:r>
                        <a:rPr lang="en-US" sz="2000" dirty="0">
                          <a:latin typeface="Arial Unicode MS" pitchFamily="34" charset="-128"/>
                          <a:ea typeface="Arial Unicode MS" pitchFamily="34" charset="-128"/>
                          <a:cs typeface="Arial Unicode MS" pitchFamily="34" charset="-128"/>
                        </a:rPr>
                        <a:t>Committee Report in </a:t>
                      </a:r>
                      <a:r>
                        <a:rPr lang="en-US" sz="2000" dirty="0" err="1">
                          <a:latin typeface="Arial Unicode MS" pitchFamily="34" charset="-128"/>
                          <a:ea typeface="Arial Unicode MS" pitchFamily="34" charset="-128"/>
                          <a:cs typeface="Arial Unicode MS" pitchFamily="34" charset="-128"/>
                        </a:rPr>
                        <a:t>Lok</a:t>
                      </a:r>
                      <a:r>
                        <a:rPr lang="en-US" sz="2000" baseline="0" dirty="0">
                          <a:latin typeface="Arial Unicode MS" pitchFamily="34" charset="-128"/>
                          <a:ea typeface="Arial Unicode MS" pitchFamily="34" charset="-128"/>
                          <a:cs typeface="Arial Unicode MS" pitchFamily="34" charset="-128"/>
                        </a:rPr>
                        <a:t> </a:t>
                      </a:r>
                      <a:r>
                        <a:rPr lang="en-US" sz="2000" baseline="0" dirty="0" err="1">
                          <a:latin typeface="Arial Unicode MS" pitchFamily="34" charset="-128"/>
                          <a:ea typeface="Arial Unicode MS" pitchFamily="34" charset="-128"/>
                          <a:cs typeface="Arial Unicode MS" pitchFamily="34" charset="-128"/>
                        </a:rPr>
                        <a:t>Sabha</a:t>
                      </a:r>
                      <a:r>
                        <a:rPr lang="en-US" sz="2000" baseline="0" dirty="0">
                          <a:latin typeface="Arial Unicode MS" pitchFamily="34" charset="-128"/>
                          <a:ea typeface="Arial Unicode MS" pitchFamily="34" charset="-128"/>
                          <a:cs typeface="Arial Unicode MS" pitchFamily="34" charset="-128"/>
                        </a:rPr>
                        <a:t> &amp; </a:t>
                      </a:r>
                      <a:r>
                        <a:rPr lang="en-US" sz="2000" baseline="0" dirty="0" err="1">
                          <a:latin typeface="Arial Unicode MS" pitchFamily="34" charset="-128"/>
                          <a:ea typeface="Arial Unicode MS" pitchFamily="34" charset="-128"/>
                          <a:cs typeface="Arial Unicode MS" pitchFamily="34" charset="-128"/>
                        </a:rPr>
                        <a:t>Rajya</a:t>
                      </a:r>
                      <a:r>
                        <a:rPr lang="en-US" sz="2000" baseline="0" dirty="0">
                          <a:latin typeface="Arial Unicode MS" pitchFamily="34" charset="-128"/>
                          <a:ea typeface="Arial Unicode MS" pitchFamily="34" charset="-128"/>
                          <a:cs typeface="Arial Unicode MS" pitchFamily="34" charset="-128"/>
                        </a:rPr>
                        <a:t> </a:t>
                      </a:r>
                      <a:r>
                        <a:rPr lang="en-US" sz="2000" baseline="0" dirty="0" err="1">
                          <a:latin typeface="Arial Unicode MS" pitchFamily="34" charset="-128"/>
                          <a:ea typeface="Arial Unicode MS" pitchFamily="34" charset="-128"/>
                          <a:cs typeface="Arial Unicode MS" pitchFamily="34" charset="-128"/>
                        </a:rPr>
                        <a:t>Sabha</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28 April 2016</a:t>
                      </a:r>
                    </a:p>
                  </a:txBody>
                  <a:tcPr/>
                </a:tc>
                <a:extLst>
                  <a:ext uri="{0D108BD9-81ED-4DB2-BD59-A6C34878D82A}">
                    <a16:rowId xmlns:a16="http://schemas.microsoft.com/office/drawing/2014/main" xmlns="" val="10004"/>
                  </a:ext>
                </a:extLst>
              </a:tr>
              <a:tr h="370840">
                <a:tc>
                  <a:txBody>
                    <a:bodyPr/>
                    <a:lstStyle/>
                    <a:p>
                      <a:r>
                        <a:rPr lang="en-US" sz="2000" dirty="0">
                          <a:latin typeface="Arial Unicode MS" pitchFamily="34" charset="-128"/>
                          <a:ea typeface="Arial Unicode MS" pitchFamily="34" charset="-128"/>
                          <a:cs typeface="Arial Unicode MS" pitchFamily="34" charset="-128"/>
                        </a:rPr>
                        <a:t>Code passed by </a:t>
                      </a:r>
                      <a:r>
                        <a:rPr lang="en-US" sz="2000" dirty="0" err="1">
                          <a:latin typeface="Arial Unicode MS" pitchFamily="34" charset="-128"/>
                          <a:ea typeface="Arial Unicode MS" pitchFamily="34" charset="-128"/>
                          <a:cs typeface="Arial Unicode MS" pitchFamily="34" charset="-128"/>
                        </a:rPr>
                        <a:t>Lok</a:t>
                      </a:r>
                      <a:r>
                        <a:rPr lang="en-US" sz="2000" dirty="0">
                          <a:latin typeface="Arial Unicode MS" pitchFamily="34" charset="-128"/>
                          <a:ea typeface="Arial Unicode MS" pitchFamily="34" charset="-128"/>
                          <a:cs typeface="Arial Unicode MS" pitchFamily="34" charset="-128"/>
                        </a:rPr>
                        <a:t> </a:t>
                      </a:r>
                      <a:r>
                        <a:rPr lang="en-US" sz="2000" dirty="0" err="1">
                          <a:latin typeface="Arial Unicode MS" pitchFamily="34" charset="-128"/>
                          <a:ea typeface="Arial Unicode MS" pitchFamily="34" charset="-128"/>
                          <a:cs typeface="Arial Unicode MS" pitchFamily="34" charset="-128"/>
                        </a:rPr>
                        <a:t>Sabha</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05 May 2016</a:t>
                      </a:r>
                    </a:p>
                  </a:txBody>
                  <a:tcPr/>
                </a:tc>
                <a:extLst>
                  <a:ext uri="{0D108BD9-81ED-4DB2-BD59-A6C34878D82A}">
                    <a16:rowId xmlns:a16="http://schemas.microsoft.com/office/drawing/2014/main" xmlns="" val="10005"/>
                  </a:ext>
                </a:extLst>
              </a:tr>
              <a:tr h="370840">
                <a:tc>
                  <a:txBody>
                    <a:bodyPr/>
                    <a:lstStyle/>
                    <a:p>
                      <a:r>
                        <a:rPr lang="en-US" sz="2000" dirty="0">
                          <a:latin typeface="Arial Unicode MS" pitchFamily="34" charset="-128"/>
                          <a:ea typeface="Arial Unicode MS" pitchFamily="34" charset="-128"/>
                          <a:cs typeface="Arial Unicode MS" pitchFamily="34" charset="-128"/>
                        </a:rPr>
                        <a:t>Code passed by </a:t>
                      </a:r>
                      <a:r>
                        <a:rPr lang="en-US" sz="2000" dirty="0" err="1">
                          <a:latin typeface="Arial Unicode MS" pitchFamily="34" charset="-128"/>
                          <a:ea typeface="Arial Unicode MS" pitchFamily="34" charset="-128"/>
                          <a:cs typeface="Arial Unicode MS" pitchFamily="34" charset="-128"/>
                        </a:rPr>
                        <a:t>Rajya</a:t>
                      </a:r>
                      <a:r>
                        <a:rPr lang="en-US" sz="2000" dirty="0">
                          <a:latin typeface="Arial Unicode MS" pitchFamily="34" charset="-128"/>
                          <a:ea typeface="Arial Unicode MS" pitchFamily="34" charset="-128"/>
                          <a:cs typeface="Arial Unicode MS" pitchFamily="34" charset="-128"/>
                        </a:rPr>
                        <a:t> </a:t>
                      </a:r>
                      <a:r>
                        <a:rPr lang="en-US" sz="2000" dirty="0" err="1">
                          <a:latin typeface="Arial Unicode MS" pitchFamily="34" charset="-128"/>
                          <a:ea typeface="Arial Unicode MS" pitchFamily="34" charset="-128"/>
                          <a:cs typeface="Arial Unicode MS" pitchFamily="34" charset="-128"/>
                        </a:rPr>
                        <a:t>Sabha</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11 May 2016</a:t>
                      </a:r>
                    </a:p>
                  </a:txBody>
                  <a:tcPr/>
                </a:tc>
                <a:extLst>
                  <a:ext uri="{0D108BD9-81ED-4DB2-BD59-A6C34878D82A}">
                    <a16:rowId xmlns:a16="http://schemas.microsoft.com/office/drawing/2014/main" xmlns="" val="10006"/>
                  </a:ext>
                </a:extLst>
              </a:tr>
              <a:tr h="370840">
                <a:tc>
                  <a:txBody>
                    <a:bodyPr/>
                    <a:lstStyle/>
                    <a:p>
                      <a:r>
                        <a:rPr lang="en-US" sz="2000" dirty="0">
                          <a:latin typeface="Arial Unicode MS" pitchFamily="34" charset="-128"/>
                          <a:ea typeface="Arial Unicode MS" pitchFamily="34" charset="-128"/>
                          <a:cs typeface="Arial Unicode MS" pitchFamily="34" charset="-128"/>
                        </a:rPr>
                        <a:t>President’s Assent</a:t>
                      </a: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28 May 2016</a:t>
                      </a:r>
                    </a:p>
                  </a:txBody>
                  <a:tcPr/>
                </a:tc>
                <a:extLst>
                  <a:ext uri="{0D108BD9-81ED-4DB2-BD59-A6C34878D82A}">
                    <a16:rowId xmlns:a16="http://schemas.microsoft.com/office/drawing/2014/main" xmlns="" val="10007"/>
                  </a:ext>
                </a:extLst>
              </a:tr>
              <a:tr h="370840">
                <a:tc>
                  <a:txBody>
                    <a:bodyPr/>
                    <a:lstStyle/>
                    <a:p>
                      <a:r>
                        <a:rPr lang="en-US" sz="2000" dirty="0">
                          <a:latin typeface="Arial Unicode MS" pitchFamily="34" charset="-128"/>
                          <a:ea typeface="Arial Unicode MS" pitchFamily="34" charset="-128"/>
                          <a:cs typeface="Arial Unicode MS" pitchFamily="34" charset="-128"/>
                        </a:rPr>
                        <a:t>Rule on IBC notified (effective from 01.12.2016)</a:t>
                      </a: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30 November</a:t>
                      </a:r>
                      <a:r>
                        <a:rPr lang="en-US" sz="2000" baseline="0" dirty="0">
                          <a:latin typeface="Arial Unicode MS" pitchFamily="34" charset="-128"/>
                          <a:ea typeface="Arial Unicode MS" pitchFamily="34" charset="-128"/>
                          <a:cs typeface="Arial Unicode MS" pitchFamily="34" charset="-128"/>
                        </a:rPr>
                        <a:t> 2016</a:t>
                      </a:r>
                      <a:endParaRPr lang="en-US" sz="20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8"/>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0" indent="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Public announcement </a:t>
            </a:r>
            <a:r>
              <a:rPr lang="en-US" sz="2800" dirty="0">
                <a:latin typeface="Arial Unicode MS" pitchFamily="34" charset="-128"/>
                <a:ea typeface="Arial Unicode MS" pitchFamily="34" charset="-128"/>
                <a:cs typeface="Arial Unicode MS" pitchFamily="34" charset="-128"/>
              </a:rPr>
              <a:t>– </a:t>
            </a:r>
            <a:r>
              <a:rPr lang="en-US" sz="2800" b="1" dirty="0">
                <a:latin typeface="Arial Unicode MS" pitchFamily="34" charset="-128"/>
                <a:ea typeface="Arial Unicode MS" pitchFamily="34" charset="-128"/>
                <a:cs typeface="Arial Unicode MS" pitchFamily="34" charset="-128"/>
              </a:rPr>
              <a:t> by IRP (</a:t>
            </a:r>
            <a:r>
              <a:rPr lang="en-US" sz="2800" dirty="0">
                <a:latin typeface="Arial Unicode MS" pitchFamily="34" charset="-128"/>
                <a:ea typeface="Arial Unicode MS" pitchFamily="34" charset="-128"/>
                <a:cs typeface="Arial Unicode MS" pitchFamily="34" charset="-128"/>
              </a:rPr>
              <a:t>not </a:t>
            </a:r>
            <a:r>
              <a:rPr lang="en-US" sz="2800" b="1" dirty="0">
                <a:latin typeface="Arial Unicode MS" pitchFamily="34" charset="-128"/>
                <a:ea typeface="Arial Unicode MS" pitchFamily="34" charset="-128"/>
                <a:cs typeface="Arial Unicode MS" pitchFamily="34" charset="-128"/>
              </a:rPr>
              <a:t>later than 3 days fr</a:t>
            </a:r>
            <a:r>
              <a:rPr lang="en-US" sz="2800" dirty="0">
                <a:latin typeface="Arial Unicode MS" pitchFamily="34" charset="-128"/>
                <a:ea typeface="Arial Unicode MS" pitchFamily="34" charset="-128"/>
                <a:cs typeface="Arial Unicode MS" pitchFamily="34" charset="-128"/>
              </a:rPr>
              <a:t>om the date of appointment). </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Name and address of corporate debtor.</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Name of the authority where corporate debtor is registered.</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Last date for submitting claims.</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Details of interim resolution professional.</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Penalties for false and misleading claims.</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Date of closure of Insolvency Resolution Process.</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Copy of advertisement shall be:</a:t>
            </a:r>
          </a:p>
          <a:p>
            <a:pPr marL="1239838" lvl="1" indent="-571500" algn="just" eaLnBrk="1" fontAlgn="auto" hangingPunct="1">
              <a:spcAft>
                <a:spcPts val="0"/>
              </a:spcAft>
              <a:buFont typeface="Wingdings" pitchFamily="2" charset="2"/>
              <a:buChar char="Ø"/>
              <a:defRPr/>
            </a:pPr>
            <a:r>
              <a:rPr lang="en-US" sz="2500" dirty="0">
                <a:latin typeface="Arial Unicode MS" pitchFamily="34" charset="-128"/>
                <a:ea typeface="Arial Unicode MS" pitchFamily="34" charset="-128"/>
                <a:cs typeface="Arial Unicode MS" pitchFamily="34" charset="-128"/>
              </a:rPr>
              <a:t>on website of CD</a:t>
            </a:r>
          </a:p>
          <a:p>
            <a:pPr marL="1239838" lvl="1" indent="-571500" algn="just" eaLnBrk="1" fontAlgn="auto" hangingPunct="1">
              <a:spcAft>
                <a:spcPts val="0"/>
              </a:spcAft>
              <a:buFont typeface="Wingdings" pitchFamily="2" charset="2"/>
              <a:buChar char="Ø"/>
              <a:defRPr/>
            </a:pPr>
            <a:r>
              <a:rPr lang="en-US" sz="2500" dirty="0">
                <a:latin typeface="Arial Unicode MS" pitchFamily="34" charset="-128"/>
                <a:ea typeface="Arial Unicode MS" pitchFamily="34" charset="-128"/>
                <a:cs typeface="Arial Unicode MS" pitchFamily="34" charset="-128"/>
              </a:rPr>
              <a:t>on website of Board (if any).</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685800" y="1600200"/>
            <a:ext cx="7924800" cy="4419600"/>
          </a:xfrm>
        </p:spPr>
        <p:txBody>
          <a:bodyPr>
            <a:noAutofit/>
          </a:bodyPr>
          <a:lstStyle/>
          <a:p>
            <a:pPr marL="0" indent="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Appointment of Interim Resolution Professional </a:t>
            </a:r>
            <a:r>
              <a:rPr lang="en-US" sz="2400" dirty="0">
                <a:latin typeface="Arial Unicode MS" pitchFamily="34" charset="-128"/>
                <a:ea typeface="Arial Unicode MS" pitchFamily="34" charset="-128"/>
                <a:cs typeface="Arial Unicode MS" pitchFamily="34" charset="-128"/>
              </a:rPr>
              <a:t>– </a:t>
            </a:r>
          </a:p>
          <a:p>
            <a:pPr marL="0" indent="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Within 14 days </a:t>
            </a:r>
            <a:r>
              <a:rPr lang="en-US" sz="2400" dirty="0">
                <a:latin typeface="Arial Unicode MS" pitchFamily="34" charset="-128"/>
                <a:ea typeface="Arial Unicode MS" pitchFamily="34" charset="-128"/>
                <a:cs typeface="Arial Unicode MS" pitchFamily="34" charset="-128"/>
              </a:rPr>
              <a:t>from the commencement of process.</a:t>
            </a:r>
          </a:p>
          <a:p>
            <a:pPr marL="0" indent="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I.  </a:t>
            </a:r>
            <a:r>
              <a:rPr lang="en-US" sz="2400" b="1" dirty="0">
                <a:latin typeface="Arial Unicode MS" pitchFamily="34" charset="-128"/>
                <a:ea typeface="Arial Unicode MS" pitchFamily="34" charset="-128"/>
                <a:cs typeface="Arial Unicode MS" pitchFamily="34" charset="-128"/>
              </a:rPr>
              <a:t>Financial Creditor or Corporate Debtor</a:t>
            </a:r>
            <a:r>
              <a:rPr lang="en-US" sz="2400" dirty="0">
                <a:latin typeface="Arial Unicode MS" pitchFamily="34" charset="-128"/>
                <a:ea typeface="Arial Unicode MS" pitchFamily="34" charset="-128"/>
                <a:cs typeface="Arial Unicode MS" pitchFamily="34" charset="-128"/>
              </a:rPr>
              <a:t>:- </a:t>
            </a:r>
          </a:p>
          <a:p>
            <a:pPr marL="571500" indent="-5715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As Proposed by applicant (if no disciplinary proceeding against IRP)</a:t>
            </a:r>
          </a:p>
          <a:p>
            <a:pPr marL="919163" indent="-571500" algn="just" eaLnBrk="1" fontAlgn="auto" hangingPunct="1">
              <a:spcAft>
                <a:spcPts val="0"/>
              </a:spcAft>
              <a:buFont typeface="Wingdings" pitchFamily="2" charset="2"/>
              <a:buChar char="Ø"/>
              <a:defRPr/>
            </a:pPr>
            <a:endParaRPr lang="en-US" sz="10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305800" cy="4419600"/>
          </a:xfrm>
        </p:spPr>
        <p:txBody>
          <a:bodyPr>
            <a:noAutofit/>
          </a:bodyPr>
          <a:lstStyle/>
          <a:p>
            <a:pPr marL="919163" indent="-571500" algn="just" eaLnBrk="1" fontAlgn="auto" hangingPunct="1">
              <a:spcAft>
                <a:spcPts val="0"/>
              </a:spcAft>
              <a:buFont typeface="Wingdings" pitchFamily="2" charset="2"/>
              <a:buChar char="Ø"/>
              <a:defRPr/>
            </a:pPr>
            <a:endParaRPr lang="en-US" sz="10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II. </a:t>
            </a:r>
            <a:r>
              <a:rPr lang="en-US" sz="2400" b="1" dirty="0">
                <a:latin typeface="Arial Unicode MS" pitchFamily="34" charset="-128"/>
                <a:ea typeface="Arial Unicode MS" pitchFamily="34" charset="-128"/>
                <a:cs typeface="Arial Unicode MS" pitchFamily="34" charset="-128"/>
              </a:rPr>
              <a:t>Operational Creditor</a:t>
            </a:r>
            <a:r>
              <a:rPr lang="en-US" sz="2400" dirty="0">
                <a:latin typeface="Arial Unicode MS" pitchFamily="34" charset="-128"/>
                <a:ea typeface="Arial Unicode MS" pitchFamily="34" charset="-128"/>
                <a:cs typeface="Arial Unicode MS" pitchFamily="34" charset="-128"/>
              </a:rPr>
              <a:t>:-</a:t>
            </a:r>
          </a:p>
          <a:p>
            <a:pPr marL="0" indent="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Can be proposed by OC</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not proposed, NCLT shall make reference to Board.  Board shall recommend within 10 days of receipt of reference. </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proposed, the same shall be appointed (if no disciplinary proceeding against IRP).</a:t>
            </a:r>
          </a:p>
          <a:p>
            <a:pPr marL="0" indent="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Term of Interim RP:-</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30 days from the date of appointment.</a:t>
            </a: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200" b="1" u="sng" dirty="0">
                <a:latin typeface="Arial Unicode MS" pitchFamily="34" charset="-128"/>
                <a:ea typeface="Arial Unicode MS" pitchFamily="34" charset="-128"/>
                <a:cs typeface="Arial Unicode MS" pitchFamily="34" charset="-128"/>
              </a:rPr>
              <a:t>Interim RP to manage the affairs of Corporate Debtors </a:t>
            </a:r>
            <a:endParaRPr lang="en-US" sz="22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200" b="1" dirty="0">
                <a:latin typeface="Arial Unicode MS" pitchFamily="34" charset="-128"/>
                <a:ea typeface="Arial Unicode MS" pitchFamily="34" charset="-128"/>
                <a:cs typeface="Arial Unicode MS" pitchFamily="34" charset="-128"/>
              </a:rPr>
              <a:t>From the date of his appointment:</a:t>
            </a:r>
            <a:r>
              <a:rPr lang="en-US" sz="2200" dirty="0">
                <a:latin typeface="Arial Unicode MS" pitchFamily="34" charset="-128"/>
                <a:ea typeface="Arial Unicode MS" pitchFamily="34" charset="-128"/>
                <a:cs typeface="Arial Unicode MS" pitchFamily="34" charset="-128"/>
              </a:rPr>
              <a:t>-</a:t>
            </a: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The management of the affairs of the corporate debtor shall vest in the interim resolution professional;</a:t>
            </a: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The powers of the Board of Directors or the partners of the corporate debtor, as the case may be, shall stand suspended and be exercised by the interim resolution professional.</a:t>
            </a: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The officers and managers of the corporate debtor shall report to the interim resolution professional and provide access to such documents and records of the corporate debtor as may be required by the interim resolution professional. </a:t>
            </a:r>
          </a:p>
          <a:p>
            <a:pPr marL="508000" indent="-450850" algn="just" eaLnBrk="1" fontAlgn="auto" hangingPunct="1">
              <a:spcAft>
                <a:spcPts val="0"/>
              </a:spcAft>
              <a:buFont typeface="+mj-lt"/>
              <a:buAutoNum type="alphaLcParenR"/>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2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2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533400" y="1828800"/>
            <a:ext cx="8001000" cy="4191000"/>
          </a:xfrm>
        </p:spPr>
        <p:txBody>
          <a:bodyPr>
            <a:noAutofit/>
          </a:bodyPr>
          <a:lstStyle/>
          <a:p>
            <a:pPr marL="514350" indent="-457200" algn="just" eaLnBrk="1" fontAlgn="auto" hangingPunct="1">
              <a:spcAft>
                <a:spcPts val="0"/>
              </a:spcAft>
              <a:buFont typeface="+mj-lt"/>
              <a:buAutoNum type="alphaLcParenR" startAt="4"/>
              <a:defRPr/>
            </a:pPr>
            <a:r>
              <a:rPr lang="en-US" sz="2400" dirty="0">
                <a:latin typeface="Arial Unicode MS" pitchFamily="34" charset="-128"/>
                <a:ea typeface="Arial Unicode MS" pitchFamily="34" charset="-128"/>
                <a:cs typeface="Arial Unicode MS" pitchFamily="34" charset="-128"/>
              </a:rPr>
              <a:t>The financial institutions maintaining accounts of the corporate debtor shall act on the instructions of the interim resolution professional in relation to such accounts and furnish all information relating to the corporate debtor available with them to the interim resolution professional.   </a:t>
            </a:r>
          </a:p>
          <a:p>
            <a:pPr marL="508000" indent="-450850" algn="just" eaLnBrk="1" fontAlgn="auto" hangingPunct="1">
              <a:spcAft>
                <a:spcPts val="0"/>
              </a:spcAft>
              <a:buFont typeface="+mj-lt"/>
              <a:buAutoNum type="alphaLcParenR" startAt="4"/>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Interim Resolution Professional</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400" b="1" u="sng" dirty="0">
                <a:latin typeface="Arial Unicode MS" pitchFamily="34" charset="-128"/>
                <a:ea typeface="Arial Unicode MS" pitchFamily="34" charset="-128"/>
                <a:cs typeface="Arial Unicode MS" pitchFamily="34" charset="-128"/>
              </a:rPr>
              <a:t>Scope :-</a:t>
            </a:r>
            <a:endParaRPr lang="en-US" sz="24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To act and execute in the name and on behalf of the corporate debtor all deeds, receipts and other documents, if any;</a:t>
            </a: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To take such actions, in the manner and subject to such restrictions, as may be specified by the Board;</a:t>
            </a: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To have the authority to access the electronic records of corporate debtor from information utility having financial information of the corporate debtor;</a:t>
            </a: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To have the authority to access the books of account, records and other relevant documents of corporate debtor available with government authorities, statutory auditors, accountants and such other persons as may be specified.   </a:t>
            </a:r>
          </a:p>
          <a:p>
            <a:pPr marL="508000" indent="-450850" algn="just" eaLnBrk="1" fontAlgn="auto" hangingPunct="1">
              <a:spcAft>
                <a:spcPts val="0"/>
              </a:spcAft>
              <a:buFont typeface="+mj-lt"/>
              <a:buAutoNum type="alphaLcParenR"/>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2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2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Interim Resolution Professional</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800" b="1" u="sng" dirty="0">
                <a:latin typeface="Arial Unicode MS" pitchFamily="34" charset="-128"/>
                <a:ea typeface="Arial Unicode MS" pitchFamily="34" charset="-128"/>
                <a:cs typeface="Arial Unicode MS" pitchFamily="34" charset="-128"/>
              </a:rPr>
              <a:t>Duties :-</a:t>
            </a: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collect information for determining financial position of corporate debtors.</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receive and collect all the claims submitted to him.</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Constitute a committee of creditors.</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monitor the assets and manage operation until resolution professional is appointed by committee of professional.</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take control and custody of all assets owned by corporate debtors. Tangible / intangible.</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do such other duties as may be specified by Board.   </a:t>
            </a:r>
          </a:p>
          <a:p>
            <a:pPr marL="508000" indent="-450850" algn="just" eaLnBrk="1" fontAlgn="auto" hangingPunct="1">
              <a:spcAft>
                <a:spcPts val="0"/>
              </a:spcAft>
              <a:buFont typeface="+mj-lt"/>
              <a:buAutoNum type="alphaLcParenR"/>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2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2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Interim Resolution Professional</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800" b="1" u="sng" dirty="0">
                <a:latin typeface="Arial Unicode MS" pitchFamily="34" charset="-128"/>
                <a:ea typeface="Arial Unicode MS" pitchFamily="34" charset="-128"/>
                <a:cs typeface="Arial Unicode MS" pitchFamily="34" charset="-128"/>
              </a:rPr>
              <a:t>Powers :-</a:t>
            </a: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appoint accountant, legal practitioners.</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enter into contract.</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amend / modify the contracts.</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raise interim finance</a:t>
            </a:r>
          </a:p>
          <a:p>
            <a:pPr marL="828675" lvl="1" indent="-450850" algn="just" eaLnBrk="1" fontAlgn="auto" hangingPunct="1">
              <a:spcAft>
                <a:spcPts val="0"/>
              </a:spcAft>
              <a:buFont typeface="Wingdings" pitchFamily="2" charset="2"/>
              <a:buChar char="Ø"/>
              <a:defRPr/>
            </a:pPr>
            <a:r>
              <a:rPr lang="en-US" sz="1900" dirty="0">
                <a:latin typeface="Arial Unicode MS" pitchFamily="34" charset="-128"/>
                <a:ea typeface="Arial Unicode MS" pitchFamily="34" charset="-128"/>
                <a:cs typeface="Arial Unicode MS" pitchFamily="34" charset="-128"/>
              </a:rPr>
              <a:t>Without creation of  interest over encumbered property unless consent taken from COC.</a:t>
            </a:r>
          </a:p>
          <a:p>
            <a:pPr marL="828675" lvl="1" indent="-450850" algn="just" eaLnBrk="1" fontAlgn="auto" hangingPunct="1">
              <a:spcAft>
                <a:spcPts val="0"/>
              </a:spcAft>
              <a:buFont typeface="Wingdings" pitchFamily="2" charset="2"/>
              <a:buChar char="Ø"/>
              <a:defRPr/>
            </a:pPr>
            <a:r>
              <a:rPr lang="en-US" sz="1900" dirty="0">
                <a:latin typeface="Arial Unicode MS" pitchFamily="34" charset="-128"/>
                <a:ea typeface="Arial Unicode MS" pitchFamily="34" charset="-128"/>
                <a:cs typeface="Arial Unicode MS" pitchFamily="34" charset="-128"/>
              </a:rPr>
              <a:t>No consent required if value of property is not &lt; twice of MC value of debt.</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Issue instruction to personnel of corporate debtors.</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take all such action as are necessary to keep the corporate debtors as going concern.   </a:t>
            </a:r>
          </a:p>
          <a:p>
            <a:pPr marL="508000" indent="-450850" algn="just" eaLnBrk="1" fontAlgn="auto" hangingPunct="1">
              <a:spcAft>
                <a:spcPts val="0"/>
              </a:spcAft>
              <a:buFont typeface="+mj-lt"/>
              <a:buAutoNum type="alphaLcParenR"/>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2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2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800" b="1" u="sng" dirty="0">
                <a:latin typeface="Arial Unicode MS" pitchFamily="34" charset="-128"/>
                <a:ea typeface="Arial Unicode MS" pitchFamily="34" charset="-128"/>
                <a:cs typeface="Arial Unicode MS" pitchFamily="34" charset="-128"/>
              </a:rPr>
              <a:t>Committee of Creditors</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All financial creditors </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Consortium creditors – every creditor has  proportionate right.</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If financial and operational creditors (both).</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The creditors who have assigned operational debts to financial creditors.</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Related party creditors have no right to vote.</a:t>
            </a:r>
          </a:p>
          <a:p>
            <a:pPr marL="465138" indent="-465138"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&amp; Bankruptcy Code, 2016</a:t>
            </a:r>
          </a:p>
        </p:txBody>
      </p:sp>
      <p:sp>
        <p:nvSpPr>
          <p:cNvPr id="3" name="Content Placeholder 2"/>
          <p:cNvSpPr>
            <a:spLocks noGrp="1"/>
          </p:cNvSpPr>
          <p:nvPr>
            <p:ph sz="quarter" idx="1"/>
          </p:nvPr>
        </p:nvSpPr>
        <p:spPr>
          <a:xfrm>
            <a:off x="381000" y="1524000"/>
            <a:ext cx="8534400" cy="4267200"/>
          </a:xfrm>
        </p:spPr>
        <p:txBody>
          <a:bodyPr>
            <a:noAutofit/>
          </a:bodyPr>
          <a:lstStyle/>
          <a:p>
            <a:pPr marL="0" indent="0" algn="just" eaLnBrk="1" fontAlgn="auto" hangingPunct="1">
              <a:spcAft>
                <a:spcPts val="0"/>
              </a:spcAft>
              <a:buNone/>
              <a:defRPr/>
            </a:pPr>
            <a:r>
              <a:rPr lang="en-US" sz="2400" b="1" u="sng" dirty="0">
                <a:latin typeface="Arial Unicode MS" pitchFamily="34" charset="-128"/>
                <a:ea typeface="Arial Unicode MS" pitchFamily="34" charset="-128"/>
                <a:cs typeface="Arial Unicode MS" pitchFamily="34" charset="-128"/>
              </a:rPr>
              <a:t>Applicability:</a:t>
            </a:r>
          </a:p>
          <a:p>
            <a:pPr marL="0" indent="0" algn="just" eaLnBrk="1" fontAlgn="auto" hangingPunct="1">
              <a:spcAft>
                <a:spcPts val="0"/>
              </a:spcAft>
              <a:buNone/>
              <a:defRPr/>
            </a:pPr>
            <a:r>
              <a:rPr lang="en-US" sz="2000" dirty="0">
                <a:latin typeface="Arial Unicode MS" pitchFamily="34" charset="-128"/>
                <a:ea typeface="Arial Unicode MS" pitchFamily="34" charset="-128"/>
                <a:cs typeface="Arial Unicode MS" pitchFamily="34" charset="-128"/>
              </a:rPr>
              <a:t>Code shall apply for </a:t>
            </a:r>
            <a:r>
              <a:rPr lang="en-US" sz="2000" b="1" dirty="0">
                <a:latin typeface="Arial Unicode MS" pitchFamily="34" charset="-128"/>
                <a:ea typeface="Arial Unicode MS" pitchFamily="34" charset="-128"/>
                <a:cs typeface="Arial Unicode MS" pitchFamily="34" charset="-128"/>
              </a:rPr>
              <a:t>insolvency</a:t>
            </a:r>
            <a:r>
              <a:rPr lang="en-US" sz="2000" dirty="0">
                <a:latin typeface="Arial Unicode MS" pitchFamily="34" charset="-128"/>
                <a:ea typeface="Arial Unicode MS" pitchFamily="34" charset="-128"/>
                <a:cs typeface="Arial Unicode MS" pitchFamily="34" charset="-128"/>
              </a:rPr>
              <a:t>, </a:t>
            </a:r>
            <a:r>
              <a:rPr lang="en-US" sz="2000" b="1" dirty="0">
                <a:latin typeface="Arial Unicode MS" pitchFamily="34" charset="-128"/>
                <a:ea typeface="Arial Unicode MS" pitchFamily="34" charset="-128"/>
                <a:cs typeface="Arial Unicode MS" pitchFamily="34" charset="-128"/>
              </a:rPr>
              <a:t>liquidation</a:t>
            </a:r>
            <a:r>
              <a:rPr lang="en-US" sz="2000" dirty="0">
                <a:latin typeface="Arial Unicode MS" pitchFamily="34" charset="-128"/>
                <a:ea typeface="Arial Unicode MS" pitchFamily="34" charset="-128"/>
                <a:cs typeface="Arial Unicode MS" pitchFamily="34" charset="-128"/>
              </a:rPr>
              <a:t>, </a:t>
            </a:r>
            <a:r>
              <a:rPr lang="en-US" sz="2000" b="1" dirty="0">
                <a:latin typeface="Arial Unicode MS" pitchFamily="34" charset="-128"/>
                <a:ea typeface="Arial Unicode MS" pitchFamily="34" charset="-128"/>
                <a:cs typeface="Arial Unicode MS" pitchFamily="34" charset="-128"/>
              </a:rPr>
              <a:t>voluntary liquidation </a:t>
            </a:r>
            <a:r>
              <a:rPr lang="en-US" sz="2000" dirty="0">
                <a:latin typeface="Arial Unicode MS" pitchFamily="34" charset="-128"/>
                <a:ea typeface="Arial Unicode MS" pitchFamily="34" charset="-128"/>
                <a:cs typeface="Arial Unicode MS" pitchFamily="34" charset="-128"/>
              </a:rPr>
              <a:t>and </a:t>
            </a:r>
            <a:r>
              <a:rPr lang="en-US" sz="2000" b="1" dirty="0">
                <a:latin typeface="Arial Unicode MS" pitchFamily="34" charset="-128"/>
                <a:ea typeface="Arial Unicode MS" pitchFamily="34" charset="-128"/>
                <a:cs typeface="Arial Unicode MS" pitchFamily="34" charset="-128"/>
              </a:rPr>
              <a:t>bankruptcy </a:t>
            </a:r>
            <a:r>
              <a:rPr lang="en-US" sz="2000" dirty="0">
                <a:latin typeface="Arial Unicode MS" pitchFamily="34" charset="-128"/>
                <a:ea typeface="Arial Unicode MS" pitchFamily="34" charset="-128"/>
                <a:cs typeface="Arial Unicode MS" pitchFamily="34" charset="-128"/>
              </a:rPr>
              <a:t>of:-</a:t>
            </a:r>
          </a:p>
          <a:p>
            <a:pPr marL="508000" indent="-508000" algn="just" eaLnBrk="1" fontAlgn="auto" hangingPunct="1">
              <a:spcAft>
                <a:spcPts val="0"/>
              </a:spcAft>
              <a:buFont typeface="Wingdings" pitchFamily="2" charset="2"/>
              <a:buChar char="Ø"/>
              <a:defRPr/>
            </a:pPr>
            <a:r>
              <a:rPr lang="en-US" sz="2000" b="1" dirty="0">
                <a:latin typeface="Arial Unicode MS" pitchFamily="34" charset="-128"/>
                <a:ea typeface="Arial Unicode MS" pitchFamily="34" charset="-128"/>
                <a:cs typeface="Arial Unicode MS" pitchFamily="34" charset="-128"/>
              </a:rPr>
              <a:t>Any company</a:t>
            </a:r>
            <a:r>
              <a:rPr lang="en-US" sz="2000" dirty="0">
                <a:latin typeface="Arial Unicode MS" pitchFamily="34" charset="-128"/>
                <a:ea typeface="Arial Unicode MS" pitchFamily="34" charset="-128"/>
                <a:cs typeface="Arial Unicode MS" pitchFamily="34" charset="-128"/>
              </a:rPr>
              <a:t> incorporated under Companies Act, 2013 or any other previous Company Law.</a:t>
            </a:r>
          </a:p>
          <a:p>
            <a:pPr marL="508000" indent="-508000" algn="just" eaLnBrk="1" fontAlgn="auto" hangingPunct="1">
              <a:spcAft>
                <a:spcPts val="0"/>
              </a:spcAft>
              <a:buFont typeface="Wingdings" pitchFamily="2" charset="2"/>
              <a:buChar char="Ø"/>
              <a:defRPr/>
            </a:pPr>
            <a:r>
              <a:rPr lang="en-US" sz="2000" b="1" dirty="0">
                <a:latin typeface="Arial Unicode MS" pitchFamily="34" charset="-128"/>
                <a:ea typeface="Arial Unicode MS" pitchFamily="34" charset="-128"/>
                <a:cs typeface="Arial Unicode MS" pitchFamily="34" charset="-128"/>
              </a:rPr>
              <a:t>Any company</a:t>
            </a:r>
            <a:r>
              <a:rPr lang="en-US" sz="2000" dirty="0">
                <a:latin typeface="Arial Unicode MS" pitchFamily="34" charset="-128"/>
                <a:ea typeface="Arial Unicode MS" pitchFamily="34" charset="-128"/>
                <a:cs typeface="Arial Unicode MS" pitchFamily="34" charset="-128"/>
              </a:rPr>
              <a:t> governed </a:t>
            </a:r>
            <a:r>
              <a:rPr lang="en-US" sz="2000" b="1" dirty="0">
                <a:latin typeface="Arial Unicode MS" pitchFamily="34" charset="-128"/>
                <a:ea typeface="Arial Unicode MS" pitchFamily="34" charset="-128"/>
                <a:cs typeface="Arial Unicode MS" pitchFamily="34" charset="-128"/>
              </a:rPr>
              <a:t>by any Special Act</a:t>
            </a:r>
            <a:r>
              <a:rPr lang="en-US" sz="2000" dirty="0">
                <a:latin typeface="Arial Unicode MS" pitchFamily="34" charset="-128"/>
                <a:ea typeface="Arial Unicode MS" pitchFamily="34" charset="-128"/>
                <a:cs typeface="Arial Unicode MS" pitchFamily="34" charset="-128"/>
              </a:rPr>
              <a:t> for the time being in force.(  Except in so far as said provisions are inconsistent with the provisions of such Special Act).</a:t>
            </a:r>
          </a:p>
          <a:p>
            <a:pPr marL="508000" indent="-508000" algn="just" eaLnBrk="1" fontAlgn="auto" hangingPunct="1">
              <a:spcAft>
                <a:spcPts val="0"/>
              </a:spcAft>
              <a:buFont typeface="Wingdings" pitchFamily="2" charset="2"/>
              <a:buChar char="Ø"/>
              <a:defRPr/>
            </a:pPr>
            <a:r>
              <a:rPr lang="en-US" sz="2000" b="1" dirty="0">
                <a:latin typeface="Arial Unicode MS" pitchFamily="34" charset="-128"/>
                <a:ea typeface="Arial Unicode MS" pitchFamily="34" charset="-128"/>
                <a:cs typeface="Arial Unicode MS" pitchFamily="34" charset="-128"/>
              </a:rPr>
              <a:t>LLP</a:t>
            </a:r>
            <a:r>
              <a:rPr lang="en-US" sz="2000" dirty="0">
                <a:latin typeface="Arial Unicode MS" pitchFamily="34" charset="-128"/>
                <a:ea typeface="Arial Unicode MS" pitchFamily="34" charset="-128"/>
                <a:cs typeface="Arial Unicode MS" pitchFamily="34" charset="-128"/>
              </a:rPr>
              <a:t> under LLP Act, 2008</a:t>
            </a:r>
          </a:p>
          <a:p>
            <a:pPr marL="508000" indent="-508000" algn="just" eaLnBrk="1" fontAlgn="auto" hangingPunct="1">
              <a:spcAft>
                <a:spcPts val="0"/>
              </a:spcAft>
              <a:buFont typeface="Wingdings" pitchFamily="2" charset="2"/>
              <a:buChar char="Ø"/>
              <a:defRPr/>
            </a:pPr>
            <a:r>
              <a:rPr lang="en-US" sz="2000" b="1" dirty="0">
                <a:latin typeface="Arial Unicode MS" pitchFamily="34" charset="-128"/>
                <a:ea typeface="Arial Unicode MS" pitchFamily="34" charset="-128"/>
                <a:cs typeface="Arial Unicode MS" pitchFamily="34" charset="-128"/>
              </a:rPr>
              <a:t>Any other body</a:t>
            </a:r>
            <a:r>
              <a:rPr lang="en-US" sz="2000" dirty="0">
                <a:latin typeface="Arial Unicode MS" pitchFamily="34" charset="-128"/>
                <a:ea typeface="Arial Unicode MS" pitchFamily="34" charset="-128"/>
                <a:cs typeface="Arial Unicode MS" pitchFamily="34" charset="-128"/>
              </a:rPr>
              <a:t> incorporated under any law for the time being in force, as the Central Government may by notification specify.</a:t>
            </a:r>
          </a:p>
          <a:p>
            <a:pPr marL="508000" indent="-508000" algn="just" eaLnBrk="1" fontAlgn="auto" hangingPunct="1">
              <a:spcAft>
                <a:spcPts val="0"/>
              </a:spcAft>
              <a:buFont typeface="Wingdings" pitchFamily="2" charset="2"/>
              <a:buChar char="Ø"/>
              <a:defRPr/>
            </a:pPr>
            <a:r>
              <a:rPr lang="en-US" sz="2000" b="1" dirty="0">
                <a:latin typeface="Arial Unicode MS" pitchFamily="34" charset="-128"/>
                <a:ea typeface="Arial Unicode MS" pitchFamily="34" charset="-128"/>
                <a:cs typeface="Arial Unicode MS" pitchFamily="34" charset="-128"/>
              </a:rPr>
              <a:t>Partnership Firm</a:t>
            </a:r>
          </a:p>
          <a:p>
            <a:pPr marL="508000" indent="-508000" algn="just" eaLnBrk="1" fontAlgn="auto" hangingPunct="1">
              <a:spcAft>
                <a:spcPts val="0"/>
              </a:spcAft>
              <a:buFont typeface="Wingdings" pitchFamily="2" charset="2"/>
              <a:buChar char="Ø"/>
              <a:defRPr/>
            </a:pPr>
            <a:r>
              <a:rPr lang="en-US" sz="2000" b="1" dirty="0">
                <a:latin typeface="Arial Unicode MS" pitchFamily="34" charset="-128"/>
                <a:ea typeface="Arial Unicode MS" pitchFamily="34" charset="-128"/>
                <a:cs typeface="Arial Unicode MS" pitchFamily="34" charset="-128"/>
              </a:rPr>
              <a:t>Individual(s)</a:t>
            </a:r>
          </a:p>
          <a:p>
            <a:pPr marL="508000" indent="-508000" algn="just" eaLnBrk="1" fontAlgn="auto" hangingPunct="1">
              <a:spcAft>
                <a:spcPts val="0"/>
              </a:spcAft>
              <a:buFont typeface="Wingdings" pitchFamily="2" charset="2"/>
              <a:buChar char="Ø"/>
              <a:defRPr/>
            </a:pPr>
            <a:endParaRPr lang="en-US" sz="21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600200"/>
            <a:ext cx="8001000" cy="4419600"/>
          </a:xfrm>
        </p:spPr>
        <p:txBody>
          <a:bodyPr>
            <a:noAutofit/>
          </a:bodyPr>
          <a:lstStyle/>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All decisions of the committee shall be taken by a vote not &lt;75% of voting share of financial creditors.</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If no financial creditors – committee shall be constituted in manner as specified by Board.</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 COC has right to have financial information in relation to corporate debts.</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RP shall make available information within 7 days from the date of requisition.</a:t>
            </a: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905000"/>
            <a:ext cx="8001000" cy="4114800"/>
          </a:xfrm>
        </p:spPr>
        <p:txBody>
          <a:bodyPr>
            <a:noAutofit/>
          </a:bodyPr>
          <a:lstStyle/>
          <a:p>
            <a:pPr marL="571500" indent="-57150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First meeting of committee (convened by IRP)</a:t>
            </a:r>
          </a:p>
          <a:p>
            <a:pPr marL="571500" indent="-571500" algn="just" eaLnBrk="1" fontAlgn="auto" hangingPunct="1">
              <a:spcAft>
                <a:spcPts val="0"/>
              </a:spcAft>
              <a:buNone/>
              <a:defRPr/>
            </a:pPr>
            <a:endParaRPr lang="en-US" sz="2800" b="1" dirty="0">
              <a:latin typeface="Arial Unicode MS" pitchFamily="34" charset="-128"/>
              <a:ea typeface="Arial Unicode MS" pitchFamily="34" charset="-128"/>
              <a:cs typeface="Arial Unicode MS" pitchFamily="34" charset="-128"/>
            </a:endParaRP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Within 7 days from the constitution.</a:t>
            </a:r>
          </a:p>
          <a:p>
            <a:pPr marL="465138" indent="-465138" algn="just" eaLnBrk="1" fontAlgn="auto" hangingPunct="1">
              <a:spcAft>
                <a:spcPts val="0"/>
              </a:spcAft>
              <a:buNone/>
              <a:defRPr/>
            </a:pPr>
            <a:endParaRPr lang="en-US" sz="900" b="1" dirty="0">
              <a:latin typeface="Arial Unicode MS" pitchFamily="34" charset="-128"/>
              <a:ea typeface="Arial Unicode MS" pitchFamily="34" charset="-128"/>
              <a:cs typeface="Arial Unicode MS" pitchFamily="34" charset="-128"/>
            </a:endParaRPr>
          </a:p>
          <a:p>
            <a:pPr marL="465138" indent="-465138"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Appointment of Resolution Professional</a:t>
            </a:r>
          </a:p>
        </p:txBody>
      </p:sp>
      <p:sp>
        <p:nvSpPr>
          <p:cNvPr id="3" name="Content Placeholder 2"/>
          <p:cNvSpPr>
            <a:spLocks noGrp="1"/>
          </p:cNvSpPr>
          <p:nvPr>
            <p:ph sz="quarter" idx="1"/>
          </p:nvPr>
        </p:nvSpPr>
        <p:spPr>
          <a:xfrm>
            <a:off x="457200" y="1600200"/>
            <a:ext cx="8001000" cy="4419600"/>
          </a:xfrm>
        </p:spPr>
        <p:txBody>
          <a:bodyPr>
            <a:noAutofit/>
          </a:bodyPr>
          <a:lstStyle/>
          <a:p>
            <a:pPr marL="465138" indent="-465138" algn="just" eaLnBrk="1" fontAlgn="auto" hangingPunct="1">
              <a:spcAft>
                <a:spcPts val="0"/>
              </a:spcAft>
              <a:buNone/>
              <a:defRPr/>
            </a:pPr>
            <a:endParaRPr lang="en-US" sz="900" b="1" dirty="0">
              <a:latin typeface="Arial Unicode MS" pitchFamily="34" charset="-128"/>
              <a:ea typeface="Arial Unicode MS" pitchFamily="34" charset="-128"/>
              <a:cs typeface="Arial Unicode MS" pitchFamily="34" charset="-128"/>
            </a:endParaRP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In the first meeting</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By majority of vote  not &gt;75% of vote</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COC shall either appoint IRP as RP – (intimation to IRP, Corporate debtors &amp; NCLT)</a:t>
            </a:r>
          </a:p>
          <a:p>
            <a:pPr marL="0" indent="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r>
              <a:rPr lang="en-US" sz="2800" b="1" dirty="0">
                <a:latin typeface="Arial Unicode MS" pitchFamily="34" charset="-128"/>
                <a:ea typeface="Arial Unicode MS" pitchFamily="34" charset="-128"/>
                <a:cs typeface="Arial Unicode MS" pitchFamily="34" charset="-128"/>
              </a:rPr>
              <a:t>or</a:t>
            </a:r>
            <a:r>
              <a:rPr lang="en-US" sz="2800" dirty="0">
                <a:latin typeface="Arial Unicode MS" pitchFamily="34" charset="-128"/>
                <a:ea typeface="Arial Unicode MS" pitchFamily="34" charset="-128"/>
                <a:cs typeface="Arial Unicode MS" pitchFamily="34" charset="-128"/>
              </a:rPr>
              <a:t>  </a:t>
            </a:r>
          </a:p>
          <a:p>
            <a:pPr marL="0" indent="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replace IRP by another RP – by filing application before NCLT for his appointment.</a:t>
            </a: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Appointment of Resolution Professional</a:t>
            </a:r>
          </a:p>
        </p:txBody>
      </p:sp>
      <p:sp>
        <p:nvSpPr>
          <p:cNvPr id="3" name="Content Placeholder 2"/>
          <p:cNvSpPr>
            <a:spLocks noGrp="1"/>
          </p:cNvSpPr>
          <p:nvPr>
            <p:ph sz="quarter" idx="1"/>
          </p:nvPr>
        </p:nvSpPr>
        <p:spPr>
          <a:xfrm>
            <a:off x="457200" y="1600200"/>
            <a:ext cx="8001000" cy="4419600"/>
          </a:xfrm>
        </p:spPr>
        <p:txBody>
          <a:bodyPr>
            <a:noAutofit/>
          </a:bodyPr>
          <a:lstStyle/>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NCLT shall forward the name of RP to Board for its confirmation and shall appoint after having confirmation from Board.</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If Board does not confirm the appointment within 10 days  -- NCLT shall order </a:t>
            </a:r>
            <a:r>
              <a:rPr lang="en-US" sz="2800" b="1" dirty="0">
                <a:latin typeface="Arial Unicode MS" pitchFamily="34" charset="-128"/>
                <a:ea typeface="Arial Unicode MS" pitchFamily="34" charset="-128"/>
                <a:cs typeface="Arial Unicode MS" pitchFamily="34" charset="-128"/>
              </a:rPr>
              <a:t>IRP shall continue</a:t>
            </a:r>
            <a:r>
              <a:rPr lang="en-US" sz="2800" dirty="0">
                <a:latin typeface="Arial Unicode MS" pitchFamily="34" charset="-128"/>
                <a:ea typeface="Arial Unicode MS" pitchFamily="34" charset="-128"/>
                <a:cs typeface="Arial Unicode MS" pitchFamily="34" charset="-128"/>
              </a:rPr>
              <a:t> till Board confirms the proposed appointment. </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In case of replacement IRP shall provide all relevant information/ documents to RP.  RP can be replaced at any time during process. </a:t>
            </a: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3E3A94-4180-4921-BE8B-8A4A7FB6710F}"/>
              </a:ext>
            </a:extLst>
          </p:cNvPr>
          <p:cNvSpPr>
            <a:spLocks noGrp="1"/>
          </p:cNvSpPr>
          <p:nvPr>
            <p:ph type="title"/>
          </p:nvPr>
        </p:nvSpPr>
        <p:spPr/>
        <p:txBody>
          <a:bodyPr/>
          <a:lstStyle/>
          <a:p>
            <a:r>
              <a:rPr lang="en-IN" dirty="0"/>
              <a:t>Replacement of RP by COC</a:t>
            </a:r>
          </a:p>
        </p:txBody>
      </p:sp>
      <p:sp>
        <p:nvSpPr>
          <p:cNvPr id="3" name="Content Placeholder 2">
            <a:extLst>
              <a:ext uri="{FF2B5EF4-FFF2-40B4-BE49-F238E27FC236}">
                <a16:creationId xmlns:a16="http://schemas.microsoft.com/office/drawing/2014/main" xmlns="" id="{84C45DF7-4604-41C5-9E5F-175FE72FF2C9}"/>
              </a:ext>
            </a:extLst>
          </p:cNvPr>
          <p:cNvSpPr>
            <a:spLocks noGrp="1"/>
          </p:cNvSpPr>
          <p:nvPr>
            <p:ph sz="quarter" idx="1"/>
          </p:nvPr>
        </p:nvSpPr>
        <p:spPr>
          <a:xfrm>
            <a:off x="692330" y="1600200"/>
            <a:ext cx="8073717" cy="4495800"/>
          </a:xfrm>
        </p:spPr>
        <p:txBody>
          <a:bodyPr/>
          <a:lstStyle/>
          <a:p>
            <a:pPr marL="0" indent="0">
              <a:buNone/>
            </a:pPr>
            <a:r>
              <a:rPr lang="en-IN" dirty="0"/>
              <a:t>    COC may replace the RP any time  by a resolution passed by more than 75% of voting share.</a:t>
            </a:r>
          </a:p>
          <a:p>
            <a:pPr marL="0" indent="0">
              <a:buNone/>
            </a:pPr>
            <a:endParaRPr lang="en-IN" dirty="0"/>
          </a:p>
          <a:p>
            <a:pPr marL="0" indent="0">
              <a:buNone/>
            </a:pPr>
            <a:r>
              <a:rPr lang="en-IN" dirty="0"/>
              <a:t>    RP shall file an application for replacement of RP   before AA  </a:t>
            </a:r>
          </a:p>
        </p:txBody>
      </p:sp>
      <p:sp>
        <p:nvSpPr>
          <p:cNvPr id="4" name="Footer Placeholder 3">
            <a:extLst>
              <a:ext uri="{FF2B5EF4-FFF2-40B4-BE49-F238E27FC236}">
                <a16:creationId xmlns:a16="http://schemas.microsoft.com/office/drawing/2014/main" xmlns="" id="{05B14F78-FCD5-4E8B-89AC-59AFA2F9BDEE}"/>
              </a:ext>
            </a:extLst>
          </p:cNvPr>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a:extLst>
              <a:ext uri="{FF2B5EF4-FFF2-40B4-BE49-F238E27FC236}">
                <a16:creationId xmlns:a16="http://schemas.microsoft.com/office/drawing/2014/main" xmlns="" id="{B8DBD687-46E1-4647-B1B3-97F417E05650}"/>
              </a:ext>
            </a:extLst>
          </p:cNvPr>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54</a:t>
            </a:fld>
            <a:endParaRPr lang="en-US"/>
          </a:p>
        </p:txBody>
      </p:sp>
    </p:spTree>
    <p:extLst>
      <p:ext uri="{BB962C8B-B14F-4D97-AF65-F5344CB8AC3E}">
        <p14:creationId xmlns:p14="http://schemas.microsoft.com/office/powerpoint/2010/main" xmlns="" val="21517449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841630-9930-49E0-9D40-FB5703815A09}"/>
              </a:ext>
            </a:extLst>
          </p:cNvPr>
          <p:cNvSpPr>
            <a:spLocks noGrp="1"/>
          </p:cNvSpPr>
          <p:nvPr>
            <p:ph type="title"/>
          </p:nvPr>
        </p:nvSpPr>
        <p:spPr/>
        <p:txBody>
          <a:bodyPr/>
          <a:lstStyle/>
          <a:p>
            <a:r>
              <a:rPr lang="en-IN" dirty="0"/>
              <a:t>Replacement of RP by COC</a:t>
            </a:r>
          </a:p>
        </p:txBody>
      </p:sp>
      <p:sp>
        <p:nvSpPr>
          <p:cNvPr id="3" name="Content Placeholder 2">
            <a:extLst>
              <a:ext uri="{FF2B5EF4-FFF2-40B4-BE49-F238E27FC236}">
                <a16:creationId xmlns:a16="http://schemas.microsoft.com/office/drawing/2014/main" xmlns="" id="{5E97711D-4E19-4AB4-A9E1-EEF452504862}"/>
              </a:ext>
            </a:extLst>
          </p:cNvPr>
          <p:cNvSpPr>
            <a:spLocks noGrp="1"/>
          </p:cNvSpPr>
          <p:nvPr>
            <p:ph sz="quarter" idx="1"/>
          </p:nvPr>
        </p:nvSpPr>
        <p:spPr/>
        <p:txBody>
          <a:bodyPr/>
          <a:lstStyle/>
          <a:p>
            <a:pPr marL="508000" lvl="0" indent="-450850" algn="just" eaLnBrk="1" fontAlgn="auto" hangingPunct="1">
              <a:spcAft>
                <a:spcPts val="0"/>
              </a:spcAft>
              <a:buClr>
                <a:srgbClr val="C0504D"/>
              </a:buClr>
              <a:buFont typeface="Wingdings" pitchFamily="2" charset="2"/>
              <a:buChar char="Ø"/>
              <a:defRPr/>
            </a:pPr>
            <a:r>
              <a:rPr lang="en-US" sz="3200" dirty="0">
                <a:solidFill>
                  <a:prstClr val="black"/>
                </a:solidFill>
                <a:latin typeface="Arial Unicode MS" pitchFamily="34" charset="-128"/>
                <a:ea typeface="Arial Unicode MS" pitchFamily="34" charset="-128"/>
                <a:cs typeface="Arial Unicode MS" pitchFamily="34" charset="-128"/>
              </a:rPr>
              <a:t>Adjudicating authority shall forward the name to Board for its confirmation. </a:t>
            </a:r>
          </a:p>
          <a:p>
            <a:pPr marL="508000" lvl="0" indent="-450850" algn="just" eaLnBrk="1" fontAlgn="auto" hangingPunct="1">
              <a:spcAft>
                <a:spcPts val="0"/>
              </a:spcAft>
              <a:buClr>
                <a:srgbClr val="C0504D"/>
              </a:buClr>
              <a:buFont typeface="Wingdings" pitchFamily="2" charset="2"/>
              <a:buChar char="Ø"/>
              <a:defRPr/>
            </a:pPr>
            <a:r>
              <a:rPr lang="en-US" sz="3200" dirty="0">
                <a:solidFill>
                  <a:prstClr val="black"/>
                </a:solidFill>
                <a:latin typeface="Arial Unicode MS" pitchFamily="34" charset="-128"/>
                <a:ea typeface="Arial Unicode MS" pitchFamily="34" charset="-128"/>
                <a:cs typeface="Arial Unicode MS" pitchFamily="34" charset="-128"/>
              </a:rPr>
              <a:t> If any disciplinary proceedings are pending against the proposed RP, the present  RP shall continue till the appointment of other RP.</a:t>
            </a:r>
          </a:p>
          <a:p>
            <a:endParaRPr lang="en-IN" dirty="0"/>
          </a:p>
        </p:txBody>
      </p:sp>
      <p:sp>
        <p:nvSpPr>
          <p:cNvPr id="4" name="Footer Placeholder 3">
            <a:extLst>
              <a:ext uri="{FF2B5EF4-FFF2-40B4-BE49-F238E27FC236}">
                <a16:creationId xmlns:a16="http://schemas.microsoft.com/office/drawing/2014/main" xmlns="" id="{A9AB0F3C-2D44-4D7F-BADA-E339444EEB79}"/>
              </a:ext>
            </a:extLst>
          </p:cNvPr>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a:extLst>
              <a:ext uri="{FF2B5EF4-FFF2-40B4-BE49-F238E27FC236}">
                <a16:creationId xmlns:a16="http://schemas.microsoft.com/office/drawing/2014/main" xmlns="" id="{D0DC3226-464A-41E6-8A4D-D30A7E6517F9}"/>
              </a:ext>
            </a:extLst>
          </p:cNvPr>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55</a:t>
            </a:fld>
            <a:endParaRPr lang="en-US"/>
          </a:p>
        </p:txBody>
      </p:sp>
    </p:spTree>
    <p:extLst>
      <p:ext uri="{BB962C8B-B14F-4D97-AF65-F5344CB8AC3E}">
        <p14:creationId xmlns:p14="http://schemas.microsoft.com/office/powerpoint/2010/main" xmlns="" val="20234416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Resolution Professional(s) </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400" b="1" u="sng" dirty="0">
                <a:latin typeface="Arial Unicode MS" pitchFamily="34" charset="-128"/>
                <a:ea typeface="Arial Unicode MS" pitchFamily="34" charset="-128"/>
                <a:cs typeface="Arial Unicode MS" pitchFamily="34" charset="-128"/>
              </a:rPr>
              <a:t>Powers &amp;  Duties</a:t>
            </a:r>
            <a:r>
              <a:rPr lang="en-US" sz="2400" dirty="0">
                <a:latin typeface="Arial Unicode MS" pitchFamily="34" charset="-128"/>
                <a:ea typeface="Arial Unicode MS" pitchFamily="34" charset="-128"/>
                <a:cs typeface="Arial Unicode MS" pitchFamily="34" charset="-128"/>
              </a:rPr>
              <a:t>:-   similar as of  IRP  </a:t>
            </a:r>
          </a:p>
          <a:p>
            <a:pPr marL="571500" indent="-5715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In addition following  duties shall also include</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Maintain updated list of claims.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Convene and attend all meetings of creditors.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Prepare Information Memorandum.</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Invite prospective lenders, investors to put forward Resolution plans.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Present all Resolution plans before Committee of Creditors.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File application for avoidance of transaction.</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Any other action specified by Board.</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Committee of Creditors</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400" b="1" u="sng" dirty="0">
                <a:latin typeface="Arial Unicode MS" pitchFamily="34" charset="-128"/>
                <a:ea typeface="Arial Unicode MS" pitchFamily="34" charset="-128"/>
                <a:cs typeface="Arial Unicode MS" pitchFamily="34" charset="-128"/>
              </a:rPr>
              <a:t>Meetings of Committee of Creditors:-</a:t>
            </a:r>
            <a:endParaRPr lang="en-US" sz="24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None/>
              <a:defRPr/>
            </a:pPr>
            <a:r>
              <a:rPr lang="en-US" sz="2200" dirty="0">
                <a:latin typeface="Arial Unicode MS" pitchFamily="34" charset="-128"/>
                <a:ea typeface="Arial Unicode MS" pitchFamily="34" charset="-128"/>
                <a:cs typeface="Arial Unicode MS" pitchFamily="34" charset="-128"/>
              </a:rPr>
              <a:t>           </a:t>
            </a:r>
            <a:r>
              <a:rPr lang="en-US" sz="2200" b="1" dirty="0">
                <a:latin typeface="Arial Unicode MS" pitchFamily="34" charset="-128"/>
                <a:ea typeface="Arial Unicode MS" pitchFamily="34" charset="-128"/>
                <a:cs typeface="Arial Unicode MS" pitchFamily="34" charset="-128"/>
              </a:rPr>
              <a:t>To be convened By RP</a:t>
            </a:r>
          </a:p>
          <a:p>
            <a:pPr marL="508000" indent="-450850" algn="just" eaLnBrk="1" fontAlgn="auto" hangingPunct="1">
              <a:spcAft>
                <a:spcPts val="0"/>
              </a:spcAft>
              <a:buNone/>
              <a:defRPr/>
            </a:pPr>
            <a:r>
              <a:rPr lang="en-US" sz="2200" dirty="0">
                <a:latin typeface="Arial Unicode MS" pitchFamily="34" charset="-128"/>
                <a:ea typeface="Arial Unicode MS" pitchFamily="34" charset="-128"/>
                <a:cs typeface="Arial Unicode MS" pitchFamily="34" charset="-128"/>
              </a:rPr>
              <a:t>Notice to -- </a:t>
            </a:r>
          </a:p>
          <a:p>
            <a:pPr marL="828675" lvl="1"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All members of committee</a:t>
            </a:r>
          </a:p>
          <a:p>
            <a:pPr marL="828675" lvl="1"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Members of suspended Board of Directors/Partners as LLP</a:t>
            </a:r>
          </a:p>
          <a:p>
            <a:pPr marL="828675" lvl="1"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All operational creditors of  not &lt; 10% of total debts.</a:t>
            </a:r>
          </a:p>
          <a:p>
            <a:pPr marL="828675" lvl="1"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Members of suspended Board of Director/ Partner of LLP shall not have any voting right.</a:t>
            </a:r>
          </a:p>
          <a:p>
            <a:pPr marL="828675" lvl="1"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Absence of above shall not invalidate the meeting.</a:t>
            </a:r>
          </a:p>
          <a:p>
            <a:pPr marL="828675" lvl="1"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Any member may appoint insolvency professional to represent such creditor in meeting. </a:t>
            </a:r>
          </a:p>
          <a:p>
            <a:pPr marL="508000" indent="-450850" algn="just" eaLnBrk="1" fontAlgn="auto" hangingPunct="1">
              <a:spcAft>
                <a:spcPts val="0"/>
              </a:spcAft>
              <a:buFont typeface="+mj-lt"/>
              <a:buAutoNum type="alphaLcParenR"/>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2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2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Restriction on powers of RP</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endParaRPr lang="en-US" sz="800" dirty="0">
              <a:latin typeface="Arial Unicode MS" pitchFamily="34" charset="-128"/>
              <a:ea typeface="Arial Unicode MS" pitchFamily="34" charset="-128"/>
              <a:cs typeface="Arial Unicode MS" pitchFamily="34" charset="-128"/>
            </a:endParaRPr>
          </a:p>
          <a:p>
            <a:pPr marL="58738" indent="-1588" algn="just" eaLnBrk="1" fontAlgn="auto" hangingPunct="1">
              <a:spcAft>
                <a:spcPts val="0"/>
              </a:spcAft>
              <a:buNone/>
              <a:defRPr/>
            </a:pPr>
            <a:r>
              <a:rPr lang="en-US" sz="2600" dirty="0">
                <a:latin typeface="Arial Unicode MS" pitchFamily="34" charset="-128"/>
                <a:ea typeface="Arial Unicode MS" pitchFamily="34" charset="-128"/>
                <a:cs typeface="Arial Unicode MS" pitchFamily="34" charset="-128"/>
              </a:rPr>
              <a:t> Following actions are  to be taken by RP only with </a:t>
            </a:r>
            <a:r>
              <a:rPr lang="en-US" sz="2600" b="1" dirty="0">
                <a:latin typeface="Arial Unicode MS" pitchFamily="34" charset="-128"/>
                <a:ea typeface="Arial Unicode MS" pitchFamily="34" charset="-128"/>
                <a:cs typeface="Arial Unicode MS" pitchFamily="34" charset="-128"/>
              </a:rPr>
              <a:t>prior approval of committee of members:-</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Raise Interim Finance in excess of amount decided by committee.</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Create security interest.</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Change capital structure of corporate debtor.</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Record any change in ownership interest of corporate debtor.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Restriction on powers of RP</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Give instructions to financial institutions maintaining accounts of the corporate debtor for a debit transaction from any such accounts in excess of the amount as may be decided by the committee of creditors in their meeting.</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Undertake any related party transaction.</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Amend any constitutional documents of the corporate debtor.</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Delegate its authority to any other person.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533400" y="1752600"/>
            <a:ext cx="7924800" cy="40386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Board”</a:t>
            </a:r>
            <a:r>
              <a:rPr lang="en-US" sz="2400" dirty="0">
                <a:latin typeface="Arial Unicode MS" pitchFamily="34" charset="-128"/>
                <a:ea typeface="Arial Unicode MS" pitchFamily="34" charset="-128"/>
                <a:cs typeface="Arial Unicode MS" pitchFamily="34" charset="-128"/>
              </a:rPr>
              <a:t> means the Insolvency and Bankruptcy Board of India established under sub-section(1) of Section 188.</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“Bye-laws</a:t>
            </a:r>
            <a:r>
              <a:rPr lang="en-US" sz="2400" dirty="0">
                <a:latin typeface="Arial Unicode MS" pitchFamily="34" charset="-128"/>
                <a:ea typeface="Arial Unicode MS" pitchFamily="34" charset="-128"/>
                <a:cs typeface="Arial Unicode MS" pitchFamily="34" charset="-128"/>
              </a:rPr>
              <a:t>” means the bye-laws made by the insolvency professional agency under section 205.</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Restriction on powers of RP</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endParaRPr lang="en-US" sz="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Dispose off or permit the disposal of shares of any shareholder of the corporate debtor or their nominees to third parties.</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Make any change in the management of the corporate debtor or its subsidiary.</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Transfer any rights or financial debts or operational debts under material contracts otherwise than in the ordinary course of business.</a:t>
            </a:r>
          </a:p>
          <a:p>
            <a:pPr marL="508000" indent="-450850" algn="just" eaLnBrk="1" fontAlgn="auto" hangingPunct="1">
              <a:spcAft>
                <a:spcPts val="0"/>
              </a:spcAft>
              <a:buNone/>
              <a:defRPr/>
            </a:pPr>
            <a:r>
              <a:rPr lang="en-US" sz="26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Restriction on powers of RP</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Make changes in the appointment or terms of contract of such personnel as specified by the committee of creditors;  or</a:t>
            </a: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Make changes in the appointment or terms of contract of statutory auditors or internal auditors of the corporate debtor.  </a:t>
            </a:r>
          </a:p>
          <a:p>
            <a:pPr marL="508000" indent="-450850" algn="just" eaLnBrk="1" fontAlgn="auto" hangingPunct="1">
              <a:spcAft>
                <a:spcPts val="0"/>
              </a:spcAft>
              <a:buFont typeface="+mj-lt"/>
              <a:buAutoNum type="alphaLcParenR"/>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Information Memorandum</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600" b="1" u="sng" dirty="0">
                <a:latin typeface="Arial Unicode MS" pitchFamily="34" charset="-128"/>
                <a:ea typeface="Arial Unicode MS" pitchFamily="34" charset="-128"/>
                <a:cs typeface="Arial Unicode MS" pitchFamily="34" charset="-128"/>
              </a:rPr>
              <a:t>Preparation of Information Memorandum:-</a:t>
            </a:r>
          </a:p>
          <a:p>
            <a:pPr marL="571500" indent="-571500" algn="just" eaLnBrk="1" fontAlgn="auto" hangingPunct="1">
              <a:spcAft>
                <a:spcPts val="0"/>
              </a:spcAft>
              <a:buNone/>
              <a:defRPr/>
            </a:pPr>
            <a:endParaRPr lang="en-US" sz="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RP shall prepare in the manner as specified by Board.</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RP shall provide access to all relevant information to Resolution applicant (s) provided Resolution applicant(s) undertake:—</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          To comply provisions of Act.</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          To protect any intellectual property.</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          Not to share information with third party.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Submission of Resolution Plan</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Resolution applicant shall submit resolution plan  to Resolution professional.</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RP shall examine each Resolution plan to confirm that each Resolution plan</a:t>
            </a:r>
          </a:p>
          <a:p>
            <a:pPr marL="828675" lvl="1" indent="-450850" algn="just" eaLnBrk="1" fontAlgn="auto" hangingPunct="1">
              <a:spcAft>
                <a:spcPts val="0"/>
              </a:spcAft>
              <a:buFont typeface="Wingdings" pitchFamily="2" charset="2"/>
              <a:buChar char="Ø"/>
              <a:defRPr/>
            </a:pPr>
            <a:r>
              <a:rPr lang="en-US" sz="2300" dirty="0">
                <a:latin typeface="Arial Unicode MS" pitchFamily="34" charset="-128"/>
                <a:ea typeface="Arial Unicode MS" pitchFamily="34" charset="-128"/>
                <a:cs typeface="Arial Unicode MS" pitchFamily="34" charset="-128"/>
              </a:rPr>
              <a:t>Provides for the payment of insolvency resolution process costs in a manner specified by the Board in priority to the repayment of other debts of the corporate debtor;</a:t>
            </a:r>
          </a:p>
          <a:p>
            <a:pPr marL="828675" lvl="1" indent="-450850" algn="just" eaLnBrk="1" fontAlgn="auto" hangingPunct="1">
              <a:spcAft>
                <a:spcPts val="0"/>
              </a:spcAft>
              <a:buFont typeface="Wingdings" pitchFamily="2" charset="2"/>
              <a:buChar char="Ø"/>
              <a:defRPr/>
            </a:pPr>
            <a:r>
              <a:rPr lang="en-US" sz="2300" dirty="0">
                <a:latin typeface="Arial Unicode MS" pitchFamily="34" charset="-128"/>
                <a:ea typeface="Arial Unicode MS" pitchFamily="34" charset="-128"/>
                <a:cs typeface="Arial Unicode MS" pitchFamily="34" charset="-128"/>
              </a:rPr>
              <a:t>Provides for the repayment of the debts of operational creditors in such manner as may be specified by the Board which shall not be less than the amount to be paid to the operational creditors in the event of a liquidation of the corporate debtor under section 53.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Submission of Resolution Plan</a:t>
            </a:r>
          </a:p>
        </p:txBody>
      </p:sp>
      <p:sp>
        <p:nvSpPr>
          <p:cNvPr id="3" name="Content Placeholder 2"/>
          <p:cNvSpPr>
            <a:spLocks noGrp="1"/>
          </p:cNvSpPr>
          <p:nvPr>
            <p:ph sz="quarter" idx="1"/>
          </p:nvPr>
        </p:nvSpPr>
        <p:spPr>
          <a:xfrm>
            <a:off x="457200" y="1600200"/>
            <a:ext cx="8229600" cy="4419600"/>
          </a:xfrm>
        </p:spPr>
        <p:txBody>
          <a:bodyPr>
            <a:noAutofit/>
          </a:bodyPr>
          <a:lstStyle/>
          <a:p>
            <a:pPr marL="828675" lvl="1" indent="-450850" algn="just" eaLnBrk="1" fontAlgn="auto" hangingPunct="1">
              <a:spcAft>
                <a:spcPts val="0"/>
              </a:spcAft>
              <a:buFont typeface="Wingdings" pitchFamily="2" charset="2"/>
              <a:buChar char="Ø"/>
              <a:defRPr/>
            </a:pPr>
            <a:r>
              <a:rPr lang="en-US" sz="2300" dirty="0">
                <a:latin typeface="Arial Unicode MS" pitchFamily="34" charset="-128"/>
                <a:ea typeface="Arial Unicode MS" pitchFamily="34" charset="-128"/>
                <a:cs typeface="Arial Unicode MS" pitchFamily="34" charset="-128"/>
              </a:rPr>
              <a:t>Provides for the management of the affairs of the Corporate debtor after approval of the resolution plan;</a:t>
            </a:r>
          </a:p>
          <a:p>
            <a:pPr marL="828675" lvl="1" indent="-450850" algn="just" eaLnBrk="1" fontAlgn="auto" hangingPunct="1">
              <a:spcAft>
                <a:spcPts val="0"/>
              </a:spcAft>
              <a:buFont typeface="Wingdings" pitchFamily="2" charset="2"/>
              <a:buChar char="Ø"/>
              <a:defRPr/>
            </a:pPr>
            <a:r>
              <a:rPr lang="en-US" sz="2300" dirty="0">
                <a:latin typeface="Arial Unicode MS" pitchFamily="34" charset="-128"/>
                <a:ea typeface="Arial Unicode MS" pitchFamily="34" charset="-128"/>
                <a:cs typeface="Arial Unicode MS" pitchFamily="34" charset="-128"/>
              </a:rPr>
              <a:t>The implementation and supervision of the resolution plan;</a:t>
            </a:r>
          </a:p>
          <a:p>
            <a:pPr marL="828675" lvl="1" indent="-450850" algn="just" eaLnBrk="1" fontAlgn="auto" hangingPunct="1">
              <a:spcAft>
                <a:spcPts val="0"/>
              </a:spcAft>
              <a:buFont typeface="Wingdings" pitchFamily="2" charset="2"/>
              <a:buChar char="Ø"/>
              <a:defRPr/>
            </a:pPr>
            <a:r>
              <a:rPr lang="en-US" sz="2300" dirty="0">
                <a:latin typeface="Arial Unicode MS" pitchFamily="34" charset="-128"/>
                <a:ea typeface="Arial Unicode MS" pitchFamily="34" charset="-128"/>
                <a:cs typeface="Arial Unicode MS" pitchFamily="34" charset="-128"/>
              </a:rPr>
              <a:t>Does not contravene any of the provisions of the law for the time being in force;</a:t>
            </a:r>
          </a:p>
          <a:p>
            <a:pPr marL="828675" lvl="1" indent="-450850" algn="just" eaLnBrk="1" fontAlgn="auto" hangingPunct="1">
              <a:spcAft>
                <a:spcPts val="0"/>
              </a:spcAft>
              <a:buFont typeface="Wingdings" pitchFamily="2" charset="2"/>
              <a:buChar char="Ø"/>
              <a:defRPr/>
            </a:pPr>
            <a:r>
              <a:rPr lang="en-US" sz="2300" dirty="0">
                <a:latin typeface="Arial Unicode MS" pitchFamily="34" charset="-128"/>
                <a:ea typeface="Arial Unicode MS" pitchFamily="34" charset="-128"/>
                <a:cs typeface="Arial Unicode MS" pitchFamily="34" charset="-128"/>
              </a:rPr>
              <a:t>Conforms to such other requirements as may be specified by the Board.  </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RP shall present the plan  to Committee of creditors for approval (with 75% of majority for financial creditor)</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RP shall submit approved resolution plan to NCLT.</a:t>
            </a:r>
          </a:p>
          <a:p>
            <a:pPr marL="828675" lvl="1" indent="-450850" algn="just" eaLnBrk="1" fontAlgn="auto" hangingPunct="1">
              <a:spcAft>
                <a:spcPts val="0"/>
              </a:spcAft>
              <a:buNone/>
              <a:defRPr/>
            </a:pPr>
            <a:r>
              <a:rPr lang="en-US" sz="23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Submission of Resolution Plan</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If NCLT approves the plan it  shall be binding on corporate debtors, its employees, members and creditors, guarantor and other stakeholders involved in Resolution Plan after such order </a:t>
            </a:r>
          </a:p>
          <a:p>
            <a:pPr marL="949325" lvl="1" indent="-571500" algn="just" eaLnBrk="1" fontAlgn="auto" hangingPunct="1">
              <a:spcAft>
                <a:spcPts val="0"/>
              </a:spcAft>
              <a:buFont typeface="+mj-lt"/>
              <a:buAutoNum type="romanLcPeriod"/>
              <a:defRPr/>
            </a:pPr>
            <a:r>
              <a:rPr lang="en-US" sz="2300" dirty="0">
                <a:latin typeface="Arial Unicode MS" pitchFamily="34" charset="-128"/>
                <a:ea typeface="Arial Unicode MS" pitchFamily="34" charset="-128"/>
                <a:cs typeface="Arial Unicode MS" pitchFamily="34" charset="-128"/>
              </a:rPr>
              <a:t>Moratorium order shall ceased to have effect.</a:t>
            </a:r>
          </a:p>
          <a:p>
            <a:pPr marL="949325" lvl="1" indent="-571500" algn="just" eaLnBrk="1" fontAlgn="auto" hangingPunct="1">
              <a:spcAft>
                <a:spcPts val="0"/>
              </a:spcAft>
              <a:buFont typeface="+mj-lt"/>
              <a:buAutoNum type="romanLcPeriod"/>
              <a:defRPr/>
            </a:pPr>
            <a:r>
              <a:rPr lang="en-US" sz="2300" dirty="0">
                <a:latin typeface="Arial Unicode MS" pitchFamily="34" charset="-128"/>
                <a:ea typeface="Arial Unicode MS" pitchFamily="34" charset="-128"/>
                <a:cs typeface="Arial Unicode MS" pitchFamily="34" charset="-128"/>
              </a:rPr>
              <a:t>RP shall forward all record relating to Corporate Resolution Process and Resolution Plan to Board to record data base. </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If NCLT does not approve, it shall reject the plan  by order. </a:t>
            </a:r>
          </a:p>
          <a:p>
            <a:pPr marL="828675" lvl="1" indent="-450850" algn="just" eaLnBrk="1" fontAlgn="auto" hangingPunct="1">
              <a:spcAft>
                <a:spcPts val="0"/>
              </a:spcAft>
              <a:buNone/>
              <a:defRPr/>
            </a:pPr>
            <a:r>
              <a:rPr lang="en-US" sz="23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Liquidation process shall be  directed by NCLT  </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no resolution received by NCLT.</a:t>
            </a:r>
          </a:p>
          <a:p>
            <a:pPr marL="508000" indent="-450850" algn="ctr"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Expiry of maximum period permitted (180 days for resolution process)</a:t>
            </a:r>
          </a:p>
          <a:p>
            <a:pPr marL="508000" indent="-450850" algn="ctr"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Expiry of fast rack corporate insolvency process</a:t>
            </a:r>
          </a:p>
          <a:p>
            <a:pPr marL="508000" indent="-450850" algn="ctr"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or </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Rejection of  resolution plan submitted by Resolution Applicant </a:t>
            </a:r>
          </a:p>
          <a:p>
            <a:pPr marL="508000" indent="-450850" algn="ctr"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or </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RP intimates to NCLT to liquidate the corporate debtor where CD contravenes the resolution plan on application by a person other than CD</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NCLT shall pass</a:t>
            </a: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defRPr/>
            </a:pPr>
            <a:r>
              <a:rPr lang="en-US" sz="2400" dirty="0">
                <a:latin typeface="Arial Unicode MS" pitchFamily="34" charset="-128"/>
                <a:ea typeface="Arial Unicode MS" pitchFamily="34" charset="-128"/>
                <a:cs typeface="Arial Unicode MS" pitchFamily="34" charset="-128"/>
              </a:rPr>
              <a:t>An order requiring corporate debtor to be liquidated</a:t>
            </a:r>
          </a:p>
          <a:p>
            <a:pPr marL="508000" indent="-450850" algn="just" eaLnBrk="1" fontAlgn="auto" hangingPunct="1">
              <a:spcAft>
                <a:spcPts val="0"/>
              </a:spcAft>
              <a:defRPr/>
            </a:pPr>
            <a:r>
              <a:rPr lang="en-US" sz="2400" dirty="0">
                <a:latin typeface="Arial Unicode MS" pitchFamily="34" charset="-128"/>
                <a:ea typeface="Arial Unicode MS" pitchFamily="34" charset="-128"/>
                <a:cs typeface="Arial Unicode MS" pitchFamily="34" charset="-128"/>
              </a:rPr>
              <a:t>Issue a public announcement that corporate debtor is in liquidation.</a:t>
            </a:r>
          </a:p>
          <a:p>
            <a:pPr marL="508000" indent="-450850" algn="just" eaLnBrk="1" fontAlgn="auto" hangingPunct="1">
              <a:spcAft>
                <a:spcPts val="0"/>
              </a:spcAft>
              <a:defRPr/>
            </a:pPr>
            <a:r>
              <a:rPr lang="en-US" sz="2400" dirty="0">
                <a:latin typeface="Arial Unicode MS" pitchFamily="34" charset="-128"/>
                <a:ea typeface="Arial Unicode MS" pitchFamily="34" charset="-128"/>
                <a:cs typeface="Arial Unicode MS" pitchFamily="34" charset="-128"/>
              </a:rPr>
              <a:t>Require such order to be sent to authority with which corporate debtor is registered.</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153400" cy="4419600"/>
          </a:xfrm>
        </p:spPr>
        <p:txBody>
          <a:bodyPr>
            <a:noAutofit/>
          </a:bodyPr>
          <a:lstStyle/>
          <a:p>
            <a:pPr marL="508000"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defRPr/>
            </a:pPr>
            <a:r>
              <a:rPr lang="en-US" sz="2800" dirty="0">
                <a:latin typeface="Arial Unicode MS" pitchFamily="34" charset="-128"/>
                <a:ea typeface="Arial Unicode MS" pitchFamily="34" charset="-128"/>
                <a:cs typeface="Arial Unicode MS" pitchFamily="34" charset="-128"/>
              </a:rPr>
              <a:t>When liquidation order is passed no suit or other legal proceeding shall be instituted by or against the CD.</a:t>
            </a:r>
          </a:p>
          <a:p>
            <a:pPr marL="508000" indent="-450850" algn="just" eaLnBrk="1" fontAlgn="auto" hangingPunct="1">
              <a:spcAft>
                <a:spcPts val="0"/>
              </a:spcAft>
              <a:defRPr/>
            </a:pPr>
            <a:r>
              <a:rPr lang="en-US" sz="2800" dirty="0">
                <a:latin typeface="Arial Unicode MS" pitchFamily="34" charset="-128"/>
                <a:ea typeface="Arial Unicode MS" pitchFamily="34" charset="-128"/>
                <a:cs typeface="Arial Unicode MS" pitchFamily="34" charset="-128"/>
              </a:rPr>
              <a:t>However, suit can be instituted by liquidator with prior approval of NCLT (except for the transaction notified by CG).</a:t>
            </a:r>
          </a:p>
          <a:p>
            <a:pPr marL="508000" indent="-450850" algn="just" eaLnBrk="1" fontAlgn="auto" hangingPunct="1">
              <a:spcAft>
                <a:spcPts val="0"/>
              </a:spcAft>
              <a:buFont typeface="+mj-lt"/>
              <a:buAutoNum type="alphaLcParenR"/>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Appointment of Insolvency Professional as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By NCLT</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RP shall continue as Liquidator unless replaced by NCLT.</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All power of Director, KMPs, Partner of CD shall be vested with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RP can be replaced by NCLT (if)</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Resolution plan was rejected; or </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Board recommends the replacement of RP</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Fee shall be as may be specified by Board.</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Fee shall be paid from the Liquidation of assets.</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153400" cy="41148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“Claim” </a:t>
            </a:r>
            <a:r>
              <a:rPr lang="en-US" sz="2400" dirty="0">
                <a:latin typeface="Arial Unicode MS" pitchFamily="34" charset="-128"/>
                <a:ea typeface="Arial Unicode MS" pitchFamily="34" charset="-128"/>
                <a:cs typeface="Arial Unicode MS" pitchFamily="34" charset="-128"/>
              </a:rPr>
              <a:t>means – </a:t>
            </a:r>
          </a:p>
          <a:p>
            <a:pPr marL="798513" indent="-5080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 a </a:t>
            </a:r>
            <a:r>
              <a:rPr lang="en-US" sz="2400" b="1" dirty="0">
                <a:latin typeface="Arial Unicode MS" pitchFamily="34" charset="-128"/>
                <a:ea typeface="Arial Unicode MS" pitchFamily="34" charset="-128"/>
                <a:cs typeface="Arial Unicode MS" pitchFamily="34" charset="-128"/>
              </a:rPr>
              <a:t>right to payment,</a:t>
            </a:r>
            <a:r>
              <a:rPr lang="en-US" sz="2400" dirty="0">
                <a:latin typeface="Arial Unicode MS" pitchFamily="34" charset="-128"/>
                <a:ea typeface="Arial Unicode MS" pitchFamily="34" charset="-128"/>
                <a:cs typeface="Arial Unicode MS" pitchFamily="34" charset="-128"/>
              </a:rPr>
              <a:t> whether or not such right is reduced to judgement, fixed, disputed, undisputed, legal, equitable, secured or unsecured.</a:t>
            </a:r>
          </a:p>
          <a:p>
            <a:pPr marL="798513" indent="-5080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798513" indent="-5080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(b) </a:t>
            </a:r>
            <a:r>
              <a:rPr lang="en-US" sz="2400" b="1" dirty="0">
                <a:latin typeface="Arial Unicode MS" pitchFamily="34" charset="-128"/>
                <a:ea typeface="Arial Unicode MS" pitchFamily="34" charset="-128"/>
                <a:cs typeface="Arial Unicode MS" pitchFamily="34" charset="-128"/>
              </a:rPr>
              <a:t>right to remedy for breach of contract </a:t>
            </a:r>
            <a:r>
              <a:rPr lang="en-US" sz="2400" dirty="0">
                <a:latin typeface="Arial Unicode MS" pitchFamily="34" charset="-128"/>
                <a:ea typeface="Arial Unicode MS" pitchFamily="34" charset="-128"/>
                <a:cs typeface="Arial Unicode MS" pitchFamily="34" charset="-128"/>
              </a:rPr>
              <a:t>under any law for the time being in force, if such breach gives rise to a right to payment, whether or not such right is reduced to judgment, fixed, matured, un matured, disputed, undisputed, secured or unsecured.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verify claims of all the creditors;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take into his custody or control all the assets, property, effects and actionable claims of the corporate debtor;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a:t>
            </a:r>
            <a:r>
              <a:rPr lang="en-US" sz="2400" b="1" dirty="0">
                <a:latin typeface="Arial Unicode MS" pitchFamily="34" charset="-128"/>
                <a:ea typeface="Arial Unicode MS" pitchFamily="34" charset="-128"/>
                <a:cs typeface="Arial Unicode MS" pitchFamily="34" charset="-128"/>
              </a:rPr>
              <a:t>evaluate</a:t>
            </a:r>
            <a:r>
              <a:rPr lang="en-US" sz="2400" dirty="0">
                <a:latin typeface="Arial Unicode MS" pitchFamily="34" charset="-128"/>
                <a:ea typeface="Arial Unicode MS" pitchFamily="34" charset="-128"/>
                <a:cs typeface="Arial Unicode MS" pitchFamily="34" charset="-128"/>
              </a:rPr>
              <a:t> the assets and property of the corporate debtor in the manner as may be specified by the Board and prepare a report;</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take such measures to protect and preserve the assets and properties of the corporate debtor as he considers necessary. </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a:t>
            </a:r>
            <a:r>
              <a:rPr lang="en-US" sz="2400" b="1" dirty="0">
                <a:latin typeface="Arial Unicode MS" pitchFamily="34" charset="-128"/>
                <a:ea typeface="Arial Unicode MS" pitchFamily="34" charset="-128"/>
                <a:cs typeface="Arial Unicode MS" pitchFamily="34" charset="-128"/>
              </a:rPr>
              <a:t>carry on the business </a:t>
            </a:r>
            <a:r>
              <a:rPr lang="en-US" sz="2400" dirty="0">
                <a:latin typeface="Arial Unicode MS" pitchFamily="34" charset="-128"/>
                <a:ea typeface="Arial Unicode MS" pitchFamily="34" charset="-128"/>
                <a:cs typeface="Arial Unicode MS" pitchFamily="34" charset="-128"/>
              </a:rPr>
              <a:t>of the corporate debtor for its beneficial liquidation as he considers necessary.</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Subject to section 52, </a:t>
            </a:r>
            <a:r>
              <a:rPr lang="en-US" sz="2400" b="1" dirty="0">
                <a:latin typeface="Arial Unicode MS" pitchFamily="34" charset="-128"/>
                <a:ea typeface="Arial Unicode MS" pitchFamily="34" charset="-128"/>
                <a:cs typeface="Arial Unicode MS" pitchFamily="34" charset="-128"/>
              </a:rPr>
              <a:t>to sell </a:t>
            </a:r>
            <a:r>
              <a:rPr lang="en-US" sz="2400" dirty="0">
                <a:latin typeface="Arial Unicode MS" pitchFamily="34" charset="-128"/>
                <a:ea typeface="Arial Unicode MS" pitchFamily="34" charset="-128"/>
                <a:cs typeface="Arial Unicode MS" pitchFamily="34" charset="-128"/>
              </a:rPr>
              <a:t>the immovable and movable property and actionable claims of the corporate debtor in liquidation </a:t>
            </a:r>
            <a:r>
              <a:rPr lang="en-US" sz="2400" b="1" dirty="0">
                <a:latin typeface="Arial Unicode MS" pitchFamily="34" charset="-128"/>
                <a:ea typeface="Arial Unicode MS" pitchFamily="34" charset="-128"/>
                <a:cs typeface="Arial Unicode MS" pitchFamily="34" charset="-128"/>
              </a:rPr>
              <a:t>by public auction or private contract</a:t>
            </a:r>
            <a:r>
              <a:rPr lang="en-US" sz="2400" dirty="0">
                <a:latin typeface="Arial Unicode MS" pitchFamily="34" charset="-128"/>
                <a:ea typeface="Arial Unicode MS" pitchFamily="34" charset="-128"/>
                <a:cs typeface="Arial Unicode MS" pitchFamily="34" charset="-128"/>
              </a:rPr>
              <a:t>, with power to transfer such property to any person or body corporate, or to sell the same in parcels in such manner as may be specified.</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a:t>
            </a:r>
            <a:r>
              <a:rPr lang="en-US" sz="2400" b="1" dirty="0">
                <a:latin typeface="Arial Unicode MS" pitchFamily="34" charset="-128"/>
                <a:ea typeface="Arial Unicode MS" pitchFamily="34" charset="-128"/>
                <a:cs typeface="Arial Unicode MS" pitchFamily="34" charset="-128"/>
              </a:rPr>
              <a:t>obtain any professional assistance</a:t>
            </a:r>
            <a:r>
              <a:rPr lang="en-US" sz="2400" dirty="0">
                <a:latin typeface="Arial Unicode MS" pitchFamily="34" charset="-128"/>
                <a:ea typeface="Arial Unicode MS" pitchFamily="34" charset="-128"/>
                <a:cs typeface="Arial Unicode MS" pitchFamily="34" charset="-128"/>
              </a:rPr>
              <a:t> from any person or appoint any professional, in discharge of his duties, obligations and responsibilities.</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draw, accept, make and endorse any negotiable instruments including bill of exchange, </a:t>
            </a:r>
            <a:r>
              <a:rPr lang="en-US" sz="2400" dirty="0" err="1">
                <a:latin typeface="Arial Unicode MS" pitchFamily="34" charset="-128"/>
                <a:ea typeface="Arial Unicode MS" pitchFamily="34" charset="-128"/>
                <a:cs typeface="Arial Unicode MS" pitchFamily="34" charset="-128"/>
              </a:rPr>
              <a:t>hundi</a:t>
            </a:r>
            <a:r>
              <a:rPr lang="en-US" sz="2400" dirty="0">
                <a:latin typeface="Arial Unicode MS" pitchFamily="34" charset="-128"/>
                <a:ea typeface="Arial Unicode MS" pitchFamily="34" charset="-128"/>
                <a:cs typeface="Arial Unicode MS" pitchFamily="34" charset="-128"/>
              </a:rPr>
              <a:t> or promissory note in the name and on behalf of the corporate debtor, with the same effect with respect to the liability as if such instruments were drawn, accepted, made or endorsed by or on behalf of the corporate debtor in the ordinary course of its business.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a:t>
            </a:r>
            <a:r>
              <a:rPr lang="en-US" sz="2400" b="1" dirty="0">
                <a:latin typeface="Arial Unicode MS" pitchFamily="34" charset="-128"/>
                <a:ea typeface="Arial Unicode MS" pitchFamily="34" charset="-128"/>
                <a:cs typeface="Arial Unicode MS" pitchFamily="34" charset="-128"/>
              </a:rPr>
              <a:t>invite and settle claims </a:t>
            </a:r>
            <a:r>
              <a:rPr lang="en-US" sz="2400" dirty="0">
                <a:latin typeface="Arial Unicode MS" pitchFamily="34" charset="-128"/>
                <a:ea typeface="Arial Unicode MS" pitchFamily="34" charset="-128"/>
                <a:cs typeface="Arial Unicode MS" pitchFamily="34" charset="-128"/>
              </a:rPr>
              <a:t>of creditors and claimants and distribute proceeds in accordance with the provisions of this Code.</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take out, in his official name, letter of administration to any deceased contributory and to do in his official name any other act necessary for obtaining payment of any money due and payable from a contributory or his estate which cannot be ordinarily done in the name of the corporate debtor, and in all such cases, the money due and payable shall, for the purpose of enabling the liquidator to take out the letter of administration or recover the money, be deemed to be due to the liquidator himself.</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institute or defend any suit, prosecution or other legal proceedings, civil or criminal, in the name of on behalf of the corporate debtor;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investigate the financial affairs of the corporate debtor to determine undervalued or preferential transactions;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apply to the Adjudicating Authority for such orders or directions as may be necessary for the liquidation of the corporate debtor and to report the progress of the liquidation process in a manner as may be specified by the Board;</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take all such actions, steps or to sign, execute and verify any paper, deed, receipt document, application, petition, affidavit, bond or instrument and for such purpose to use the common seal, if any, as may be necessary for liquidation, distribution of assets and in discharge of his duties and obligations and functions as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perform such other functions as may be specified by the Board.</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The liquidator shall have the power to consult any of the stakeholders entitled to a distribution of proceeds under section 53.</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8738" indent="-15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Provided that any such consultation shall not be binding on the liquidator. </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Powers of Liquidator to access information:-</a:t>
            </a:r>
          </a:p>
          <a:p>
            <a:pPr marL="58738" indent="-1588" algn="just" eaLnBrk="1" fontAlgn="auto" hangingPunct="1">
              <a:spcAft>
                <a:spcPts val="0"/>
              </a:spcAft>
              <a:buNone/>
              <a:defRPr/>
            </a:pPr>
            <a:endParaRPr lang="en-US" sz="800" dirty="0">
              <a:latin typeface="Arial Unicode MS" pitchFamily="34" charset="-128"/>
              <a:ea typeface="Arial Unicode MS" pitchFamily="34" charset="-128"/>
              <a:cs typeface="Arial Unicode MS" pitchFamily="34" charset="-128"/>
            </a:endParaRPr>
          </a:p>
          <a:p>
            <a:pPr marL="58738" indent="-1588"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Liquidator shall have power to access any information, system for admission of claims, identification of estate assets from following sources:-</a:t>
            </a: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An information utility;</a:t>
            </a: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Credit information systems regulated under any law for the time being in force.</a:t>
            </a:r>
          </a:p>
          <a:p>
            <a:pPr marL="828675" lvl="1"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Any agency of the Central, State or Local Government including any registration authorities;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Information systems for financial and non-financial liabilities regulated under any law for the time being in force;</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Information systems for securities and assets posted as security interest regulated under any law for the time being in force;</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Any database maintained by the Board; and</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Any other source as may be specified by the Board. </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Unicode MS" pitchFamily="34" charset="-128"/>
                <a:ea typeface="Arial Unicode MS" pitchFamily="34" charset="-128"/>
                <a:cs typeface="Arial Unicode MS" pitchFamily="34" charset="-128"/>
              </a:rPr>
              <a:t>Liquidation Estate</a:t>
            </a:r>
            <a:endParaRPr lang="en-IN" dirty="0"/>
          </a:p>
        </p:txBody>
      </p:sp>
      <p:sp>
        <p:nvSpPr>
          <p:cNvPr id="3" name="Content Placeholder 2"/>
          <p:cNvSpPr>
            <a:spLocks noGrp="1"/>
          </p:cNvSpPr>
          <p:nvPr>
            <p:ph sz="quarter" idx="1"/>
          </p:nvPr>
        </p:nvSpPr>
        <p:spPr/>
        <p:txBody>
          <a:bodyPr/>
          <a:lstStyle/>
          <a:p>
            <a:pPr marL="508000"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Liquidation Assets shall </a:t>
            </a:r>
            <a:r>
              <a:rPr lang="en-US" sz="2400" b="1" dirty="0">
                <a:latin typeface="Arial Unicode MS" pitchFamily="34" charset="-128"/>
                <a:ea typeface="Arial Unicode MS" pitchFamily="34" charset="-128"/>
                <a:cs typeface="Arial Unicode MS" pitchFamily="34" charset="-128"/>
              </a:rPr>
              <a:t>include:-</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Any asset over which CD has </a:t>
            </a:r>
            <a:r>
              <a:rPr lang="en-US" sz="2400" b="1" dirty="0">
                <a:latin typeface="Arial Unicode MS" pitchFamily="34" charset="-128"/>
                <a:ea typeface="Arial Unicode MS" pitchFamily="34" charset="-128"/>
                <a:cs typeface="Arial Unicode MS" pitchFamily="34" charset="-128"/>
              </a:rPr>
              <a:t>ownership rights etc.</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The assets that may or may not in the possession of CD including but not limited to encumbered assets.</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Tangible assets (movable or immovable).</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Intangible assets</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The assets subject to determination of ownership by the court or authority. </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Any asset or other value recovered through proceedings of avoidance of transaction.</a:t>
            </a:r>
          </a:p>
          <a:p>
            <a:endParaRPr lang="en-IN" sz="2400" dirty="0"/>
          </a:p>
        </p:txBody>
      </p:sp>
      <p:sp>
        <p:nvSpPr>
          <p:cNvPr id="4" name="Footer Placeholder 3"/>
          <p:cNvSpPr>
            <a:spLocks noGrp="1"/>
          </p:cNvSpPr>
          <p:nvPr>
            <p:ph type="ftr" sz="quarter" idx="11"/>
          </p:nvPr>
        </p:nvSpPr>
        <p:spPr>
          <a:xfrm>
            <a:off x="609600" y="6248400"/>
            <a:ext cx="8305800" cy="365125"/>
          </a:xfrm>
        </p:spPr>
        <p:txBody>
          <a:bodyPr/>
          <a:lstStyle/>
          <a:p>
            <a:pPr>
              <a:defRPr/>
            </a:pPr>
            <a:r>
              <a:rPr lang="en-US" dirty="0"/>
              <a:t>Saxena &amp; Saxena Law Chambers</a:t>
            </a:r>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79</a:t>
            </a:fld>
            <a:endParaRPr lang="en-US"/>
          </a:p>
        </p:txBody>
      </p:sp>
    </p:spTree>
    <p:extLst>
      <p:ext uri="{BB962C8B-B14F-4D97-AF65-F5344CB8AC3E}">
        <p14:creationId xmlns:p14="http://schemas.microsoft.com/office/powerpoint/2010/main" xmlns="" val="3674487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001000" cy="41148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Corporate Person</a:t>
            </a:r>
            <a:r>
              <a:rPr lang="en-US" sz="2400" dirty="0">
                <a:latin typeface="Arial Unicode MS" pitchFamily="34" charset="-128"/>
                <a:ea typeface="Arial Unicode MS" pitchFamily="34" charset="-128"/>
                <a:cs typeface="Arial Unicode MS" pitchFamily="34" charset="-128"/>
              </a:rPr>
              <a:t>” means – </a:t>
            </a:r>
          </a:p>
          <a:p>
            <a:pPr marL="798513" indent="-5080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 </a:t>
            </a:r>
            <a:r>
              <a:rPr lang="en-US" sz="2400" b="1" dirty="0">
                <a:latin typeface="Arial Unicode MS" pitchFamily="34" charset="-128"/>
                <a:ea typeface="Arial Unicode MS" pitchFamily="34" charset="-128"/>
                <a:cs typeface="Arial Unicode MS" pitchFamily="34" charset="-128"/>
              </a:rPr>
              <a:t>a company </a:t>
            </a:r>
            <a:r>
              <a:rPr lang="en-US" sz="2400" dirty="0">
                <a:latin typeface="Arial Unicode MS" pitchFamily="34" charset="-128"/>
                <a:ea typeface="Arial Unicode MS" pitchFamily="34" charset="-128"/>
                <a:cs typeface="Arial Unicode MS" pitchFamily="34" charset="-128"/>
              </a:rPr>
              <a:t>as defined in clause (20) of section 2 of the Companies Act, 2013,</a:t>
            </a:r>
          </a:p>
          <a:p>
            <a:pPr marL="798513" indent="-5080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798513" indent="-5080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(b) </a:t>
            </a:r>
            <a:r>
              <a:rPr lang="en-US" sz="2400" b="1" dirty="0">
                <a:latin typeface="Arial Unicode MS" pitchFamily="34" charset="-128"/>
                <a:ea typeface="Arial Unicode MS" pitchFamily="34" charset="-128"/>
                <a:cs typeface="Arial Unicode MS" pitchFamily="34" charset="-128"/>
              </a:rPr>
              <a:t>a limited liability partnership</a:t>
            </a:r>
            <a:r>
              <a:rPr lang="en-US" sz="2400" dirty="0">
                <a:latin typeface="Arial Unicode MS" pitchFamily="34" charset="-128"/>
                <a:ea typeface="Arial Unicode MS" pitchFamily="34" charset="-128"/>
                <a:cs typeface="Arial Unicode MS" pitchFamily="34" charset="-128"/>
              </a:rPr>
              <a:t>, as defined in clause (n) of sub-section (1) of section 2 of the Limited Liability Partnership Act, 2008, or any other person incorporated with limited liability under any law for the time being in force but shall not include any financial service provider.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Unicode MS" pitchFamily="34" charset="-128"/>
                <a:ea typeface="Arial Unicode MS" pitchFamily="34" charset="-128"/>
                <a:cs typeface="Arial Unicode MS" pitchFamily="34" charset="-128"/>
              </a:rPr>
              <a:t>Liquidation Estate</a:t>
            </a:r>
            <a:endParaRPr lang="en-IN" dirty="0"/>
          </a:p>
        </p:txBody>
      </p:sp>
      <p:sp>
        <p:nvSpPr>
          <p:cNvPr id="3" name="Content Placeholder 2"/>
          <p:cNvSpPr>
            <a:spLocks noGrp="1"/>
          </p:cNvSpPr>
          <p:nvPr>
            <p:ph sz="quarter" idx="1"/>
          </p:nvPr>
        </p:nvSpPr>
        <p:spPr>
          <a:xfrm>
            <a:off x="533400" y="1600200"/>
            <a:ext cx="8232648" cy="4495800"/>
          </a:xfrm>
        </p:spPr>
        <p:txBody>
          <a:bodyPr/>
          <a:lstStyle/>
          <a:p>
            <a:pPr marL="514350" indent="-457200" algn="just" eaLnBrk="1" fontAlgn="auto" hangingPunct="1">
              <a:spcAft>
                <a:spcPts val="0"/>
              </a:spcAft>
              <a:buFont typeface="+mj-lt"/>
              <a:buAutoNum type="alphaLcParenR" startAt="7"/>
              <a:defRPr/>
            </a:pPr>
            <a:r>
              <a:rPr lang="en-US" sz="3000" dirty="0">
                <a:latin typeface="Arial Unicode MS" pitchFamily="34" charset="-128"/>
                <a:ea typeface="Arial Unicode MS" pitchFamily="34" charset="-128"/>
                <a:cs typeface="Arial Unicode MS" pitchFamily="34" charset="-128"/>
              </a:rPr>
              <a:t>Assets in respect of which secured creditor has relinquished security interest.</a:t>
            </a:r>
          </a:p>
          <a:p>
            <a:pPr marL="514350" indent="-457200" algn="just" eaLnBrk="1" fontAlgn="auto" hangingPunct="1">
              <a:spcAft>
                <a:spcPts val="0"/>
              </a:spcAft>
              <a:buFont typeface="+mj-lt"/>
              <a:buAutoNum type="alphaLcParenR" startAt="7"/>
              <a:defRPr/>
            </a:pPr>
            <a:r>
              <a:rPr lang="en-US" sz="3000" dirty="0">
                <a:latin typeface="Arial Unicode MS" pitchFamily="34" charset="-128"/>
                <a:ea typeface="Arial Unicode MS" pitchFamily="34" charset="-128"/>
                <a:cs typeface="Arial Unicode MS" pitchFamily="34" charset="-128"/>
              </a:rPr>
              <a:t>Any other property belonging to CD at the date of commencement of insolvency.</a:t>
            </a:r>
          </a:p>
          <a:p>
            <a:pPr marL="514350" indent="-457200" algn="just" eaLnBrk="1" fontAlgn="auto" hangingPunct="1">
              <a:spcAft>
                <a:spcPts val="0"/>
              </a:spcAft>
              <a:buFont typeface="+mj-lt"/>
              <a:buAutoNum type="alphaLcParenR" startAt="7"/>
              <a:defRPr/>
            </a:pPr>
            <a:r>
              <a:rPr lang="en-US" sz="3000" dirty="0">
                <a:latin typeface="Arial Unicode MS" pitchFamily="34" charset="-128"/>
                <a:ea typeface="Arial Unicode MS" pitchFamily="34" charset="-128"/>
                <a:cs typeface="Arial Unicode MS" pitchFamily="34" charset="-128"/>
              </a:rPr>
              <a:t>All proceeds of liquidation as and when they are released.</a:t>
            </a:r>
          </a:p>
          <a:p>
            <a:endParaRPr lang="en-IN" sz="3000" dirty="0"/>
          </a:p>
        </p:txBody>
      </p:sp>
      <p:sp>
        <p:nvSpPr>
          <p:cNvPr id="4" name="Footer Placeholder 3"/>
          <p:cNvSpPr>
            <a:spLocks noGrp="1"/>
          </p:cNvSpPr>
          <p:nvPr>
            <p:ph type="ftr" sz="quarter" idx="11"/>
          </p:nvPr>
        </p:nvSpPr>
        <p:spPr>
          <a:xfrm>
            <a:off x="609600" y="6248400"/>
            <a:ext cx="8229600" cy="365125"/>
          </a:xfrm>
        </p:spPr>
        <p:txBody>
          <a:bodyPr/>
          <a:lstStyle/>
          <a:p>
            <a:pPr>
              <a:defRPr/>
            </a:pPr>
            <a:r>
              <a:rPr lang="en-US" dirty="0"/>
              <a:t>Saxena &amp; Saxena Law Chambers</a:t>
            </a:r>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80</a:t>
            </a:fld>
            <a:endParaRPr lang="en-US"/>
          </a:p>
        </p:txBody>
      </p:sp>
    </p:spTree>
    <p:extLst>
      <p:ext uri="{BB962C8B-B14F-4D97-AF65-F5344CB8AC3E}">
        <p14:creationId xmlns:p14="http://schemas.microsoft.com/office/powerpoint/2010/main" xmlns="" val="14179519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Unicode MS" pitchFamily="34" charset="-128"/>
                <a:ea typeface="Arial Unicode MS" pitchFamily="34" charset="-128"/>
                <a:cs typeface="Arial Unicode MS" pitchFamily="34" charset="-128"/>
              </a:rPr>
              <a:t>Liquidation Estate</a:t>
            </a:r>
            <a:endParaRPr lang="en-IN" dirty="0"/>
          </a:p>
        </p:txBody>
      </p:sp>
      <p:sp>
        <p:nvSpPr>
          <p:cNvPr id="3" name="Content Placeholder 2"/>
          <p:cNvSpPr>
            <a:spLocks noGrp="1"/>
          </p:cNvSpPr>
          <p:nvPr>
            <p:ph sz="quarter" idx="1"/>
          </p:nvPr>
        </p:nvSpPr>
        <p:spPr/>
        <p:txBody>
          <a:bodyPr/>
          <a:lstStyle/>
          <a:p>
            <a:pPr marL="508000" indent="-450850" algn="just" eaLnBrk="1" fontAlgn="auto" hangingPunct="1">
              <a:spcAft>
                <a:spcPts val="0"/>
              </a:spcAft>
              <a:buNone/>
              <a:defRPr/>
            </a:pPr>
            <a:r>
              <a:rPr lang="en-US" sz="3200" b="1" dirty="0">
                <a:latin typeface="Arial Unicode MS" pitchFamily="34" charset="-128"/>
                <a:ea typeface="Arial Unicode MS" pitchFamily="34" charset="-128"/>
                <a:cs typeface="Arial Unicode MS" pitchFamily="34" charset="-128"/>
              </a:rPr>
              <a:t>Assets not included:-</a:t>
            </a:r>
          </a:p>
          <a:p>
            <a:pPr marL="514350" indent="-457200" algn="just" eaLnBrk="1" fontAlgn="auto" hangingPunct="1">
              <a:spcAft>
                <a:spcPts val="0"/>
              </a:spcAft>
              <a:buFont typeface="+mj-lt"/>
              <a:buAutoNum type="alphaLcParenR" startAt="7"/>
              <a:defRPr/>
            </a:pPr>
            <a:r>
              <a:rPr lang="en-US" sz="3200" dirty="0">
                <a:latin typeface="Arial Unicode MS" pitchFamily="34" charset="-128"/>
                <a:ea typeface="Arial Unicode MS" pitchFamily="34" charset="-128"/>
                <a:cs typeface="Arial Unicode MS" pitchFamily="34" charset="-128"/>
              </a:rPr>
              <a:t>Personal assets of any shareholder or partner of CD</a:t>
            </a:r>
          </a:p>
          <a:p>
            <a:pPr marL="514350" indent="-457200" algn="just" eaLnBrk="1" fontAlgn="auto" hangingPunct="1">
              <a:spcAft>
                <a:spcPts val="0"/>
              </a:spcAft>
              <a:buFont typeface="+mj-lt"/>
              <a:buAutoNum type="alphaLcParenR" startAt="7"/>
              <a:defRPr/>
            </a:pPr>
            <a:r>
              <a:rPr lang="en-US" sz="3200" dirty="0">
                <a:latin typeface="Arial Unicode MS" pitchFamily="34" charset="-128"/>
                <a:ea typeface="Arial Unicode MS" pitchFamily="34" charset="-128"/>
                <a:cs typeface="Arial Unicode MS" pitchFamily="34" charset="-128"/>
              </a:rPr>
              <a:t>Assets of subsidiary CD (Indian or foreign).</a:t>
            </a:r>
          </a:p>
          <a:p>
            <a:pPr marL="514350" indent="-457200" algn="just" eaLnBrk="1" fontAlgn="auto" hangingPunct="1">
              <a:spcAft>
                <a:spcPts val="0"/>
              </a:spcAft>
              <a:buFont typeface="+mj-lt"/>
              <a:buAutoNum type="alphaLcParenR" startAt="7"/>
              <a:defRPr/>
            </a:pPr>
            <a:r>
              <a:rPr lang="en-US" sz="3200" dirty="0">
                <a:latin typeface="Arial Unicode MS" pitchFamily="34" charset="-128"/>
                <a:ea typeface="Arial Unicode MS" pitchFamily="34" charset="-128"/>
                <a:cs typeface="Arial Unicode MS" pitchFamily="34" charset="-128"/>
              </a:rPr>
              <a:t>Any other assets as may be specified by the Board. </a:t>
            </a:r>
          </a:p>
          <a:p>
            <a:endParaRPr lang="en-IN" dirty="0"/>
          </a:p>
        </p:txBody>
      </p:sp>
      <p:sp>
        <p:nvSpPr>
          <p:cNvPr id="4" name="Footer Placeholder 3"/>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81</a:t>
            </a:fld>
            <a:endParaRPr lang="en-US"/>
          </a:p>
        </p:txBody>
      </p:sp>
    </p:spTree>
    <p:extLst>
      <p:ext uri="{BB962C8B-B14F-4D97-AF65-F5344CB8AC3E}">
        <p14:creationId xmlns:p14="http://schemas.microsoft.com/office/powerpoint/2010/main" xmlns="" val="128751829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Consolidation of Claims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Claims submitted by any creditor can be withdrawn or varied within 14 days of its submission.</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Recording of records for rejection of claim.</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Intimation to creditor &amp; debtors within 7 days from its admission or rejection of claim.</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Creditor may file an appeal before NCLT against Rejection within 14 days of receipt of the decision.</a:t>
            </a:r>
          </a:p>
          <a:p>
            <a:pPr marL="508000"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Position of secured creditors in Liquidation Process </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Can relinquish its security interest in liquidation assets.</a:t>
            </a:r>
          </a:p>
          <a:p>
            <a:pPr marL="508000" indent="-450850" algn="just" eaLnBrk="1" fontAlgn="auto" hangingPunct="1">
              <a:spcAft>
                <a:spcPts val="0"/>
              </a:spcAft>
              <a:buFont typeface="Wingdings" pitchFamily="2" charset="2"/>
              <a:buChar char="Ø"/>
              <a:defRPr/>
            </a:pPr>
            <a:r>
              <a:rPr lang="en-US" sz="2800" b="1" dirty="0">
                <a:solidFill>
                  <a:prstClr val="black"/>
                </a:solidFill>
                <a:latin typeface="Arial Unicode MS" pitchFamily="34" charset="-128"/>
                <a:ea typeface="Arial Unicode MS" pitchFamily="34" charset="-128"/>
                <a:cs typeface="Arial Unicode MS" pitchFamily="34" charset="-128"/>
              </a:rPr>
              <a:t>If relinquishment of  securities not opted</a:t>
            </a:r>
            <a:endParaRPr lang="en-US" sz="2800" dirty="0">
              <a:latin typeface="Arial Unicode MS" pitchFamily="34" charset="-128"/>
              <a:ea typeface="Arial Unicode MS" pitchFamily="34" charset="-128"/>
              <a:cs typeface="Arial Unicode MS" pitchFamily="34" charset="-128"/>
            </a:endParaRPr>
          </a:p>
          <a:p>
            <a:pPr marL="508000" indent="-450850" algn="ctr"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Secured creditors shall obtain permission of Liquidator for the sale of assets.</a:t>
            </a: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Secured creditor may enforce/ release/ settle/ compromise or deal with secured asset in accordance with law.</a:t>
            </a:r>
          </a:p>
          <a:p>
            <a:pPr marL="508000" indent="-45085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Position of secured creditors in Liquidation </a:t>
            </a:r>
            <a:r>
              <a:rPr lang="en-US" sz="3600">
                <a:latin typeface="Arial Unicode MS" pitchFamily="34" charset="-128"/>
                <a:ea typeface="Arial Unicode MS" pitchFamily="34" charset="-128"/>
                <a:cs typeface="Arial Unicode MS" pitchFamily="34" charset="-128"/>
              </a:rPr>
              <a:t>Process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In case any resistance from any person, secured creditor may apply to adjudication authority. </a:t>
            </a:r>
          </a:p>
          <a:p>
            <a:pPr marL="508000" indent="-450850" algn="just" eaLnBrk="1" fontAlgn="auto" hangingPunct="1">
              <a:spcAft>
                <a:spcPts val="0"/>
              </a:spcAft>
              <a:buFont typeface="Wingdings" pitchFamily="2" charset="2"/>
              <a:buChar char="Ø"/>
              <a:defRPr/>
            </a:pPr>
            <a:endParaRPr lang="en-US" sz="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Receive proceeds from sale of assets by liquidator (Section 52)</a:t>
            </a:r>
          </a:p>
          <a:p>
            <a:pPr marL="508000" indent="-450850" algn="just" eaLnBrk="1" fontAlgn="auto" hangingPunct="1">
              <a:spcAft>
                <a:spcPts val="0"/>
              </a:spcAft>
              <a:buNone/>
              <a:defRPr/>
            </a:pPr>
            <a:endParaRPr lang="en-US" sz="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Where secured creditor get lesser than the amount due, the unpaid amount shall be available to them as per section 53 (e)(ii).</a:t>
            </a:r>
          </a:p>
          <a:p>
            <a:pPr marL="508000" indent="-45085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Distribution of Assets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RP shall complete the process of liquidation (Priority wise)</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Insolvency Resolution Process cost &amp; Liquidation cost.</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The debts which shall rank equally between and among the following:-</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Workmen’s dues for the period of twenty four months preceding the liquidation commencement date; and</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Debts owed to a secured creditor in the event such secured creditor has relinquished security in the manner set out in section 52.</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Wages and any unpaid dues owed to employees other than workmen for the period of twelve months preceding the liquidation commencement date.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Distribution of Assets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Financial debts owed to unsecured creditors.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The following dues shall rank equally between and among the following:-</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Any amount due to the Central Government and the State Government including the amount to be received on account of the Consolidated Fund of India and the Consolidated Fund of a State, if any, in respect of the whole or any part of the period of two years preceding the liquidation commencement date;</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Debts owed to a secured creditor for any amount unpaid following the enforcement of security interest.( Section 52)</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Distribution of Assets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Any remaining debts and dues;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Preference shareholders, if any;</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Equity shareholders or partners as the case may be.</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Any contractual arrangements between recipients under sub-section (1) with equal ranking, if disrupting the order of priority under that sub-section shall be disregarded by the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The fees payable to the liquidator shall be deducted proportionately from the proceeds payable to each class of recipients under sub-section (1), and the proceeds to the relevant recipient shall be distributed after such deduction.</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6683D6-3689-46F1-8B81-E97BEA9E3DAB}"/>
              </a:ext>
            </a:extLst>
          </p:cNvPr>
          <p:cNvSpPr>
            <a:spLocks noGrp="1"/>
          </p:cNvSpPr>
          <p:nvPr>
            <p:ph type="title"/>
          </p:nvPr>
        </p:nvSpPr>
        <p:spPr/>
        <p:txBody>
          <a:bodyPr/>
          <a:lstStyle/>
          <a:p>
            <a:r>
              <a:rPr lang="en-US" dirty="0">
                <a:latin typeface="Arial Unicode MS" pitchFamily="34" charset="-128"/>
                <a:ea typeface="Arial Unicode MS" pitchFamily="34" charset="-128"/>
                <a:cs typeface="Arial Unicode MS" pitchFamily="34" charset="-128"/>
              </a:rPr>
              <a:t>Preferential Transactions</a:t>
            </a:r>
            <a:endParaRPr lang="en-IN" dirty="0"/>
          </a:p>
        </p:txBody>
      </p:sp>
      <p:sp>
        <p:nvSpPr>
          <p:cNvPr id="3" name="Content Placeholder 2">
            <a:extLst>
              <a:ext uri="{FF2B5EF4-FFF2-40B4-BE49-F238E27FC236}">
                <a16:creationId xmlns:a16="http://schemas.microsoft.com/office/drawing/2014/main" xmlns="" id="{84E1FF2A-C119-490E-A124-707461DEC221}"/>
              </a:ext>
            </a:extLst>
          </p:cNvPr>
          <p:cNvSpPr>
            <a:spLocks noGrp="1"/>
          </p:cNvSpPr>
          <p:nvPr>
            <p:ph sz="quarter" idx="1"/>
          </p:nvPr>
        </p:nvSpPr>
        <p:spPr/>
        <p:txBody>
          <a:bodyPr/>
          <a:lstStyle/>
          <a:p>
            <a:r>
              <a:rPr lang="en-IN" dirty="0"/>
              <a:t>If in the opinion of RP/Liquidator  CD had a preference in any transactions  </a:t>
            </a:r>
            <a:r>
              <a:rPr lang="en-IN" b="1" dirty="0"/>
              <a:t>at a relevant time, </a:t>
            </a:r>
            <a:r>
              <a:rPr lang="en-IN" dirty="0"/>
              <a:t>the RP/Liquidator shall</a:t>
            </a:r>
          </a:p>
          <a:p>
            <a:r>
              <a:rPr lang="en-IN" dirty="0"/>
              <a:t>      Apply to AA for avoidance of such transactions.</a:t>
            </a:r>
          </a:p>
        </p:txBody>
      </p:sp>
      <p:sp>
        <p:nvSpPr>
          <p:cNvPr id="4" name="Footer Placeholder 3">
            <a:extLst>
              <a:ext uri="{FF2B5EF4-FFF2-40B4-BE49-F238E27FC236}">
                <a16:creationId xmlns:a16="http://schemas.microsoft.com/office/drawing/2014/main" xmlns="" id="{BE716CC2-030F-4F50-BEA8-8B4B82E36193}"/>
              </a:ext>
            </a:extLst>
          </p:cNvPr>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a:extLst>
              <a:ext uri="{FF2B5EF4-FFF2-40B4-BE49-F238E27FC236}">
                <a16:creationId xmlns:a16="http://schemas.microsoft.com/office/drawing/2014/main" xmlns="" id="{5E4574D6-C99F-40A2-8509-EEEA60217963}"/>
              </a:ext>
            </a:extLst>
          </p:cNvPr>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88</a:t>
            </a:fld>
            <a:endParaRPr lang="en-US"/>
          </a:p>
        </p:txBody>
      </p:sp>
    </p:spTree>
    <p:extLst>
      <p:ext uri="{BB962C8B-B14F-4D97-AF65-F5344CB8AC3E}">
        <p14:creationId xmlns:p14="http://schemas.microsoft.com/office/powerpoint/2010/main" xmlns="" val="50069183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Unicode MS" pitchFamily="34" charset="-128"/>
                <a:ea typeface="Arial Unicode MS" pitchFamily="34" charset="-128"/>
                <a:cs typeface="Arial Unicode MS" pitchFamily="34" charset="-128"/>
              </a:rPr>
              <a:t>Preferential Transactions</a:t>
            </a:r>
            <a:endParaRPr lang="en-IN" dirty="0"/>
          </a:p>
        </p:txBody>
      </p:sp>
      <p:sp>
        <p:nvSpPr>
          <p:cNvPr id="3" name="Content Placeholder 2"/>
          <p:cNvSpPr>
            <a:spLocks noGrp="1"/>
          </p:cNvSpPr>
          <p:nvPr>
            <p:ph sz="quarter" idx="1"/>
          </p:nvPr>
        </p:nvSpPr>
        <p:spPr>
          <a:xfrm>
            <a:off x="612648" y="1752600"/>
            <a:ext cx="8153400" cy="4495800"/>
          </a:xfrm>
        </p:spPr>
        <p:txBody>
          <a:bodyPr/>
          <a:lstStyle/>
          <a:p>
            <a:pPr marL="57150" indent="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Relevant time</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Transactions shall be deemed to be given at the relevant time if:</a:t>
            </a:r>
          </a:p>
          <a:p>
            <a:pPr marL="835025" lvl="1" indent="-457200" algn="just" eaLnBrk="1" fontAlgn="auto" hangingPunct="1">
              <a:spcAft>
                <a:spcPts val="0"/>
              </a:spcAft>
              <a:defRPr/>
            </a:pPr>
            <a:r>
              <a:rPr lang="en-US" sz="2100" b="1" dirty="0">
                <a:latin typeface="Arial Unicode MS" pitchFamily="34" charset="-128"/>
                <a:ea typeface="Arial Unicode MS" pitchFamily="34" charset="-128"/>
                <a:cs typeface="Arial Unicode MS" pitchFamily="34" charset="-128"/>
              </a:rPr>
              <a:t>If it  is related  to related party,</a:t>
            </a:r>
            <a:r>
              <a:rPr lang="en-US" sz="2100" dirty="0">
                <a:latin typeface="Arial Unicode MS" pitchFamily="34" charset="-128"/>
                <a:ea typeface="Arial Unicode MS" pitchFamily="34" charset="-128"/>
                <a:cs typeface="Arial Unicode MS" pitchFamily="34" charset="-128"/>
              </a:rPr>
              <a:t> </a:t>
            </a:r>
          </a:p>
          <a:p>
            <a:pPr marL="377825" lvl="1" indent="0" algn="just" eaLnBrk="1" fontAlgn="auto" hangingPunct="1">
              <a:spcAft>
                <a:spcPts val="0"/>
              </a:spcAft>
              <a:buNone/>
              <a:defRPr/>
            </a:pPr>
            <a:r>
              <a:rPr lang="en-US" sz="2100" dirty="0">
                <a:latin typeface="Arial Unicode MS" pitchFamily="34" charset="-128"/>
                <a:ea typeface="Arial Unicode MS" pitchFamily="34" charset="-128"/>
                <a:cs typeface="Arial Unicode MS" pitchFamily="34" charset="-128"/>
              </a:rPr>
              <a:t>            during the period of </a:t>
            </a:r>
            <a:r>
              <a:rPr lang="en-US" sz="2100" b="1" dirty="0">
                <a:latin typeface="Arial Unicode MS" pitchFamily="34" charset="-128"/>
                <a:ea typeface="Arial Unicode MS" pitchFamily="34" charset="-128"/>
                <a:cs typeface="Arial Unicode MS" pitchFamily="34" charset="-128"/>
              </a:rPr>
              <a:t>two years</a:t>
            </a:r>
            <a:r>
              <a:rPr lang="en-US" sz="2100" dirty="0">
                <a:latin typeface="Arial Unicode MS" pitchFamily="34" charset="-128"/>
                <a:ea typeface="Arial Unicode MS" pitchFamily="34" charset="-128"/>
                <a:cs typeface="Arial Unicode MS" pitchFamily="34" charset="-128"/>
              </a:rPr>
              <a:t> preceding the insolvency commencement date.</a:t>
            </a:r>
          </a:p>
          <a:p>
            <a:pPr marL="835025" lvl="1" indent="-457200" algn="just" eaLnBrk="1" fontAlgn="auto" hangingPunct="1">
              <a:spcAft>
                <a:spcPts val="0"/>
              </a:spcAft>
              <a:defRPr/>
            </a:pPr>
            <a:endParaRPr lang="en-US" sz="2100" dirty="0">
              <a:latin typeface="Arial Unicode MS" pitchFamily="34" charset="-128"/>
              <a:ea typeface="Arial Unicode MS" pitchFamily="34" charset="-128"/>
              <a:cs typeface="Arial Unicode MS" pitchFamily="34" charset="-128"/>
            </a:endParaRPr>
          </a:p>
          <a:p>
            <a:pPr marL="835025" lvl="1" indent="-457200" algn="just" eaLnBrk="1" fontAlgn="auto" hangingPunct="1">
              <a:spcAft>
                <a:spcPts val="0"/>
              </a:spcAft>
              <a:defRPr/>
            </a:pPr>
            <a:r>
              <a:rPr lang="en-US" sz="2100" b="1" dirty="0">
                <a:latin typeface="Arial Unicode MS" pitchFamily="34" charset="-128"/>
                <a:ea typeface="Arial Unicode MS" pitchFamily="34" charset="-128"/>
                <a:cs typeface="Arial Unicode MS" pitchFamily="34" charset="-128"/>
              </a:rPr>
              <a:t>If  other than related party,</a:t>
            </a:r>
            <a:r>
              <a:rPr lang="en-US" sz="2100" dirty="0">
                <a:latin typeface="Arial Unicode MS" pitchFamily="34" charset="-128"/>
                <a:ea typeface="Arial Unicode MS" pitchFamily="34" charset="-128"/>
                <a:cs typeface="Arial Unicode MS" pitchFamily="34" charset="-128"/>
              </a:rPr>
              <a:t> </a:t>
            </a:r>
          </a:p>
          <a:p>
            <a:pPr marL="377825" lvl="1" indent="0" algn="just" eaLnBrk="1" fontAlgn="auto" hangingPunct="1">
              <a:spcAft>
                <a:spcPts val="0"/>
              </a:spcAft>
              <a:buNone/>
              <a:defRPr/>
            </a:pPr>
            <a:r>
              <a:rPr lang="en-US" sz="2100" dirty="0">
                <a:latin typeface="Arial Unicode MS" pitchFamily="34" charset="-128"/>
                <a:ea typeface="Arial Unicode MS" pitchFamily="34" charset="-128"/>
                <a:cs typeface="Arial Unicode MS" pitchFamily="34" charset="-128"/>
              </a:rPr>
              <a:t>           during the </a:t>
            </a:r>
            <a:r>
              <a:rPr lang="en-US" sz="2100" b="1" dirty="0">
                <a:latin typeface="Arial Unicode MS" pitchFamily="34" charset="-128"/>
                <a:ea typeface="Arial Unicode MS" pitchFamily="34" charset="-128"/>
                <a:cs typeface="Arial Unicode MS" pitchFamily="34" charset="-128"/>
              </a:rPr>
              <a:t>period of one year</a:t>
            </a:r>
            <a:r>
              <a:rPr lang="en-US" sz="2100" dirty="0">
                <a:latin typeface="Arial Unicode MS" pitchFamily="34" charset="-128"/>
                <a:ea typeface="Arial Unicode MS" pitchFamily="34" charset="-128"/>
                <a:cs typeface="Arial Unicode MS" pitchFamily="34" charset="-128"/>
              </a:rPr>
              <a:t>, preceding the insolvency commencement date.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endParaRPr lang="en-IN" dirty="0"/>
          </a:p>
        </p:txBody>
      </p:sp>
      <p:sp>
        <p:nvSpPr>
          <p:cNvPr id="4" name="Footer Placeholder 3"/>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89</a:t>
            </a:fld>
            <a:endParaRPr lang="en-US"/>
          </a:p>
        </p:txBody>
      </p:sp>
    </p:spTree>
    <p:extLst>
      <p:ext uri="{BB962C8B-B14F-4D97-AF65-F5344CB8AC3E}">
        <p14:creationId xmlns:p14="http://schemas.microsoft.com/office/powerpoint/2010/main" xmlns="" val="1662734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001000" cy="41148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Corporate debtor</a:t>
            </a:r>
            <a:r>
              <a:rPr lang="en-US" sz="2400" dirty="0">
                <a:latin typeface="Arial Unicode MS" pitchFamily="34" charset="-128"/>
                <a:ea typeface="Arial Unicode MS" pitchFamily="34" charset="-128"/>
                <a:cs typeface="Arial Unicode MS" pitchFamily="34" charset="-128"/>
              </a:rPr>
              <a:t>” means a </a:t>
            </a:r>
            <a:r>
              <a:rPr lang="en-US" sz="2400" b="1" dirty="0">
                <a:latin typeface="Arial Unicode MS" pitchFamily="34" charset="-128"/>
                <a:ea typeface="Arial Unicode MS" pitchFamily="34" charset="-128"/>
                <a:cs typeface="Arial Unicode MS" pitchFamily="34" charset="-128"/>
              </a:rPr>
              <a:t>corporate person </a:t>
            </a:r>
            <a:r>
              <a:rPr lang="en-US" sz="2400" dirty="0">
                <a:latin typeface="Arial Unicode MS" pitchFamily="34" charset="-128"/>
                <a:ea typeface="Arial Unicode MS" pitchFamily="34" charset="-128"/>
                <a:cs typeface="Arial Unicode MS" pitchFamily="34" charset="-128"/>
              </a:rPr>
              <a:t>who owes a debt to any person.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Creditor”</a:t>
            </a:r>
            <a:r>
              <a:rPr lang="en-US" sz="2400" dirty="0">
                <a:latin typeface="Arial Unicode MS" pitchFamily="34" charset="-128"/>
                <a:ea typeface="Arial Unicode MS" pitchFamily="34" charset="-128"/>
                <a:cs typeface="Arial Unicode MS" pitchFamily="34" charset="-128"/>
              </a:rPr>
              <a:t> means any person to whom a debt is owed and includes a </a:t>
            </a:r>
            <a:r>
              <a:rPr lang="en-US" sz="2400" b="1" dirty="0">
                <a:latin typeface="Arial Unicode MS" pitchFamily="34" charset="-128"/>
                <a:ea typeface="Arial Unicode MS" pitchFamily="34" charset="-128"/>
                <a:cs typeface="Arial Unicode MS" pitchFamily="34" charset="-128"/>
              </a:rPr>
              <a:t>financial creditor</a:t>
            </a:r>
            <a:r>
              <a:rPr lang="en-US" sz="2400" dirty="0">
                <a:latin typeface="Arial Unicode MS" pitchFamily="34" charset="-128"/>
                <a:ea typeface="Arial Unicode MS" pitchFamily="34" charset="-128"/>
                <a:cs typeface="Arial Unicode MS" pitchFamily="34" charset="-128"/>
              </a:rPr>
              <a:t>, an </a:t>
            </a:r>
            <a:r>
              <a:rPr lang="en-US" sz="2400" b="1" dirty="0">
                <a:latin typeface="Arial Unicode MS" pitchFamily="34" charset="-128"/>
                <a:ea typeface="Arial Unicode MS" pitchFamily="34" charset="-128"/>
                <a:cs typeface="Arial Unicode MS" pitchFamily="34" charset="-128"/>
              </a:rPr>
              <a:t>operational creditor</a:t>
            </a:r>
            <a:r>
              <a:rPr lang="en-US" sz="2400" dirty="0">
                <a:latin typeface="Arial Unicode MS" pitchFamily="34" charset="-128"/>
                <a:ea typeface="Arial Unicode MS" pitchFamily="34" charset="-128"/>
                <a:cs typeface="Arial Unicode MS" pitchFamily="34" charset="-128"/>
              </a:rPr>
              <a:t>, a </a:t>
            </a:r>
            <a:r>
              <a:rPr lang="en-US" sz="2400" b="1" dirty="0">
                <a:latin typeface="Arial Unicode MS" pitchFamily="34" charset="-128"/>
                <a:ea typeface="Arial Unicode MS" pitchFamily="34" charset="-128"/>
                <a:cs typeface="Arial Unicode MS" pitchFamily="34" charset="-128"/>
              </a:rPr>
              <a:t>secured creditor</a:t>
            </a:r>
            <a:r>
              <a:rPr lang="en-US" sz="2400" dirty="0">
                <a:latin typeface="Arial Unicode MS" pitchFamily="34" charset="-128"/>
                <a:ea typeface="Arial Unicode MS" pitchFamily="34" charset="-128"/>
                <a:cs typeface="Arial Unicode MS" pitchFamily="34" charset="-128"/>
              </a:rPr>
              <a:t>, an </a:t>
            </a:r>
            <a:r>
              <a:rPr lang="en-US" sz="2400" b="1" dirty="0">
                <a:latin typeface="Arial Unicode MS" pitchFamily="34" charset="-128"/>
                <a:ea typeface="Arial Unicode MS" pitchFamily="34" charset="-128"/>
                <a:cs typeface="Arial Unicode MS" pitchFamily="34" charset="-128"/>
              </a:rPr>
              <a:t>unsecured creditor</a:t>
            </a:r>
            <a:r>
              <a:rPr lang="en-US" sz="2400" dirty="0">
                <a:latin typeface="Arial Unicode MS" pitchFamily="34" charset="-128"/>
                <a:ea typeface="Arial Unicode MS" pitchFamily="34" charset="-128"/>
                <a:cs typeface="Arial Unicode MS" pitchFamily="34" charset="-128"/>
              </a:rPr>
              <a:t> and a </a:t>
            </a:r>
            <a:r>
              <a:rPr lang="en-US" sz="2400" b="1" dirty="0">
                <a:latin typeface="Arial Unicode MS" pitchFamily="34" charset="-128"/>
                <a:ea typeface="Arial Unicode MS" pitchFamily="34" charset="-128"/>
                <a:cs typeface="Arial Unicode MS" pitchFamily="34" charset="-128"/>
              </a:rPr>
              <a:t>decree holder</a:t>
            </a:r>
            <a:r>
              <a:rPr lang="en-US" sz="2400" dirty="0">
                <a:latin typeface="Arial Unicode MS" pitchFamily="34" charset="-128"/>
                <a:ea typeface="Arial Unicode MS" pitchFamily="34" charset="-128"/>
                <a:cs typeface="Arial Unicode MS" pitchFamily="34" charset="-128"/>
              </a:rPr>
              <a:t>.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Information utility</a:t>
            </a:r>
            <a:r>
              <a:rPr lang="en-US" sz="2400" dirty="0">
                <a:latin typeface="Arial Unicode MS" pitchFamily="34" charset="-128"/>
                <a:ea typeface="Arial Unicode MS" pitchFamily="34" charset="-128"/>
                <a:cs typeface="Arial Unicode MS" pitchFamily="34" charset="-128"/>
              </a:rPr>
              <a:t>” means a person who is registered with the Board as an information utility under section 210.</a:t>
            </a: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Unicode MS" pitchFamily="34" charset="-128"/>
                <a:ea typeface="Arial Unicode MS" pitchFamily="34" charset="-128"/>
                <a:cs typeface="Arial Unicode MS" pitchFamily="34" charset="-128"/>
              </a:rPr>
              <a:t>Preferential Transactions</a:t>
            </a:r>
            <a:endParaRPr lang="en-IN" dirty="0"/>
          </a:p>
        </p:txBody>
      </p:sp>
      <p:sp>
        <p:nvSpPr>
          <p:cNvPr id="3" name="Content Placeholder 2"/>
          <p:cNvSpPr>
            <a:spLocks noGrp="1"/>
          </p:cNvSpPr>
          <p:nvPr>
            <p:ph sz="quarter" idx="1"/>
          </p:nvPr>
        </p:nvSpPr>
        <p:spPr/>
        <p:txBody>
          <a:bodyPr/>
          <a:lstStyle/>
          <a:p>
            <a:pPr marL="508000" indent="-45085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Shall include:-</a:t>
            </a:r>
          </a:p>
          <a:p>
            <a:pPr marL="514350" indent="-457200" algn="just" eaLnBrk="1" fontAlgn="auto" hangingPunct="1">
              <a:spcAft>
                <a:spcPts val="0"/>
              </a:spcAft>
              <a:buAutoNum type="alphaLcParenR"/>
              <a:defRPr/>
            </a:pPr>
            <a:r>
              <a:rPr lang="en-US" sz="2800" dirty="0">
                <a:latin typeface="Arial Unicode MS" pitchFamily="34" charset="-128"/>
                <a:ea typeface="Arial Unicode MS" pitchFamily="34" charset="-128"/>
                <a:cs typeface="Arial Unicode MS" pitchFamily="34" charset="-128"/>
              </a:rPr>
              <a:t>Transfer of property or interest thereof for the benefit of any creditors/surety/guarantor.</a:t>
            </a:r>
          </a:p>
          <a:p>
            <a:pPr marL="514350" indent="-457200" algn="just" eaLnBrk="1" fontAlgn="auto" hangingPunct="1">
              <a:spcAft>
                <a:spcPts val="0"/>
              </a:spcAft>
              <a:buAutoNum type="alphaLcParenR"/>
              <a:defRPr/>
            </a:pPr>
            <a:r>
              <a:rPr lang="en-US" sz="2800" dirty="0">
                <a:latin typeface="Arial Unicode MS" pitchFamily="34" charset="-128"/>
                <a:ea typeface="Arial Unicode MS" pitchFamily="34" charset="-128"/>
                <a:cs typeface="Arial Unicode MS" pitchFamily="34" charset="-128"/>
              </a:rPr>
              <a:t>By the transfer of said property such creditor or surety in a better  beneficial position then the position in the event of distribution of assets.</a:t>
            </a:r>
          </a:p>
          <a:p>
            <a:pPr marL="57150" indent="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Shall not include:-</a:t>
            </a:r>
          </a:p>
          <a:p>
            <a:pPr marL="514350" indent="-457200" algn="just" eaLnBrk="1" fontAlgn="auto" hangingPunct="1">
              <a:spcAft>
                <a:spcPts val="0"/>
              </a:spcAft>
              <a:buFont typeface="Wingdings" pitchFamily="2" charset="2"/>
              <a:buAutoNum type="alphaLcParenR"/>
              <a:defRPr/>
            </a:pPr>
            <a:r>
              <a:rPr lang="en-US" sz="2800" dirty="0">
                <a:latin typeface="Arial Unicode MS" pitchFamily="34" charset="-128"/>
                <a:ea typeface="Arial Unicode MS" pitchFamily="34" charset="-128"/>
                <a:cs typeface="Arial Unicode MS" pitchFamily="34" charset="-128"/>
              </a:rPr>
              <a:t>Transfer made in ordinary course of business.</a:t>
            </a:r>
          </a:p>
          <a:p>
            <a:endParaRPr lang="en-IN" sz="2800" dirty="0"/>
          </a:p>
        </p:txBody>
      </p:sp>
      <p:sp>
        <p:nvSpPr>
          <p:cNvPr id="4" name="Footer Placeholder 3"/>
          <p:cNvSpPr>
            <a:spLocks noGrp="1"/>
          </p:cNvSpPr>
          <p:nvPr>
            <p:ph type="ftr" sz="quarter" idx="11"/>
          </p:nvPr>
        </p:nvSpPr>
        <p:spPr>
          <a:xfrm>
            <a:off x="609600" y="6248400"/>
            <a:ext cx="8305800" cy="365125"/>
          </a:xfrm>
        </p:spPr>
        <p:txBody>
          <a:bodyPr/>
          <a:lstStyle/>
          <a:p>
            <a:pPr>
              <a:defRPr/>
            </a:pPr>
            <a:r>
              <a:rPr lang="en-US" dirty="0"/>
              <a:t>Saxena &amp; Saxena Law Chambers</a:t>
            </a:r>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90</a:t>
            </a:fld>
            <a:endParaRPr lang="en-US"/>
          </a:p>
        </p:txBody>
      </p:sp>
    </p:spTree>
    <p:extLst>
      <p:ext uri="{BB962C8B-B14F-4D97-AF65-F5344CB8AC3E}">
        <p14:creationId xmlns:p14="http://schemas.microsoft.com/office/powerpoint/2010/main" xmlns="" val="9301701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Arial Unicode MS" pitchFamily="34" charset="-128"/>
                <a:ea typeface="Arial Unicode MS" pitchFamily="34" charset="-128"/>
                <a:cs typeface="Arial Unicode MS" pitchFamily="34" charset="-128"/>
              </a:rPr>
              <a:t>Avoidance of under- valued transactions(by RP/LIQUIDATOR)</a:t>
            </a:r>
            <a:endParaRPr lang="en-IN" sz="3600" dirty="0"/>
          </a:p>
        </p:txBody>
      </p:sp>
      <p:sp>
        <p:nvSpPr>
          <p:cNvPr id="3" name="Content Placeholder 2"/>
          <p:cNvSpPr>
            <a:spLocks noGrp="1"/>
          </p:cNvSpPr>
          <p:nvPr>
            <p:ph sz="quarter" idx="1"/>
          </p:nvPr>
        </p:nvSpPr>
        <p:spPr/>
        <p:txBody>
          <a:bodyPr/>
          <a:lstStyle/>
          <a:p>
            <a:pPr marL="58738" indent="-1588"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In case liquidator or RP is of the opinion that certain transactions were made </a:t>
            </a:r>
            <a:r>
              <a:rPr lang="en-US" sz="2800" b="1" dirty="0">
                <a:latin typeface="Arial Unicode MS" pitchFamily="34" charset="-128"/>
                <a:ea typeface="Arial Unicode MS" pitchFamily="34" charset="-128"/>
                <a:cs typeface="Arial Unicode MS" pitchFamily="34" charset="-128"/>
              </a:rPr>
              <a:t>during relevant period </a:t>
            </a:r>
            <a:r>
              <a:rPr lang="en-US" sz="2800" dirty="0">
                <a:latin typeface="Arial Unicode MS" pitchFamily="34" charset="-128"/>
                <a:ea typeface="Arial Unicode MS" pitchFamily="34" charset="-128"/>
                <a:cs typeface="Arial Unicode MS" pitchFamily="34" charset="-128"/>
              </a:rPr>
              <a:t>which are under – valued, he :-</a:t>
            </a:r>
          </a:p>
          <a:p>
            <a:pPr marL="58738" indent="-1588"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14350" indent="-457200" algn="just" eaLnBrk="1" fontAlgn="auto" hangingPunct="1">
              <a:spcAft>
                <a:spcPts val="0"/>
              </a:spcAft>
              <a:buFont typeface="Wingdings" pitchFamily="2" charset="2"/>
              <a:buChar char="§"/>
              <a:defRPr/>
            </a:pPr>
            <a:r>
              <a:rPr lang="en-US" sz="2800" dirty="0">
                <a:latin typeface="Arial Unicode MS" pitchFamily="34" charset="-128"/>
                <a:ea typeface="Arial Unicode MS" pitchFamily="34" charset="-128"/>
                <a:cs typeface="Arial Unicode MS" pitchFamily="34" charset="-128"/>
              </a:rPr>
              <a:t>Shall make an  application to adjudicating authority.</a:t>
            </a:r>
          </a:p>
          <a:p>
            <a:pPr marL="514350" indent="-457200" algn="just" eaLnBrk="1" fontAlgn="auto" hangingPunct="1">
              <a:spcAft>
                <a:spcPts val="0"/>
              </a:spcAft>
              <a:buFont typeface="Wingdings" pitchFamily="2" charset="2"/>
              <a:buChar char="§"/>
              <a:defRPr/>
            </a:pPr>
            <a:r>
              <a:rPr lang="en-US" sz="2800" dirty="0">
                <a:latin typeface="Arial Unicode MS" pitchFamily="34" charset="-128"/>
                <a:ea typeface="Arial Unicode MS" pitchFamily="34" charset="-128"/>
                <a:cs typeface="Arial Unicode MS" pitchFamily="34" charset="-128"/>
              </a:rPr>
              <a:t>For declaration of such transaction as void. </a:t>
            </a:r>
          </a:p>
          <a:p>
            <a:pPr marL="514350" indent="-457200" algn="just" eaLnBrk="1" fontAlgn="auto" hangingPunct="1">
              <a:spcAft>
                <a:spcPts val="0"/>
              </a:spcAft>
              <a:buFont typeface="Wingdings" pitchFamily="2" charset="2"/>
              <a:buChar char="§"/>
              <a:defRPr/>
            </a:pPr>
            <a:r>
              <a:rPr lang="en-US" sz="2800" dirty="0">
                <a:latin typeface="Arial Unicode MS" pitchFamily="34" charset="-128"/>
                <a:ea typeface="Arial Unicode MS" pitchFamily="34" charset="-128"/>
                <a:cs typeface="Arial Unicode MS" pitchFamily="34" charset="-128"/>
              </a:rPr>
              <a:t>Reverse the effect of such transaction.</a:t>
            </a:r>
          </a:p>
          <a:p>
            <a:endParaRPr lang="en-IN" sz="2800" dirty="0"/>
          </a:p>
        </p:txBody>
      </p:sp>
      <p:sp>
        <p:nvSpPr>
          <p:cNvPr id="4" name="Footer Placeholder 3"/>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91</a:t>
            </a:fld>
            <a:endParaRPr lang="en-US"/>
          </a:p>
        </p:txBody>
      </p:sp>
    </p:spTree>
    <p:extLst>
      <p:ext uri="{BB962C8B-B14F-4D97-AF65-F5344CB8AC3E}">
        <p14:creationId xmlns:p14="http://schemas.microsoft.com/office/powerpoint/2010/main" xmlns="" val="369651404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Arial Unicode MS" pitchFamily="34" charset="-128"/>
                <a:ea typeface="Arial Unicode MS" pitchFamily="34" charset="-128"/>
                <a:cs typeface="Arial Unicode MS" pitchFamily="34" charset="-128"/>
              </a:rPr>
              <a:t>Avoidance of under- valued transactions(by RP/LIQUIDATOR)</a:t>
            </a:r>
            <a:endParaRPr lang="en-IN" sz="3600" dirty="0"/>
          </a:p>
        </p:txBody>
      </p:sp>
      <p:sp>
        <p:nvSpPr>
          <p:cNvPr id="3" name="Content Placeholder 2"/>
          <p:cNvSpPr>
            <a:spLocks noGrp="1"/>
          </p:cNvSpPr>
          <p:nvPr>
            <p:ph sz="quarter" idx="1"/>
          </p:nvPr>
        </p:nvSpPr>
        <p:spPr/>
        <p:txBody>
          <a:bodyPr/>
          <a:lstStyle/>
          <a:p>
            <a:pPr marL="58738" indent="-15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Application can be made </a:t>
            </a:r>
            <a:r>
              <a:rPr lang="en-US" sz="2400" b="1" dirty="0">
                <a:latin typeface="Arial Unicode MS" pitchFamily="34" charset="-128"/>
                <a:ea typeface="Arial Unicode MS" pitchFamily="34" charset="-128"/>
                <a:cs typeface="Arial Unicode MS" pitchFamily="34" charset="-128"/>
              </a:rPr>
              <a:t>by the</a:t>
            </a:r>
            <a:r>
              <a:rPr lang="en-US" sz="2400" dirty="0">
                <a:latin typeface="Arial Unicode MS" pitchFamily="34" charset="-128"/>
                <a:ea typeface="Arial Unicode MS" pitchFamily="34" charset="-128"/>
                <a:cs typeface="Arial Unicode MS" pitchFamily="34" charset="-128"/>
              </a:rPr>
              <a:t> </a:t>
            </a:r>
            <a:r>
              <a:rPr lang="en-US" sz="2400" b="1" dirty="0">
                <a:latin typeface="Arial Unicode MS" pitchFamily="34" charset="-128"/>
                <a:ea typeface="Arial Unicode MS" pitchFamily="34" charset="-128"/>
                <a:cs typeface="Arial Unicode MS" pitchFamily="34" charset="-128"/>
              </a:rPr>
              <a:t>creditor</a:t>
            </a:r>
          </a:p>
          <a:p>
            <a:pPr marL="58738" indent="-15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        </a:t>
            </a:r>
            <a:r>
              <a:rPr lang="en-US" sz="2400" dirty="0">
                <a:latin typeface="Arial Unicode MS" pitchFamily="34" charset="-128"/>
                <a:ea typeface="Arial Unicode MS" pitchFamily="34" charset="-128"/>
                <a:cs typeface="Arial Unicode MS" pitchFamily="34" charset="-128"/>
              </a:rPr>
              <a:t> In case of under valued transaction if liquidator or </a:t>
            </a:r>
            <a:r>
              <a:rPr lang="en-US" sz="2400" b="1" dirty="0">
                <a:latin typeface="Arial Unicode MS" pitchFamily="34" charset="-128"/>
                <a:ea typeface="Arial Unicode MS" pitchFamily="34" charset="-128"/>
                <a:cs typeface="Arial Unicode MS" pitchFamily="34" charset="-128"/>
              </a:rPr>
              <a:t>RP has not reported </a:t>
            </a:r>
            <a:r>
              <a:rPr lang="en-US" sz="2400" dirty="0">
                <a:latin typeface="Arial Unicode MS" pitchFamily="34" charset="-128"/>
                <a:ea typeface="Arial Unicode MS" pitchFamily="34" charset="-128"/>
                <a:cs typeface="Arial Unicode MS" pitchFamily="34" charset="-128"/>
              </a:rPr>
              <a:t>any such under valued transaction to adjudicating authority</a:t>
            </a:r>
          </a:p>
          <a:p>
            <a:pPr marL="58738" indent="-15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8738" indent="-15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Adjudicating authority shall pass the order for :-</a:t>
            </a:r>
          </a:p>
          <a:p>
            <a:pPr marL="514350" indent="-457200" algn="just" eaLnBrk="1" fontAlgn="auto" hangingPunct="1">
              <a:spcAft>
                <a:spcPts val="0"/>
              </a:spcAft>
              <a:buFont typeface="Wingdings" pitchFamily="2" charset="2"/>
              <a:buChar char="§"/>
              <a:defRPr/>
            </a:pPr>
            <a:r>
              <a:rPr lang="en-US" sz="2400" dirty="0">
                <a:latin typeface="Arial Unicode MS" pitchFamily="34" charset="-128"/>
                <a:ea typeface="Arial Unicode MS" pitchFamily="34" charset="-128"/>
                <a:cs typeface="Arial Unicode MS" pitchFamily="34" charset="-128"/>
              </a:rPr>
              <a:t>Restoring the position as it exist before the transaction.</a:t>
            </a:r>
          </a:p>
          <a:p>
            <a:pPr marL="514350" indent="-457200" algn="just" eaLnBrk="1" fontAlgn="auto" hangingPunct="1">
              <a:spcAft>
                <a:spcPts val="0"/>
              </a:spcAft>
              <a:buFont typeface="Wingdings" pitchFamily="2" charset="2"/>
              <a:buChar char="§"/>
              <a:defRPr/>
            </a:pPr>
            <a:r>
              <a:rPr lang="en-US" sz="2400" dirty="0">
                <a:latin typeface="Arial Unicode MS" pitchFamily="34" charset="-128"/>
                <a:ea typeface="Arial Unicode MS" pitchFamily="34" charset="-128"/>
                <a:cs typeface="Arial Unicode MS" pitchFamily="34" charset="-128"/>
              </a:rPr>
              <a:t>To reverse the effect of the transaction.</a:t>
            </a:r>
          </a:p>
          <a:p>
            <a:pPr marL="514350" indent="-457200" algn="just" eaLnBrk="1" fontAlgn="auto" hangingPunct="1">
              <a:spcAft>
                <a:spcPts val="0"/>
              </a:spcAft>
              <a:buFont typeface="Wingdings" pitchFamily="2" charset="2"/>
              <a:buChar char="§"/>
              <a:defRPr/>
            </a:pPr>
            <a:r>
              <a:rPr lang="en-US" sz="2400" dirty="0">
                <a:latin typeface="Arial Unicode MS" pitchFamily="34" charset="-128"/>
                <a:ea typeface="Arial Unicode MS" pitchFamily="34" charset="-128"/>
                <a:cs typeface="Arial Unicode MS" pitchFamily="34" charset="-128"/>
              </a:rPr>
              <a:t>Requiring board to initiate disciplinary proceedings against the liquidator or RP</a:t>
            </a:r>
          </a:p>
          <a:p>
            <a:endParaRPr lang="en-IN" sz="2400" dirty="0"/>
          </a:p>
        </p:txBody>
      </p:sp>
      <p:sp>
        <p:nvSpPr>
          <p:cNvPr id="4" name="Footer Placeholder 3"/>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92</a:t>
            </a:fld>
            <a:endParaRPr lang="en-US"/>
          </a:p>
        </p:txBody>
      </p:sp>
    </p:spTree>
    <p:extLst>
      <p:ext uri="{BB962C8B-B14F-4D97-AF65-F5344CB8AC3E}">
        <p14:creationId xmlns:p14="http://schemas.microsoft.com/office/powerpoint/2010/main" xmlns="" val="40423774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 Liquidation of Corporate Debtor</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Dissolution of Corporate Debtor :-</a:t>
            </a:r>
          </a:p>
          <a:p>
            <a:pPr marL="508000" indent="-450850" algn="just" eaLnBrk="1" fontAlgn="auto" hangingPunct="1">
              <a:spcAft>
                <a:spcPts val="0"/>
              </a:spcAft>
              <a:buNone/>
              <a:defRPr/>
            </a:pPr>
            <a:endParaRPr lang="en-US" sz="900" b="1"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Liquidator shall submit an application before NCLT.</a:t>
            </a:r>
          </a:p>
          <a:p>
            <a:pPr marL="57150" indent="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NCLT shall pass the order.</a:t>
            </a:r>
          </a:p>
          <a:p>
            <a:pPr marL="57150" indent="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Copy of order shall be filed within Registration authority within 7 days from the date of order.</a:t>
            </a:r>
          </a:p>
          <a:p>
            <a:pPr marL="828675" lvl="1"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Fast Track Insolvency Resolution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600" b="1" dirty="0">
                <a:latin typeface="Arial Unicode MS" pitchFamily="34" charset="-128"/>
                <a:ea typeface="Arial Unicode MS" pitchFamily="34" charset="-128"/>
                <a:cs typeface="Arial Unicode MS" pitchFamily="34" charset="-128"/>
              </a:rPr>
              <a:t>Fast Track Insolvency Resolution Process:-</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Applicable to following corporate debtors having</a:t>
            </a:r>
          </a:p>
          <a:p>
            <a:pPr marL="828675" lvl="1" indent="-450850" algn="just" eaLnBrk="1" fontAlgn="auto" hangingPunct="1">
              <a:spcAft>
                <a:spcPts val="0"/>
              </a:spcAft>
              <a:buFont typeface="Wingdings" pitchFamily="2" charset="2"/>
              <a:buChar char="Ø"/>
              <a:defRPr/>
            </a:pPr>
            <a:r>
              <a:rPr lang="en-US" dirty="0">
                <a:latin typeface="Arial Unicode MS" pitchFamily="34" charset="-128"/>
                <a:ea typeface="Arial Unicode MS" pitchFamily="34" charset="-128"/>
                <a:cs typeface="Arial Unicode MS" pitchFamily="34" charset="-128"/>
              </a:rPr>
              <a:t>Assets and income below a level as specified by CG.</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Such class of creditors </a:t>
            </a:r>
            <a:r>
              <a:rPr lang="en-US" sz="2800" dirty="0">
                <a:latin typeface="Arial Unicode MS" pitchFamily="34" charset="-128"/>
                <a:ea typeface="Arial Unicode MS" pitchFamily="34" charset="-128"/>
                <a:cs typeface="Arial Unicode MS" pitchFamily="34" charset="-128"/>
              </a:rPr>
              <a:t>as specified by CG.</a:t>
            </a:r>
            <a:endParaRPr lang="en-US" sz="26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Such other category of corporate person </a:t>
            </a:r>
            <a:r>
              <a:rPr lang="en-US" sz="2800" dirty="0">
                <a:latin typeface="Arial Unicode MS" pitchFamily="34" charset="-128"/>
                <a:ea typeface="Arial Unicode MS" pitchFamily="34" charset="-128"/>
                <a:cs typeface="Arial Unicode MS" pitchFamily="34" charset="-128"/>
              </a:rPr>
              <a:t>as specified by CG.</a:t>
            </a:r>
            <a:endParaRPr lang="en-US" sz="26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dirty="0">
                <a:latin typeface="Arial Unicode MS" pitchFamily="34" charset="-128"/>
                <a:ea typeface="Arial Unicode MS" pitchFamily="34" charset="-128"/>
                <a:cs typeface="Arial Unicode MS" pitchFamily="34" charset="-128"/>
              </a:rPr>
              <a:t> </a:t>
            </a:r>
            <a:r>
              <a:rPr lang="en-US" b="1" dirty="0">
                <a:solidFill>
                  <a:srgbClr val="FF0000"/>
                </a:solidFill>
                <a:latin typeface="Arial Unicode MS" pitchFamily="34" charset="-128"/>
                <a:ea typeface="Arial Unicode MS" pitchFamily="34" charset="-128"/>
                <a:cs typeface="Arial Unicode MS" pitchFamily="34" charset="-128"/>
              </a:rPr>
              <a:t>No notification in this regard by CG so far</a:t>
            </a:r>
            <a:r>
              <a:rPr lang="en-US"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6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Fast Track Corporate Liquidation</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Timeline for Resolution:-</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90 days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Extendable to another 45 days (extension only once).</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Application:-</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By creditor or corporate debtors.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Documents required to be enclosed:</a:t>
            </a:r>
          </a:p>
          <a:p>
            <a:pPr marL="828675" lvl="1"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Proof of existence of default</a:t>
            </a:r>
          </a:p>
          <a:p>
            <a:pPr marL="828675" lvl="1"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Such other information as may be specified by Board. </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Voluntary Liquidation (section 59)</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Voluntary Liquidation of Corporate person:-</a:t>
            </a:r>
          </a:p>
          <a:p>
            <a:pPr marL="508000" indent="-450850" algn="just" eaLnBrk="1" fontAlgn="auto" hangingPunct="1">
              <a:spcAft>
                <a:spcPts val="0"/>
              </a:spcAft>
              <a:buNone/>
              <a:defRPr/>
            </a:pPr>
            <a:endParaRPr lang="en-US" sz="800" b="1"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Declaration of Solvency (By majority of directors on affidavit).</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No debts or debt shall be paid in full</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Not to be liquidated to defraud a Person.</a:t>
            </a:r>
          </a:p>
          <a:p>
            <a:pPr marL="508000"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r>
              <a:rPr lang="en-US" sz="2400" u="sng" dirty="0">
                <a:latin typeface="Arial Unicode MS" pitchFamily="34" charset="-128"/>
                <a:ea typeface="Arial Unicode MS" pitchFamily="34" charset="-128"/>
                <a:cs typeface="Arial Unicode MS" pitchFamily="34" charset="-128"/>
              </a:rPr>
              <a:t>Annexure</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Audited financial statements for the last 2 financial years.</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Valuation report by Registered </a:t>
            </a:r>
            <a:r>
              <a:rPr lang="en-US" sz="2100" dirty="0" err="1">
                <a:latin typeface="Arial Unicode MS" pitchFamily="34" charset="-128"/>
                <a:ea typeface="Arial Unicode MS" pitchFamily="34" charset="-128"/>
                <a:cs typeface="Arial Unicode MS" pitchFamily="34" charset="-128"/>
              </a:rPr>
              <a:t>Valuer</a:t>
            </a:r>
            <a:r>
              <a:rPr lang="en-US" sz="2100" dirty="0">
                <a:latin typeface="Arial Unicode MS" pitchFamily="34" charset="-128"/>
                <a:ea typeface="Arial Unicode MS" pitchFamily="34" charset="-128"/>
                <a:cs typeface="Arial Unicode MS" pitchFamily="34" charset="-128"/>
              </a:rPr>
              <a:t>.</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Voluntary Liquidation (section 59)</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400" b="1" dirty="0">
                <a:latin typeface="Arial Unicode MS" pitchFamily="34" charset="-128"/>
                <a:ea typeface="Arial Unicode MS" pitchFamily="34" charset="-128"/>
                <a:cs typeface="Arial Unicode MS" pitchFamily="34" charset="-128"/>
              </a:rPr>
              <a:t>Convene general meeting</a:t>
            </a:r>
            <a:r>
              <a:rPr lang="en-US" sz="2400" dirty="0">
                <a:latin typeface="Arial Unicode MS" pitchFamily="34" charset="-128"/>
                <a:ea typeface="Arial Unicode MS" pitchFamily="34" charset="-128"/>
                <a:cs typeface="Arial Unicode MS" pitchFamily="34" charset="-128"/>
              </a:rPr>
              <a:t> and pass SR within 4 weeks of declaration for</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Liquidation of company</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Appointment of insolvency professional to act as Liquidator.</a:t>
            </a:r>
          </a:p>
          <a:p>
            <a:pPr marL="508000" indent="-45085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Notify to Registrar and Board regarding SR &amp; Resolution by creditors within 7 days from passing of such resolution. </a:t>
            </a:r>
          </a:p>
          <a:p>
            <a:pPr marL="508000" indent="-45085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Liquidator shall complete the process of Liquidation.</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Voluntary Liquidation (section 59)</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Apply to NCLT:-</a:t>
            </a:r>
          </a:p>
          <a:p>
            <a:pPr marL="508000" indent="-450850" algn="just" eaLnBrk="1" fontAlgn="auto" hangingPunct="1">
              <a:spcAft>
                <a:spcPts val="0"/>
              </a:spcAft>
              <a:buNone/>
              <a:defRPr/>
            </a:pPr>
            <a:endParaRPr lang="en-US" sz="800" b="1"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Liquidator shall make an application to NCLT after completion of process. </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Order of NCLT.</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Filing of copy of order of NCLT – with Registrar within 14 days.</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771018-2CDF-4874-8FA8-BAADC4CC7FE3}"/>
              </a:ext>
            </a:extLst>
          </p:cNvPr>
          <p:cNvSpPr>
            <a:spLocks noGrp="1"/>
          </p:cNvSpPr>
          <p:nvPr>
            <p:ph type="title"/>
          </p:nvPr>
        </p:nvSpPr>
        <p:spPr/>
        <p:txBody>
          <a:bodyPr/>
          <a:lstStyle/>
          <a:p>
            <a:r>
              <a:rPr lang="en-IN" dirty="0"/>
              <a:t>Fraudulent or malicious proceedings</a:t>
            </a:r>
          </a:p>
        </p:txBody>
      </p:sp>
      <p:sp>
        <p:nvSpPr>
          <p:cNvPr id="3" name="Content Placeholder 2">
            <a:extLst>
              <a:ext uri="{FF2B5EF4-FFF2-40B4-BE49-F238E27FC236}">
                <a16:creationId xmlns:a16="http://schemas.microsoft.com/office/drawing/2014/main" xmlns="" id="{6BCD52D2-E878-4C62-8034-39900D6AC13E}"/>
              </a:ext>
            </a:extLst>
          </p:cNvPr>
          <p:cNvSpPr>
            <a:spLocks noGrp="1"/>
          </p:cNvSpPr>
          <p:nvPr>
            <p:ph sz="quarter" idx="1"/>
          </p:nvPr>
        </p:nvSpPr>
        <p:spPr/>
        <p:txBody>
          <a:bodyPr/>
          <a:lstStyle/>
          <a:p>
            <a:r>
              <a:rPr lang="en-IN" dirty="0"/>
              <a:t>Fraudulently</a:t>
            </a:r>
          </a:p>
          <a:p>
            <a:r>
              <a:rPr lang="en-IN" dirty="0"/>
              <a:t>With malicious intention</a:t>
            </a:r>
          </a:p>
          <a:p>
            <a:r>
              <a:rPr lang="en-IN" dirty="0"/>
              <a:t>Penalty:</a:t>
            </a:r>
          </a:p>
          <a:p>
            <a:r>
              <a:rPr lang="en-IN" dirty="0"/>
              <a:t>           Not &lt; </a:t>
            </a:r>
            <a:r>
              <a:rPr lang="en-IN" dirty="0" err="1"/>
              <a:t>Rs</a:t>
            </a:r>
            <a:r>
              <a:rPr lang="en-IN" dirty="0"/>
              <a:t>. one lakh  </a:t>
            </a:r>
          </a:p>
          <a:p>
            <a:r>
              <a:rPr lang="en-IN" dirty="0"/>
              <a:t>            May extent to </a:t>
            </a:r>
            <a:r>
              <a:rPr lang="en-IN" dirty="0" err="1"/>
              <a:t>Rs</a:t>
            </a:r>
            <a:r>
              <a:rPr lang="en-IN" dirty="0"/>
              <a:t>. One crore</a:t>
            </a:r>
          </a:p>
        </p:txBody>
      </p:sp>
      <p:sp>
        <p:nvSpPr>
          <p:cNvPr id="4" name="Footer Placeholder 3">
            <a:extLst>
              <a:ext uri="{FF2B5EF4-FFF2-40B4-BE49-F238E27FC236}">
                <a16:creationId xmlns:a16="http://schemas.microsoft.com/office/drawing/2014/main" xmlns="" id="{174BF92B-6BE6-460A-A4DB-C9D53EB1860A}"/>
              </a:ext>
            </a:extLst>
          </p:cNvPr>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a:extLst>
              <a:ext uri="{FF2B5EF4-FFF2-40B4-BE49-F238E27FC236}">
                <a16:creationId xmlns:a16="http://schemas.microsoft.com/office/drawing/2014/main" xmlns="" id="{5F90B177-5E98-46CC-B5F3-2A436DBD9288}"/>
              </a:ext>
            </a:extLst>
          </p:cNvPr>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99</a:t>
            </a:fld>
            <a:endParaRPr lang="en-US"/>
          </a:p>
        </p:txBody>
      </p:sp>
    </p:spTree>
    <p:extLst>
      <p:ext uri="{BB962C8B-B14F-4D97-AF65-F5344CB8AC3E}">
        <p14:creationId xmlns:p14="http://schemas.microsoft.com/office/powerpoint/2010/main" xmlns="" val="134902110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15193</TotalTime>
  <Words>7596</Words>
  <Application>Microsoft Office PowerPoint</Application>
  <PresentationFormat>On-screen Show (4:3)</PresentationFormat>
  <Paragraphs>1658</Paragraphs>
  <Slides>106</Slides>
  <Notes>2</Notes>
  <HiddenSlides>0</HiddenSlides>
  <MMClips>0</MMClips>
  <ScaleCrop>false</ScaleCrop>
  <HeadingPairs>
    <vt:vector size="4" baseType="variant">
      <vt:variant>
        <vt:lpstr>Theme</vt:lpstr>
      </vt:variant>
      <vt:variant>
        <vt:i4>1</vt:i4>
      </vt:variant>
      <vt:variant>
        <vt:lpstr>Slide Titles</vt:lpstr>
      </vt:variant>
      <vt:variant>
        <vt:i4>106</vt:i4>
      </vt:variant>
    </vt:vector>
  </HeadingPairs>
  <TitlesOfParts>
    <vt:vector size="107" baseType="lpstr">
      <vt:lpstr>Median</vt:lpstr>
      <vt:lpstr>   INSOLVENCY &amp; BANKRUPTCY CODE, 2016 (Insolvency Resolution &amp; Liquidation for Corporate Persons) </vt:lpstr>
      <vt:lpstr>Background</vt:lpstr>
      <vt:lpstr>Constitution of committees</vt:lpstr>
      <vt:lpstr>Timelines</vt:lpstr>
      <vt:lpstr>Insolvency &amp; Bankruptcy Code, 2016</vt:lpstr>
      <vt:lpstr>Definitions</vt:lpstr>
      <vt:lpstr>Definitions</vt:lpstr>
      <vt:lpstr>Definitions</vt:lpstr>
      <vt:lpstr>Definitions</vt:lpstr>
      <vt:lpstr>Definitions</vt:lpstr>
      <vt:lpstr>Definitions</vt:lpstr>
      <vt:lpstr>Definitions</vt:lpstr>
      <vt:lpstr>Insolvency Resolution &amp; Liquidation for Corporate Persons</vt:lpstr>
      <vt:lpstr>Definitions</vt:lpstr>
      <vt:lpstr>Definitions</vt:lpstr>
      <vt:lpstr>Definitions</vt:lpstr>
      <vt:lpstr>Definitions</vt:lpstr>
      <vt:lpstr>Definitions</vt:lpstr>
      <vt:lpstr>Definitions</vt:lpstr>
      <vt:lpstr>Definitions</vt:lpstr>
      <vt:lpstr>Definitions</vt:lpstr>
      <vt:lpstr>Definitions</vt:lpstr>
      <vt:lpstr>Insolvency Adjudication Process</vt:lpstr>
      <vt:lpstr>Insolvency Resolution process for Corporate Persons</vt:lpstr>
      <vt:lpstr>Persons not entitled to make application</vt:lpstr>
      <vt:lpstr>Insolvency Resolution by Financial Creditors</vt:lpstr>
      <vt:lpstr>Insolvency Resolution by Financial Creditors</vt:lpstr>
      <vt:lpstr>Insolvency Resolution by Financial Creditors</vt:lpstr>
      <vt:lpstr>Insolvency Resolution by operational creditor (Section 9 )</vt:lpstr>
      <vt:lpstr>Insolvency Resolution by operational creditor (Section 9 )</vt:lpstr>
      <vt:lpstr>Insolvency Resolution by operational creditor (Section 9 )</vt:lpstr>
      <vt:lpstr>Insolvency Resolution by operational creditor (Section 9 )</vt:lpstr>
      <vt:lpstr>Commencement of Insolvency Resolution Process</vt:lpstr>
      <vt:lpstr>Insolvency Resolution by operational creditor (Section 9 )</vt:lpstr>
      <vt:lpstr>Process after Admission</vt:lpstr>
      <vt:lpstr>Process after Admission</vt:lpstr>
      <vt:lpstr>Process after Admission</vt:lpstr>
      <vt:lpstr>Process after Admission</vt:lpstr>
      <vt:lpstr>Process after Admission</vt:lpstr>
      <vt:lpstr>Process after Admission</vt:lpstr>
      <vt:lpstr>Process after Admission</vt:lpstr>
      <vt:lpstr>Process after Admission</vt:lpstr>
      <vt:lpstr>Process after Admission</vt:lpstr>
      <vt:lpstr>Process after Admission</vt:lpstr>
      <vt:lpstr>Process after Admission</vt:lpstr>
      <vt:lpstr>Interim Resolution Professional</vt:lpstr>
      <vt:lpstr>Interim Resolution Professional</vt:lpstr>
      <vt:lpstr>Interim Resolution Professional</vt:lpstr>
      <vt:lpstr>Insolvency Resolution by operational creditor (Section 9 )</vt:lpstr>
      <vt:lpstr>Insolvency Resolution by operational creditor (Section 9 )</vt:lpstr>
      <vt:lpstr>Insolvency Resolution by operational creditor (Section 9 )</vt:lpstr>
      <vt:lpstr>Appointment of Resolution Professional</vt:lpstr>
      <vt:lpstr>Appointment of Resolution Professional</vt:lpstr>
      <vt:lpstr>Replacement of RP by COC</vt:lpstr>
      <vt:lpstr>Replacement of RP by COC</vt:lpstr>
      <vt:lpstr>Resolution Professional(s) </vt:lpstr>
      <vt:lpstr>Committee of Creditors</vt:lpstr>
      <vt:lpstr>Restriction on powers of RP</vt:lpstr>
      <vt:lpstr>Restriction on powers of RP</vt:lpstr>
      <vt:lpstr>Restriction on powers of RP</vt:lpstr>
      <vt:lpstr>Restriction on powers of RP</vt:lpstr>
      <vt:lpstr>Information Memorandum</vt:lpstr>
      <vt:lpstr>Submission of Resolution Plan</vt:lpstr>
      <vt:lpstr>Submission of Resolution Plan</vt:lpstr>
      <vt:lpstr>Submission of Resolution Plan</vt:lpstr>
      <vt:lpstr>Liquidation Process</vt:lpstr>
      <vt:lpstr>Liquidation Process</vt:lpstr>
      <vt:lpstr>Liquidation Process</vt:lpstr>
      <vt:lpstr>Liquidation Process</vt:lpstr>
      <vt:lpstr>Liquidation Process</vt:lpstr>
      <vt:lpstr>Liquidation Process</vt:lpstr>
      <vt:lpstr>Liquidation Process</vt:lpstr>
      <vt:lpstr>Liquidation Process</vt:lpstr>
      <vt:lpstr>Liquidation Process</vt:lpstr>
      <vt:lpstr>Liquidation Process</vt:lpstr>
      <vt:lpstr>Liquidation Process</vt:lpstr>
      <vt:lpstr>Liquidation Process</vt:lpstr>
      <vt:lpstr>Liquidation Process</vt:lpstr>
      <vt:lpstr>Liquidation Estate</vt:lpstr>
      <vt:lpstr>Liquidation Estate</vt:lpstr>
      <vt:lpstr>Liquidation Estate</vt:lpstr>
      <vt:lpstr>Liquidation Process</vt:lpstr>
      <vt:lpstr>Position of secured creditors in Liquidation Process </vt:lpstr>
      <vt:lpstr>Position of secured creditors in Liquidation Process </vt:lpstr>
      <vt:lpstr>Distribution of Assets</vt:lpstr>
      <vt:lpstr>Distribution of Assets</vt:lpstr>
      <vt:lpstr>Distribution of Assets</vt:lpstr>
      <vt:lpstr>Preferential Transactions</vt:lpstr>
      <vt:lpstr>Preferential Transactions</vt:lpstr>
      <vt:lpstr>Preferential Transactions</vt:lpstr>
      <vt:lpstr>Avoidance of under- valued transactions(by RP/LIQUIDATOR)</vt:lpstr>
      <vt:lpstr>Avoidance of under- valued transactions(by RP/LIQUIDATOR)</vt:lpstr>
      <vt:lpstr> Liquidation of Corporate Debtor</vt:lpstr>
      <vt:lpstr>Fast Track Insolvency Resolution Process</vt:lpstr>
      <vt:lpstr>Fast Track Corporate Liquidation</vt:lpstr>
      <vt:lpstr>Voluntary Liquidation (section 59)</vt:lpstr>
      <vt:lpstr>Voluntary Liquidation (section 59)</vt:lpstr>
      <vt:lpstr>Voluntary Liquidation (section 59)</vt:lpstr>
      <vt:lpstr>Fraudulent or malicious proceedings</vt:lpstr>
      <vt:lpstr>Fraudulent Trading</vt:lpstr>
      <vt:lpstr>Offence and Penalties</vt:lpstr>
      <vt:lpstr>Offence and Penalties</vt:lpstr>
      <vt:lpstr>Offence and Penalties</vt:lpstr>
      <vt:lpstr>Offence and Penalties</vt:lpstr>
      <vt:lpstr>Offence and Penalties</vt:lpstr>
      <vt:lpstr>Slide 106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Admin</cp:lastModifiedBy>
  <cp:revision>901</cp:revision>
  <dcterms:created xsi:type="dcterms:W3CDTF">2006-08-16T00:00:00Z</dcterms:created>
  <dcterms:modified xsi:type="dcterms:W3CDTF">2017-12-07T12:19:17Z</dcterms:modified>
</cp:coreProperties>
</file>