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32"/>
  </p:notesMasterIdLst>
  <p:sldIdLst>
    <p:sldId id="256" r:id="rId2"/>
    <p:sldId id="295" r:id="rId3"/>
    <p:sldId id="329" r:id="rId4"/>
    <p:sldId id="314" r:id="rId5"/>
    <p:sldId id="299" r:id="rId6"/>
    <p:sldId id="315" r:id="rId7"/>
    <p:sldId id="316" r:id="rId8"/>
    <p:sldId id="317" r:id="rId9"/>
    <p:sldId id="318" r:id="rId10"/>
    <p:sldId id="319" r:id="rId11"/>
    <p:sldId id="320" r:id="rId12"/>
    <p:sldId id="321" r:id="rId13"/>
    <p:sldId id="307" r:id="rId14"/>
    <p:sldId id="308" r:id="rId15"/>
    <p:sldId id="309" r:id="rId16"/>
    <p:sldId id="310" r:id="rId17"/>
    <p:sldId id="311" r:id="rId18"/>
    <p:sldId id="312" r:id="rId19"/>
    <p:sldId id="313" r:id="rId20"/>
    <p:sldId id="322" r:id="rId21"/>
    <p:sldId id="296" r:id="rId22"/>
    <p:sldId id="297" r:id="rId23"/>
    <p:sldId id="298" r:id="rId24"/>
    <p:sldId id="323" r:id="rId25"/>
    <p:sldId id="324" r:id="rId26"/>
    <p:sldId id="325" r:id="rId27"/>
    <p:sldId id="326" r:id="rId28"/>
    <p:sldId id="327" r:id="rId29"/>
    <p:sldId id="328" r:id="rId30"/>
    <p:sldId id="294" r:id="rId31"/>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709" autoAdjust="0"/>
  </p:normalViewPr>
  <p:slideViewPr>
    <p:cSldViewPr>
      <p:cViewPr varScale="1">
        <p:scale>
          <a:sx n="66" d="100"/>
          <a:sy n="66" d="100"/>
        </p:scale>
        <p:origin x="-558" y="-108"/>
      </p:cViewPr>
      <p:guideLst>
        <p:guide orient="horz" pos="2160"/>
        <p:guide pos="2880"/>
      </p:guideLst>
    </p:cSldViewPr>
  </p:slideViewPr>
  <p:outlineViewPr>
    <p:cViewPr>
      <p:scale>
        <a:sx n="33" d="100"/>
        <a:sy n="33" d="100"/>
      </p:scale>
      <p:origin x="48" y="5327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9/15/2015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0521432-6AA5-4D80-A4A8-7498F17D460E}" type="slidenum">
              <a:rPr lang="en-US" smtClean="0"/>
              <a:pPr>
                <a:defRPr/>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9/15/2015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9/15/2015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9/15/2015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9/15/2015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9/15/2015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9/15/2015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9/15/2015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9/15/2015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9/15/2015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9/15/2015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8229600" cy="33528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100" b="1" cap="none" dirty="0" smtClean="0">
                <a:solidFill>
                  <a:schemeClr val="bg1"/>
                </a:solidFill>
                <a:latin typeface="Arial Unicode MS" pitchFamily="34" charset="-128"/>
                <a:ea typeface="Arial Unicode MS" pitchFamily="34" charset="-128"/>
                <a:cs typeface="Arial Unicode MS" pitchFamily="34" charset="-128"/>
              </a:rPr>
              <a:t/>
            </a:r>
            <a:br>
              <a:rPr lang="en-US" sz="3100" b="1" cap="none" dirty="0" smtClean="0">
                <a:solidFill>
                  <a:schemeClr val="bg1"/>
                </a:solidFill>
                <a:latin typeface="Arial Unicode MS" pitchFamily="34" charset="-128"/>
                <a:ea typeface="Arial Unicode MS" pitchFamily="34" charset="-128"/>
                <a:cs typeface="Arial Unicode MS" pitchFamily="34" charset="-128"/>
              </a:rPr>
            </a:br>
            <a:r>
              <a:rPr lang="en-US" sz="3600" b="1" cap="none" dirty="0" smtClean="0">
                <a:solidFill>
                  <a:schemeClr val="bg1"/>
                </a:solidFill>
                <a:latin typeface="Arial Unicode MS" pitchFamily="34" charset="-128"/>
                <a:ea typeface="Arial Unicode MS" pitchFamily="34" charset="-128"/>
                <a:cs typeface="Arial Unicode MS" pitchFamily="34" charset="-128"/>
              </a:rPr>
              <a:t>COMPANIES ACT, 2013</a:t>
            </a:r>
            <a:br>
              <a:rPr lang="en-US" sz="3600" b="1" cap="none" dirty="0" smtClean="0">
                <a:solidFill>
                  <a:schemeClr val="bg1"/>
                </a:solidFill>
                <a:latin typeface="Arial Unicode MS" pitchFamily="34" charset="-128"/>
                <a:ea typeface="Arial Unicode MS" pitchFamily="34" charset="-128"/>
                <a:cs typeface="Arial Unicode MS" pitchFamily="34" charset="-128"/>
              </a:rPr>
            </a:br>
            <a:r>
              <a:rPr lang="en-US" sz="3600" b="1" cap="none" dirty="0" smtClean="0">
                <a:solidFill>
                  <a:schemeClr val="bg1"/>
                </a:solidFill>
                <a:latin typeface="Arial Unicode MS" pitchFamily="34" charset="-128"/>
                <a:ea typeface="Arial Unicode MS" pitchFamily="34" charset="-128"/>
                <a:cs typeface="Arial Unicode MS" pitchFamily="34" charset="-128"/>
              </a:rPr>
              <a:t/>
            </a:r>
            <a:br>
              <a:rPr lang="en-US" sz="3600" b="1" cap="none" dirty="0" smtClean="0">
                <a:solidFill>
                  <a:schemeClr val="bg1"/>
                </a:solidFill>
                <a:latin typeface="Arial Unicode MS" pitchFamily="34" charset="-128"/>
                <a:ea typeface="Arial Unicode MS" pitchFamily="34" charset="-128"/>
                <a:cs typeface="Arial Unicode MS" pitchFamily="34" charset="-128"/>
              </a:rPr>
            </a:br>
            <a:r>
              <a:rPr lang="en-US" sz="3600" b="1" cap="none" dirty="0" smtClean="0">
                <a:solidFill>
                  <a:schemeClr val="bg1"/>
                </a:solidFill>
                <a:latin typeface="Arial Unicode MS" pitchFamily="34" charset="-128"/>
                <a:ea typeface="Arial Unicode MS" pitchFamily="34" charset="-128"/>
                <a:cs typeface="Arial Unicode MS" pitchFamily="34" charset="-128"/>
              </a:rPr>
              <a:t>ORDINARY AND SPECIAL RESOLUTION</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505200"/>
            <a:ext cx="7772400" cy="33528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Adv. </a:t>
            </a:r>
            <a:r>
              <a:rPr lang="en-US" sz="2400" b="1" dirty="0" smtClean="0">
                <a:solidFill>
                  <a:schemeClr val="bg1"/>
                </a:solidFill>
                <a:latin typeface="Arial Unicode MS" pitchFamily="34" charset="-128"/>
                <a:ea typeface="Arial Unicode MS" pitchFamily="34" charset="-128"/>
                <a:cs typeface="Arial Unicode MS" pitchFamily="34" charset="-128"/>
              </a:rPr>
              <a:t>Arun </a:t>
            </a:r>
            <a:r>
              <a:rPr lang="en-US" sz="2400" b="1" dirty="0" smtClean="0">
                <a:solidFill>
                  <a:schemeClr val="bg1"/>
                </a:solidFill>
                <a:latin typeface="Arial Unicode MS" pitchFamily="34" charset="-128"/>
                <a:ea typeface="Arial Unicode MS" pitchFamily="34" charset="-128"/>
                <a:cs typeface="Arial Unicode MS" pitchFamily="34" charset="-128"/>
              </a:rPr>
              <a:t>Saxena</a:t>
            </a:r>
          </a:p>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Saxena &amp; Saxena Law Chambers</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Advocates &amp; Attorneys</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dirty="0" smtClean="0">
                <a:solidFill>
                  <a:schemeClr val="bg1"/>
                </a:solidFill>
                <a:latin typeface="Arial Unicode MS" pitchFamily="34" charset="-128"/>
                <a:ea typeface="Arial Unicode MS" pitchFamily="34" charset="-128"/>
                <a:cs typeface="Arial Unicode MS" pitchFamily="34" charset="-128"/>
              </a:rPr>
              <a:t> Road,</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t>
            </a:r>
            <a:r>
              <a:rPr lang="en-US" sz="1800" b="1" dirty="0" smtClean="0">
                <a:solidFill>
                  <a:schemeClr val="bg1"/>
                </a:solidFill>
                <a:latin typeface="Arial Unicode MS" pitchFamily="34" charset="-128"/>
                <a:ea typeface="Arial Unicode MS" pitchFamily="34" charset="-128"/>
                <a:cs typeface="Arial Unicode MS" pitchFamily="34" charset="-128"/>
              </a:rPr>
              <a:t>advisor@sslclegal.in</a:t>
            </a:r>
            <a:endParaRPr lang="en-US" sz="1800" b="1" dirty="0" smtClean="0">
              <a:solidFill>
                <a:schemeClr val="bg1"/>
              </a:solidFill>
              <a:latin typeface="Arial Unicode MS" pitchFamily="34" charset="-128"/>
              <a:ea typeface="Arial Unicode MS" pitchFamily="34" charset="-128"/>
              <a:cs typeface="Arial Unicode MS" pitchFamily="34" charset="-128"/>
            </a:endParaRP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sz="quarter" idx="1"/>
          </p:nvPr>
        </p:nvGraphicFramePr>
        <p:xfrm>
          <a:off x="533400" y="1676400"/>
          <a:ext cx="8229600" cy="4389120"/>
        </p:xfrm>
        <a:graphic>
          <a:graphicData uri="http://schemas.openxmlformats.org/drawingml/2006/table">
            <a:tbl>
              <a:tblPr firstRow="1" bandRow="1">
                <a:tableStyleId>{5C22544A-7EE6-4342-B048-85BDC9FD1C3A}</a:tableStyleId>
              </a:tblPr>
              <a:tblGrid>
                <a:gridCol w="1307506"/>
                <a:gridCol w="6922094"/>
              </a:tblGrid>
              <a:tr h="316539">
                <a:tc>
                  <a:txBody>
                    <a:bodyPr/>
                    <a:lstStyle/>
                    <a:p>
                      <a:pPr algn="just"/>
                      <a:endParaRPr lang="en-US" sz="2300" dirty="0"/>
                    </a:p>
                  </a:txBody>
                  <a:tcPr/>
                </a:tc>
                <a:tc>
                  <a:txBody>
                    <a:bodyPr/>
                    <a:lstStyle/>
                    <a:p>
                      <a:pPr algn="just"/>
                      <a:endParaRPr lang="en-US" sz="2300"/>
                    </a:p>
                  </a:txBody>
                  <a:tcPr/>
                </a:tc>
              </a:tr>
              <a:tr h="1822828">
                <a:tc>
                  <a:txBody>
                    <a:bodyPr/>
                    <a:lstStyle/>
                    <a:p>
                      <a:pPr algn="just"/>
                      <a:r>
                        <a:rPr lang="en-US" sz="2300" dirty="0" smtClean="0"/>
                        <a:t>188</a:t>
                      </a:r>
                      <a:endParaRPr lang="en-US" sz="2300" dirty="0"/>
                    </a:p>
                  </a:txBody>
                  <a:tcPr/>
                </a:tc>
                <a:tc>
                  <a:txBody>
                    <a:bodyPr/>
                    <a:lstStyle/>
                    <a:p>
                      <a:pPr algn="just">
                        <a:buFontTx/>
                        <a:buChar char="-"/>
                      </a:pPr>
                      <a:r>
                        <a:rPr lang="en-US" sz="2300" dirty="0" smtClean="0"/>
                        <a:t>Companies having paid up capital of Rs. 10 crores</a:t>
                      </a:r>
                      <a:r>
                        <a:rPr lang="en-US" sz="2300" baseline="0" dirty="0" smtClean="0"/>
                        <a:t> or more.</a:t>
                      </a:r>
                    </a:p>
                    <a:p>
                      <a:pPr marL="0" algn="just" rtl="0" eaLnBrk="1" latinLnBrk="0" hangingPunct="1">
                        <a:buFontTx/>
                        <a:buChar char="-"/>
                      </a:pPr>
                      <a:r>
                        <a:rPr kumimoji="0" lang="en-US" sz="2300" kern="1200" baseline="0" dirty="0" smtClean="0">
                          <a:solidFill>
                            <a:schemeClr val="dk1"/>
                          </a:solidFill>
                          <a:latin typeface="+mn-lt"/>
                          <a:ea typeface="+mn-ea"/>
                          <a:cs typeface="+mn-cs"/>
                        </a:rPr>
                        <a:t>Sale, purchase and supply of goods or material exceeding 25% of annual turnover</a:t>
                      </a:r>
                    </a:p>
                    <a:p>
                      <a:pPr marL="0" algn="just" rtl="0" eaLnBrk="1" latinLnBrk="0" hangingPunct="1">
                        <a:buFontTx/>
                        <a:buChar char="-"/>
                      </a:pPr>
                      <a:r>
                        <a:rPr kumimoji="0" lang="en-US" sz="2300" kern="1200" baseline="0" dirty="0" smtClean="0">
                          <a:solidFill>
                            <a:schemeClr val="dk1"/>
                          </a:solidFill>
                          <a:latin typeface="+mn-lt"/>
                          <a:ea typeface="+mn-ea"/>
                          <a:cs typeface="+mn-cs"/>
                        </a:rPr>
                        <a:t>Selling, buying or disposing off property exceeding 10 % of net worth.</a:t>
                      </a:r>
                    </a:p>
                    <a:p>
                      <a:pPr marL="0" algn="just" rtl="0" eaLnBrk="1" latinLnBrk="0" hangingPunct="1">
                        <a:buFontTx/>
                        <a:buChar char="-"/>
                      </a:pPr>
                      <a:r>
                        <a:rPr kumimoji="0" lang="en-US" sz="2300" kern="1200" baseline="0" dirty="0" smtClean="0">
                          <a:solidFill>
                            <a:schemeClr val="dk1"/>
                          </a:solidFill>
                          <a:latin typeface="+mn-lt"/>
                          <a:ea typeface="+mn-ea"/>
                          <a:cs typeface="+mn-cs"/>
                        </a:rPr>
                        <a:t>Leasing of property exceeding 10 % of net worth or 10% of turnover.</a:t>
                      </a:r>
                    </a:p>
                    <a:p>
                      <a:pPr marL="0" algn="just" rtl="0" eaLnBrk="1" latinLnBrk="0" hangingPunct="1">
                        <a:buFontTx/>
                        <a:buChar char="-"/>
                      </a:pPr>
                      <a:r>
                        <a:rPr kumimoji="0" lang="en-US" sz="2300" kern="1200" baseline="0" dirty="0" smtClean="0">
                          <a:solidFill>
                            <a:schemeClr val="dk1"/>
                          </a:solidFill>
                          <a:latin typeface="+mn-lt"/>
                          <a:ea typeface="+mn-ea"/>
                          <a:cs typeface="+mn-cs"/>
                        </a:rPr>
                        <a:t>Availing or rendering of any services exceeding 10 % of net worth </a:t>
                      </a:r>
                    </a:p>
                    <a:p>
                      <a:pPr algn="just">
                        <a:buFontTx/>
                        <a:buChar char="-"/>
                      </a:pPr>
                      <a:endParaRPr lang="en-US" sz="2300" dirty="0"/>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sz="quarter" idx="1"/>
          </p:nvPr>
        </p:nvGraphicFramePr>
        <p:xfrm>
          <a:off x="533400" y="1752600"/>
          <a:ext cx="8153400" cy="4526280"/>
        </p:xfrm>
        <a:graphic>
          <a:graphicData uri="http://schemas.openxmlformats.org/drawingml/2006/table">
            <a:tbl>
              <a:tblPr firstRow="1" bandRow="1">
                <a:tableStyleId>{5C22544A-7EE6-4342-B048-85BDC9FD1C3A}</a:tableStyleId>
              </a:tblPr>
              <a:tblGrid>
                <a:gridCol w="1295400"/>
                <a:gridCol w="6858000"/>
              </a:tblGrid>
              <a:tr h="406712">
                <a:tc>
                  <a:txBody>
                    <a:bodyPr/>
                    <a:lstStyle/>
                    <a:p>
                      <a:pPr algn="just"/>
                      <a:endParaRPr lang="en-US" sz="2300" dirty="0"/>
                    </a:p>
                  </a:txBody>
                  <a:tcPr/>
                </a:tc>
                <a:tc>
                  <a:txBody>
                    <a:bodyPr/>
                    <a:lstStyle/>
                    <a:p>
                      <a:pPr algn="just"/>
                      <a:endParaRPr lang="en-US" sz="2300"/>
                    </a:p>
                  </a:txBody>
                  <a:tcPr/>
                </a:tc>
              </a:tr>
              <a:tr h="729276">
                <a:tc>
                  <a:txBody>
                    <a:bodyPr/>
                    <a:lstStyle/>
                    <a:p>
                      <a:pPr marL="0" algn="just" rtl="0" eaLnBrk="1" latinLnBrk="0" hangingPunct="1"/>
                      <a:r>
                        <a:rPr kumimoji="0" lang="en-US" sz="2300" kern="1200" dirty="0" smtClean="0">
                          <a:solidFill>
                            <a:schemeClr val="dk1"/>
                          </a:solidFill>
                          <a:latin typeface="+mn-lt"/>
                          <a:ea typeface="+mn-ea"/>
                          <a:cs typeface="+mn-cs"/>
                        </a:rPr>
                        <a:t>196</a:t>
                      </a:r>
                    </a:p>
                  </a:txBody>
                  <a:tcPr/>
                </a:tc>
                <a:tc>
                  <a:txBody>
                    <a:bodyPr/>
                    <a:lstStyle/>
                    <a:p>
                      <a:pPr marL="0" algn="just" rtl="0" eaLnBrk="1" latinLnBrk="0" hangingPunct="1"/>
                      <a:r>
                        <a:rPr kumimoji="0" lang="en-US" sz="2300" kern="1200" dirty="0" smtClean="0">
                          <a:solidFill>
                            <a:schemeClr val="dk1"/>
                          </a:solidFill>
                          <a:latin typeface="+mn-lt"/>
                          <a:ea typeface="+mn-ea"/>
                          <a:cs typeface="+mn-cs"/>
                        </a:rPr>
                        <a:t>appointment of person aged 70 years or more as MD, WTD or Manager</a:t>
                      </a:r>
                    </a:p>
                  </a:txBody>
                  <a:tcPr/>
                </a:tc>
              </a:tr>
              <a:tr h="729276">
                <a:tc>
                  <a:txBody>
                    <a:bodyPr/>
                    <a:lstStyle/>
                    <a:p>
                      <a:pPr algn="just"/>
                      <a:r>
                        <a:rPr kumimoji="0" lang="en-US" sz="2300" kern="1200" dirty="0" smtClean="0">
                          <a:solidFill>
                            <a:schemeClr val="dk1"/>
                          </a:solidFill>
                          <a:latin typeface="+mn-lt"/>
                          <a:ea typeface="+mn-ea"/>
                          <a:cs typeface="+mn-cs"/>
                        </a:rPr>
                        <a:t>197</a:t>
                      </a:r>
                    </a:p>
                  </a:txBody>
                  <a:tcPr/>
                </a:tc>
                <a:tc>
                  <a:txBody>
                    <a:bodyPr/>
                    <a:lstStyle/>
                    <a:p>
                      <a:pPr algn="just"/>
                      <a:r>
                        <a:rPr kumimoji="0" lang="en-US" sz="2300" kern="1200" dirty="0" smtClean="0">
                          <a:solidFill>
                            <a:schemeClr val="dk1"/>
                          </a:solidFill>
                          <a:latin typeface="+mn-lt"/>
                          <a:ea typeface="+mn-ea"/>
                          <a:cs typeface="+mn-cs"/>
                        </a:rPr>
                        <a:t>Remuneration to Director (Articles may not provide for SR)</a:t>
                      </a:r>
                    </a:p>
                  </a:txBody>
                  <a:tcPr/>
                </a:tc>
              </a:tr>
              <a:tr h="406712">
                <a:tc>
                  <a:txBody>
                    <a:bodyPr/>
                    <a:lstStyle/>
                    <a:p>
                      <a:pPr algn="just"/>
                      <a:r>
                        <a:rPr kumimoji="0" lang="en-US" sz="2300" kern="1200" dirty="0" smtClean="0">
                          <a:solidFill>
                            <a:schemeClr val="dk1"/>
                          </a:solidFill>
                          <a:latin typeface="+mn-lt"/>
                          <a:ea typeface="+mn-ea"/>
                          <a:cs typeface="+mn-cs"/>
                        </a:rPr>
                        <a:t>210</a:t>
                      </a:r>
                    </a:p>
                  </a:txBody>
                  <a:tcPr/>
                </a:tc>
                <a:tc>
                  <a:txBody>
                    <a:bodyPr/>
                    <a:lstStyle/>
                    <a:p>
                      <a:pPr algn="just"/>
                      <a:r>
                        <a:rPr kumimoji="0" lang="en-US" sz="2300" kern="1200" dirty="0" smtClean="0">
                          <a:solidFill>
                            <a:schemeClr val="dk1"/>
                          </a:solidFill>
                          <a:latin typeface="+mn-lt"/>
                          <a:ea typeface="+mn-ea"/>
                          <a:cs typeface="+mn-cs"/>
                        </a:rPr>
                        <a:t>Investigation into affairs of the Company</a:t>
                      </a:r>
                    </a:p>
                  </a:txBody>
                  <a:tcPr/>
                </a:tc>
              </a:tr>
              <a:tr h="729276">
                <a:tc>
                  <a:txBody>
                    <a:bodyPr/>
                    <a:lstStyle/>
                    <a:p>
                      <a:pPr algn="just"/>
                      <a:r>
                        <a:rPr kumimoji="0" lang="en-US" sz="2300" kern="1200" dirty="0" smtClean="0">
                          <a:solidFill>
                            <a:schemeClr val="dk1"/>
                          </a:solidFill>
                          <a:latin typeface="+mn-lt"/>
                          <a:ea typeface="+mn-ea"/>
                          <a:cs typeface="+mn-cs"/>
                        </a:rPr>
                        <a:t>248</a:t>
                      </a:r>
                    </a:p>
                  </a:txBody>
                  <a:tcPr/>
                </a:tc>
                <a:tc>
                  <a:txBody>
                    <a:bodyPr/>
                    <a:lstStyle/>
                    <a:p>
                      <a:pPr algn="just"/>
                      <a:r>
                        <a:rPr kumimoji="0" lang="en-US" sz="2300" kern="1200" dirty="0" smtClean="0">
                          <a:solidFill>
                            <a:schemeClr val="dk1"/>
                          </a:solidFill>
                          <a:latin typeface="+mn-lt"/>
                          <a:ea typeface="+mn-ea"/>
                          <a:cs typeface="+mn-cs"/>
                        </a:rPr>
                        <a:t>SR or consent of 75% share holders for application for striking off the name of company</a:t>
                      </a:r>
                    </a:p>
                  </a:txBody>
                  <a:tcPr/>
                </a:tc>
              </a:tr>
              <a:tr h="757325">
                <a:tc>
                  <a:txBody>
                    <a:bodyPr/>
                    <a:lstStyle/>
                    <a:p>
                      <a:pPr algn="just"/>
                      <a:r>
                        <a:rPr lang="en-US" sz="2300" dirty="0" smtClean="0"/>
                        <a:t>262</a:t>
                      </a:r>
                      <a:endParaRPr lang="en-US" sz="2300" dirty="0"/>
                    </a:p>
                  </a:txBody>
                  <a:tcPr/>
                </a:tc>
                <a:tc>
                  <a:txBody>
                    <a:bodyPr/>
                    <a:lstStyle/>
                    <a:p>
                      <a:pPr algn="just"/>
                      <a:r>
                        <a:rPr lang="en-US" sz="2400" dirty="0" smtClean="0"/>
                        <a:t>For amalgamation or merger of sick company with other company</a:t>
                      </a:r>
                      <a:endParaRPr lang="en-US" sz="2300" dirty="0"/>
                    </a:p>
                  </a:txBody>
                  <a:tcPr/>
                </a:tc>
              </a:tr>
              <a:tr h="406712">
                <a:tc>
                  <a:txBody>
                    <a:bodyPr/>
                    <a:lstStyle/>
                    <a:p>
                      <a:pPr algn="just"/>
                      <a:r>
                        <a:rPr lang="en-US" sz="2300" dirty="0" smtClean="0"/>
                        <a:t>271</a:t>
                      </a:r>
                      <a:endParaRPr lang="en-US" sz="2300" dirty="0"/>
                    </a:p>
                  </a:txBody>
                  <a:tcPr/>
                </a:tc>
                <a:tc>
                  <a:txBody>
                    <a:bodyPr/>
                    <a:lstStyle/>
                    <a:p>
                      <a:pPr algn="just"/>
                      <a:r>
                        <a:rPr lang="en-US" sz="2300" dirty="0" smtClean="0"/>
                        <a:t>Winding up by Tribunal</a:t>
                      </a:r>
                      <a:endParaRPr lang="en-US" sz="2300" dirty="0"/>
                    </a:p>
                  </a:txBody>
                  <a:tcPr/>
                </a:tc>
              </a:tr>
            </a:tbl>
          </a:graphicData>
        </a:graphic>
      </p:graphicFrame>
      <p:sp>
        <p:nvSpPr>
          <p:cNvPr id="4" name="Footer Placeholder 3"/>
          <p:cNvSpPr>
            <a:spLocks noGrp="1"/>
          </p:cNvSpPr>
          <p:nvPr>
            <p:ph type="ftr" sz="quarter" idx="11"/>
          </p:nvPr>
        </p:nvSpPr>
        <p:spPr>
          <a:xfrm>
            <a:off x="685800" y="6248400"/>
            <a:ext cx="5421313"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sz="quarter" idx="1"/>
          </p:nvPr>
        </p:nvGraphicFramePr>
        <p:xfrm>
          <a:off x="457200" y="1981200"/>
          <a:ext cx="8153400" cy="1722120"/>
        </p:xfrm>
        <a:graphic>
          <a:graphicData uri="http://schemas.openxmlformats.org/drawingml/2006/table">
            <a:tbl>
              <a:tblPr firstRow="1" bandRow="1">
                <a:tableStyleId>{5C22544A-7EE6-4342-B048-85BDC9FD1C3A}</a:tableStyleId>
              </a:tblPr>
              <a:tblGrid>
                <a:gridCol w="1295400"/>
                <a:gridCol w="6858000"/>
              </a:tblGrid>
              <a:tr h="370840">
                <a:tc>
                  <a:txBody>
                    <a:bodyPr/>
                    <a:lstStyle/>
                    <a:p>
                      <a:endParaRPr lang="en-US" sz="2300" dirty="0"/>
                    </a:p>
                  </a:txBody>
                  <a:tcPr/>
                </a:tc>
                <a:tc>
                  <a:txBody>
                    <a:bodyPr/>
                    <a:lstStyle/>
                    <a:p>
                      <a:endParaRPr lang="en-US"/>
                    </a:p>
                  </a:txBody>
                  <a:tcPr/>
                </a:tc>
              </a:tr>
              <a:tr h="370840">
                <a:tc>
                  <a:txBody>
                    <a:bodyPr/>
                    <a:lstStyle/>
                    <a:p>
                      <a:r>
                        <a:rPr kumimoji="0" lang="en-US" sz="2400" kern="1200" dirty="0" smtClean="0">
                          <a:solidFill>
                            <a:schemeClr val="dk1"/>
                          </a:solidFill>
                          <a:latin typeface="+mn-lt"/>
                          <a:ea typeface="+mn-ea"/>
                          <a:cs typeface="+mn-cs"/>
                        </a:rPr>
                        <a:t>304</a:t>
                      </a:r>
                    </a:p>
                  </a:txBody>
                  <a:tcPr/>
                </a:tc>
                <a:tc>
                  <a:txBody>
                    <a:bodyPr/>
                    <a:lstStyle/>
                    <a:p>
                      <a:r>
                        <a:rPr kumimoji="0" lang="en-US" sz="2400" kern="1200" dirty="0" smtClean="0">
                          <a:solidFill>
                            <a:schemeClr val="dk1"/>
                          </a:solidFill>
                          <a:latin typeface="+mn-lt"/>
                          <a:ea typeface="+mn-ea"/>
                          <a:cs typeface="+mn-cs"/>
                        </a:rPr>
                        <a:t>Voluntary winding up by the company</a:t>
                      </a:r>
                    </a:p>
                  </a:txBody>
                  <a:tcPr/>
                </a:tc>
              </a:tr>
              <a:tr h="370840">
                <a:tc>
                  <a:txBody>
                    <a:bodyPr/>
                    <a:lstStyle/>
                    <a:p>
                      <a:r>
                        <a:rPr lang="en-US" sz="2300" dirty="0" smtClean="0"/>
                        <a:t>343</a:t>
                      </a:r>
                      <a:endParaRPr lang="en-US" sz="2300" dirty="0"/>
                    </a:p>
                  </a:txBody>
                  <a:tcPr/>
                </a:tc>
                <a:tc>
                  <a:txBody>
                    <a:bodyPr/>
                    <a:lstStyle/>
                    <a:p>
                      <a:r>
                        <a:rPr lang="en-US" sz="2400" dirty="0" smtClean="0"/>
                        <a:t>company liquidator to exercise certain powers subject to sanction by SR and prior approval of tribunal</a:t>
                      </a:r>
                      <a:endParaRPr lang="en-US" sz="2300" dirty="0"/>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3600" b="1" dirty="0" smtClean="0"/>
              <a:t>Procedure for passing Ordinary or Special Resolution</a:t>
            </a:r>
            <a:endParaRPr lang="en-US" sz="3600" b="1" dirty="0"/>
          </a:p>
        </p:txBody>
      </p:sp>
      <p:sp>
        <p:nvSpPr>
          <p:cNvPr id="3" name="Content Placeholder 2"/>
          <p:cNvSpPr>
            <a:spLocks noGrp="1"/>
          </p:cNvSpPr>
          <p:nvPr>
            <p:ph sz="quarter" idx="1"/>
          </p:nvPr>
        </p:nvSpPr>
        <p:spPr>
          <a:xfrm>
            <a:off x="612648" y="1828800"/>
            <a:ext cx="8153400" cy="4267200"/>
          </a:xfrm>
        </p:spPr>
        <p:txBody>
          <a:bodyPr/>
          <a:lstStyle/>
          <a:p>
            <a:pPr algn="just"/>
            <a:r>
              <a:rPr lang="en-US" sz="2400" dirty="0" smtClean="0"/>
              <a:t>Board approval. (Notice, agenda, minutes)</a:t>
            </a:r>
          </a:p>
          <a:p>
            <a:pPr algn="just"/>
            <a:r>
              <a:rPr lang="en-US" sz="2400" dirty="0" smtClean="0"/>
              <a:t>Shareholder approval in general meeting.</a:t>
            </a:r>
          </a:p>
          <a:p>
            <a:pPr algn="just"/>
            <a:r>
              <a:rPr lang="en-US" sz="2400" dirty="0" smtClean="0"/>
              <a:t>Types of General Meetings :</a:t>
            </a:r>
          </a:p>
          <a:p>
            <a:pPr lvl="2" algn="just"/>
            <a:r>
              <a:rPr lang="en-US" sz="2400" dirty="0" smtClean="0"/>
              <a:t>Extra Ordinary General Meeting</a:t>
            </a:r>
          </a:p>
          <a:p>
            <a:pPr lvl="2" algn="just"/>
            <a:r>
              <a:rPr lang="en-US" sz="2400" dirty="0" smtClean="0"/>
              <a:t>Annual General Meeting</a:t>
            </a:r>
          </a:p>
          <a:p>
            <a:pPr marL="319088" lvl="2" indent="-319088" algn="just">
              <a:spcBef>
                <a:spcPts val="700"/>
              </a:spcBef>
              <a:buSzPct val="60000"/>
              <a:buFont typeface="Wingdings" pitchFamily="2" charset="2"/>
              <a:buChar char=""/>
            </a:pPr>
            <a:r>
              <a:rPr lang="en-US" sz="2400" dirty="0" smtClean="0"/>
              <a:t>Who may call meeting:</a:t>
            </a:r>
          </a:p>
          <a:p>
            <a:pPr marL="1257300" lvl="4" indent="-342900" algn="just">
              <a:spcBef>
                <a:spcPts val="700"/>
              </a:spcBef>
              <a:buSzPct val="60000"/>
              <a:buFont typeface="+mj-lt"/>
              <a:buAutoNum type="arabicPeriod"/>
            </a:pPr>
            <a:r>
              <a:rPr lang="en-US" sz="2400" dirty="0" smtClean="0"/>
              <a:t>EOGM - Board or </a:t>
            </a:r>
            <a:r>
              <a:rPr lang="en-US" sz="2400" dirty="0" err="1" smtClean="0"/>
              <a:t>Requisitionists</a:t>
            </a:r>
            <a:endParaRPr lang="en-US" sz="2400" dirty="0" smtClean="0"/>
          </a:p>
          <a:p>
            <a:pPr marL="1257300" lvl="4" indent="-342900" algn="just">
              <a:spcBef>
                <a:spcPts val="700"/>
              </a:spcBef>
              <a:buSzPct val="60000"/>
              <a:buFont typeface="+mj-lt"/>
              <a:buAutoNum type="arabicPeriod"/>
            </a:pPr>
            <a:r>
              <a:rPr lang="en-US" sz="2400" dirty="0" smtClean="0"/>
              <a:t>AGM - Board</a:t>
            </a:r>
          </a:p>
          <a:p>
            <a:pPr marL="1233488" lvl="4" indent="-319088" algn="just">
              <a:spcBef>
                <a:spcPts val="700"/>
              </a:spcBef>
              <a:buSzPct val="60000"/>
              <a:buNone/>
            </a:pPr>
            <a:endParaRPr lang="en-US" sz="2100" dirty="0" smtClean="0"/>
          </a:p>
          <a:p>
            <a:pPr lvl="2" algn="just"/>
            <a:endParaRPr lang="en-US" sz="1800" dirty="0" smtClean="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Notice of Meeting (Section 101)</a:t>
            </a:r>
            <a:endParaRPr lang="en-US" sz="3600" b="1" dirty="0"/>
          </a:p>
        </p:txBody>
      </p:sp>
      <p:sp>
        <p:nvSpPr>
          <p:cNvPr id="3" name="Content Placeholder 2"/>
          <p:cNvSpPr>
            <a:spLocks noGrp="1"/>
          </p:cNvSpPr>
          <p:nvPr>
            <p:ph sz="quarter" idx="1"/>
          </p:nvPr>
        </p:nvSpPr>
        <p:spPr/>
        <p:txBody>
          <a:bodyPr/>
          <a:lstStyle/>
          <a:p>
            <a:pPr algn="just" eaLnBrk="1" hangingPunct="1"/>
            <a:endParaRPr lang="en-US" sz="2400" dirty="0" smtClean="0"/>
          </a:p>
          <a:p>
            <a:pPr algn="just" eaLnBrk="1" hangingPunct="1"/>
            <a:r>
              <a:rPr lang="en-US" sz="2400" dirty="0" smtClean="0"/>
              <a:t>Length of notice - 21 clear days (21 days in 1956 Act)</a:t>
            </a:r>
          </a:p>
          <a:p>
            <a:pPr algn="just"/>
            <a:r>
              <a:rPr lang="en-US" sz="2400" dirty="0" smtClean="0"/>
              <a:t>Notice can be in writing or electronic mode</a:t>
            </a:r>
          </a:p>
          <a:p>
            <a:pPr algn="just" eaLnBrk="1" hangingPunct="1"/>
            <a:r>
              <a:rPr lang="en-US" sz="2400" dirty="0" smtClean="0"/>
              <a:t>Shorter notice  - with consent of 95% shareholders (100% in 1956 Act)</a:t>
            </a:r>
          </a:p>
          <a:p>
            <a:pPr algn="just"/>
            <a:r>
              <a:rPr lang="en-US" sz="2400" dirty="0" smtClean="0"/>
              <a:t>Notice to be given to :</a:t>
            </a:r>
          </a:p>
          <a:p>
            <a:pPr marL="633413" indent="-117475" algn="just">
              <a:buFont typeface="Wingdings" pitchFamily="2" charset="2"/>
              <a:buChar char="Ø"/>
            </a:pPr>
            <a:r>
              <a:rPr lang="en-US" sz="2400" dirty="0" smtClean="0"/>
              <a:t>Every Member, </a:t>
            </a:r>
          </a:p>
          <a:p>
            <a:pPr marL="633413" indent="-117475" algn="just">
              <a:buFont typeface="Wingdings" pitchFamily="2" charset="2"/>
              <a:buChar char="Ø"/>
            </a:pPr>
            <a:r>
              <a:rPr lang="en-US" sz="2400" dirty="0" smtClean="0"/>
              <a:t>Auditors and </a:t>
            </a:r>
          </a:p>
          <a:p>
            <a:pPr marL="633413" indent="-117475" algn="just">
              <a:buFont typeface="Wingdings" pitchFamily="2" charset="2"/>
              <a:buChar char="Ø"/>
            </a:pPr>
            <a:r>
              <a:rPr lang="en-US" sz="2400" dirty="0" smtClean="0"/>
              <a:t>Every director</a:t>
            </a:r>
          </a:p>
          <a:p>
            <a:pPr algn="just"/>
            <a:endParaRPr lang="en-US" sz="2400" dirty="0" smtClean="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3600" b="1" dirty="0" smtClean="0"/>
              <a:t>Explanatory statement (Section 102)</a:t>
            </a:r>
            <a:endParaRPr lang="en-US" sz="3600" b="1" dirty="0"/>
          </a:p>
        </p:txBody>
      </p:sp>
      <p:sp>
        <p:nvSpPr>
          <p:cNvPr id="3" name="Content Placeholder 2"/>
          <p:cNvSpPr>
            <a:spLocks noGrp="1"/>
          </p:cNvSpPr>
          <p:nvPr>
            <p:ph sz="quarter" idx="1"/>
          </p:nvPr>
        </p:nvSpPr>
        <p:spPr/>
        <p:txBody>
          <a:bodyPr/>
          <a:lstStyle/>
          <a:p>
            <a:r>
              <a:rPr lang="en-US" sz="2300" dirty="0" smtClean="0"/>
              <a:t>A statement shall be annexed to notice, stating</a:t>
            </a:r>
          </a:p>
          <a:p>
            <a:pPr>
              <a:buNone/>
            </a:pPr>
            <a:endParaRPr lang="en-US" sz="2300" dirty="0" smtClean="0"/>
          </a:p>
          <a:p>
            <a:pPr>
              <a:buNone/>
            </a:pPr>
            <a:r>
              <a:rPr lang="en-US" sz="2300" dirty="0" smtClean="0"/>
              <a:t>	a) the nature of concern or interest, financial or otherwise, if any, in respect of each items of—</a:t>
            </a:r>
          </a:p>
          <a:p>
            <a:pPr>
              <a:buNone/>
            </a:pPr>
            <a:r>
              <a:rPr lang="en-US" sz="2300" dirty="0" smtClean="0"/>
              <a:t>	(</a:t>
            </a:r>
            <a:r>
              <a:rPr lang="en-US" sz="2300" dirty="0" err="1" smtClean="0"/>
              <a:t>i</a:t>
            </a:r>
            <a:r>
              <a:rPr lang="en-US" sz="2300" dirty="0" smtClean="0"/>
              <a:t>) every director and the manager, if any;</a:t>
            </a:r>
          </a:p>
          <a:p>
            <a:pPr>
              <a:buNone/>
            </a:pPr>
            <a:r>
              <a:rPr lang="en-US" sz="2300" dirty="0" smtClean="0"/>
              <a:t>	(ii) every other key managerial personnel; and</a:t>
            </a:r>
          </a:p>
          <a:p>
            <a:pPr>
              <a:buNone/>
            </a:pPr>
            <a:r>
              <a:rPr lang="en-US" sz="2300" dirty="0" smtClean="0"/>
              <a:t>	(iii) relatives of the persons mentioned in sub-clauses (</a:t>
            </a:r>
            <a:r>
              <a:rPr lang="en-US" sz="2300" dirty="0" err="1" smtClean="0"/>
              <a:t>i</a:t>
            </a:r>
            <a:r>
              <a:rPr lang="en-US" sz="2300" dirty="0" smtClean="0"/>
              <a:t>) and (ii);</a:t>
            </a:r>
          </a:p>
          <a:p>
            <a:pPr>
              <a:buNone/>
            </a:pPr>
            <a:endParaRPr lang="en-US" sz="2300" dirty="0" smtClean="0"/>
          </a:p>
          <a:p>
            <a:pPr>
              <a:buNone/>
            </a:pPr>
            <a:r>
              <a:rPr lang="en-US" sz="2300" dirty="0" smtClean="0"/>
              <a:t>	(b) any other information and facts that may enable members to understand the meaning, scope and implications of the items of business and to take decision thereon.</a:t>
            </a:r>
            <a:endParaRPr lang="en-US" sz="23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Quorum for meeting (Section 103)</a:t>
            </a:r>
            <a:br>
              <a:rPr lang="en-US" sz="3600" b="1" dirty="0" smtClean="0"/>
            </a:br>
            <a:endParaRPr lang="en-US" sz="3600" b="1" dirty="0"/>
          </a:p>
        </p:txBody>
      </p:sp>
      <p:sp>
        <p:nvSpPr>
          <p:cNvPr id="3" name="Content Placeholder 2"/>
          <p:cNvSpPr>
            <a:spLocks noGrp="1"/>
          </p:cNvSpPr>
          <p:nvPr>
            <p:ph sz="quarter" idx="1"/>
          </p:nvPr>
        </p:nvSpPr>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of Public Company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not more than 1000	:    5</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1000 to 5000		:  15</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more than 5000		:  30</a:t>
            </a:r>
          </a:p>
          <a:p>
            <a:pPr lvl="1" algn="just" eaLnBrk="1" hangingPunct="1">
              <a:buFont typeface="Wingdings" pitchFamily="2" charset="2"/>
              <a:buChar char="v"/>
            </a:pPr>
            <a:endParaRPr lang="en-US" sz="25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of Private Company :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2 members personally present</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a:p>
            <a:endParaRPr lang="en-US"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Chairman of meeting (Section 104)</a:t>
            </a:r>
            <a:endParaRPr lang="en-US" sz="3600" b="1" dirty="0"/>
          </a:p>
        </p:txBody>
      </p:sp>
      <p:sp>
        <p:nvSpPr>
          <p:cNvPr id="3" name="Content Placeholder 2"/>
          <p:cNvSpPr>
            <a:spLocks noGrp="1"/>
          </p:cNvSpPr>
          <p:nvPr>
            <p:ph sz="quarter" idx="1"/>
          </p:nvPr>
        </p:nvSpPr>
        <p:spPr/>
        <p:txBody>
          <a:bodyPr/>
          <a:lstStyle/>
          <a:p>
            <a:pPr algn="just"/>
            <a:r>
              <a:rPr lang="en-US" sz="2800" dirty="0" smtClean="0"/>
              <a:t>Members personally present at meeting shall elect one of themselves to be chairman on show of hands.</a:t>
            </a:r>
          </a:p>
          <a:p>
            <a:pPr algn="just"/>
            <a:r>
              <a:rPr lang="en-US" sz="2800" dirty="0" smtClean="0"/>
              <a:t>In case poll is demanded, shall be taken in accordance with provisions of Act </a:t>
            </a:r>
          </a:p>
          <a:p>
            <a:pPr algn="just"/>
            <a:r>
              <a:rPr lang="en-US" sz="2800" dirty="0" smtClean="0"/>
              <a:t>Chairman appointed by show of hands shall continue to be chairman until some other person is elected as result of poll.</a:t>
            </a:r>
          </a:p>
          <a:p>
            <a:pPr algn="just"/>
            <a:r>
              <a:rPr lang="en-US" sz="2800" dirty="0" smtClean="0"/>
              <a:t>Articles can provide different manner for appointing Chairman.</a:t>
            </a:r>
          </a:p>
          <a:p>
            <a:pPr algn="just"/>
            <a:endParaRPr lang="en-US" sz="2800" dirty="0" smtClean="0"/>
          </a:p>
          <a:p>
            <a:pPr algn="just"/>
            <a:endParaRPr lang="en-US" sz="28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3600" b="1" dirty="0" smtClean="0"/>
              <a:t>Proxies (Section 105)</a:t>
            </a:r>
            <a:endParaRPr lang="en-US" sz="3600" b="1" dirty="0"/>
          </a:p>
        </p:txBody>
      </p:sp>
      <p:sp>
        <p:nvSpPr>
          <p:cNvPr id="3" name="Content Placeholder 2"/>
          <p:cNvSpPr>
            <a:spLocks noGrp="1"/>
          </p:cNvSpPr>
          <p:nvPr>
            <p:ph sz="quarter" idx="1"/>
          </p:nvPr>
        </p:nvSpPr>
        <p:spPr/>
        <p:txBody>
          <a:bodyPr/>
          <a:lstStyle/>
          <a:p>
            <a:pPr marL="347663" indent="-347663" algn="just" eaLnBrk="1" fontAlgn="auto" hangingPunct="1">
              <a:spcAft>
                <a:spcPts val="0"/>
              </a:spcAft>
              <a:buFont typeface="Wingdings" pitchFamily="2" charset="2"/>
              <a:buChar char="q"/>
              <a:defRPr/>
            </a:pPr>
            <a:endParaRPr lang="en-US" sz="28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800" dirty="0" smtClean="0">
                <a:latin typeface="Arial Unicode MS" pitchFamily="34" charset="-128"/>
                <a:ea typeface="Arial Unicode MS" pitchFamily="34" charset="-128"/>
                <a:cs typeface="Arial Unicode MS" pitchFamily="34" charset="-128"/>
              </a:rPr>
              <a:t>Members of Section 8 companies shall not be entitle to appoint proxies unless such person is also a member (Rule 7.7).</a:t>
            </a:r>
          </a:p>
          <a:p>
            <a:pPr marL="347663" indent="-347663" algn="just" eaLnBrk="1" fontAlgn="auto" hangingPunct="1">
              <a:spcAft>
                <a:spcPts val="0"/>
              </a:spcAft>
              <a:buFont typeface="Wingdings" pitchFamily="2" charset="2"/>
              <a:buChar char="q"/>
              <a:defRPr/>
            </a:pPr>
            <a:endParaRPr lang="en-US" sz="28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800" dirty="0" smtClean="0">
                <a:latin typeface="Arial Unicode MS" pitchFamily="34" charset="-128"/>
                <a:ea typeface="Arial Unicode MS" pitchFamily="34" charset="-128"/>
                <a:cs typeface="Arial Unicode MS" pitchFamily="34" charset="-128"/>
              </a:rPr>
              <a:t>One person cannot represent proxy for more than 50 members or more than 10% of voting powers</a:t>
            </a:r>
          </a:p>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800" dirty="0" smtClean="0">
              <a:latin typeface="Arial Unicode MS" pitchFamily="34" charset="-128"/>
              <a:ea typeface="Arial Unicode MS" pitchFamily="34" charset="-128"/>
              <a:cs typeface="Arial Unicode MS" pitchFamily="34" charset="-128"/>
            </a:endParaRPr>
          </a:p>
          <a:p>
            <a:endParaRPr lang="en-US" sz="28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Voting </a:t>
            </a:r>
            <a:endParaRPr lang="en-US" b="1" dirty="0"/>
          </a:p>
        </p:txBody>
      </p:sp>
      <p:sp>
        <p:nvSpPr>
          <p:cNvPr id="3" name="Content Placeholder 2"/>
          <p:cNvSpPr>
            <a:spLocks noGrp="1"/>
          </p:cNvSpPr>
          <p:nvPr>
            <p:ph sz="quarter" idx="1"/>
          </p:nvPr>
        </p:nvSpPr>
        <p:spPr/>
        <p:txBody>
          <a:bodyPr/>
          <a:lstStyle/>
          <a:p>
            <a:pPr algn="just"/>
            <a:r>
              <a:rPr lang="en-US" dirty="0" smtClean="0"/>
              <a:t>Voting through electronic means (Section 108)</a:t>
            </a:r>
          </a:p>
          <a:p>
            <a:pPr algn="just">
              <a:buNone/>
            </a:pPr>
            <a:r>
              <a:rPr lang="en-US" sz="2400" dirty="0" smtClean="0">
                <a:latin typeface="Arial Unicode MS" pitchFamily="34" charset="-128"/>
                <a:ea typeface="Arial Unicode MS" pitchFamily="34" charset="-128"/>
                <a:cs typeface="Arial Unicode MS" pitchFamily="34" charset="-128"/>
              </a:rPr>
              <a:t>	Applicable to :</a:t>
            </a:r>
          </a:p>
          <a:p>
            <a:pPr marL="777875" lvl="1" indent="-45720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The listed company or</a:t>
            </a:r>
          </a:p>
          <a:p>
            <a:pPr marL="777875" lvl="1" indent="-45720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Company having 1000 or more shareholders may provide</a:t>
            </a:r>
          </a:p>
          <a:p>
            <a:pPr marL="777875" lvl="1" indent="-45720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algn="just"/>
            <a:r>
              <a:rPr lang="en-US" dirty="0" smtClean="0"/>
              <a:t>Postal Ballot (Section 110)</a:t>
            </a:r>
          </a:p>
          <a:p>
            <a:pPr algn="just">
              <a:buNone/>
            </a:pPr>
            <a:r>
              <a:rPr lang="en-US" sz="2400" dirty="0" smtClean="0">
                <a:latin typeface="Arial Unicode MS" pitchFamily="34" charset="-128"/>
                <a:ea typeface="Arial Unicode MS" pitchFamily="34" charset="-128"/>
                <a:cs typeface="Arial Unicode MS" pitchFamily="34" charset="-128"/>
              </a:rPr>
              <a:t>	Now provisions for postal ballot are applicable for all companies whether listed or unlisted.</a:t>
            </a:r>
          </a:p>
          <a:p>
            <a:pPr algn="just"/>
            <a:endParaRPr lang="en-US"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3600" b="1" dirty="0" smtClean="0">
                <a:latin typeface="Arial Unicode MS" pitchFamily="34" charset="-128"/>
                <a:ea typeface="Arial Unicode MS" pitchFamily="34" charset="-128"/>
                <a:cs typeface="Arial Unicode MS" pitchFamily="34" charset="-128"/>
              </a:rPr>
              <a:t>Section 114 Ordinary and Special Resolution</a:t>
            </a:r>
            <a:endParaRPr lang="en-US" sz="3600" b="1"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612648" y="1676400"/>
            <a:ext cx="8153400" cy="4419600"/>
          </a:xfrm>
        </p:spPr>
        <p:txBody>
          <a:bodyPr/>
          <a:lstStyle/>
          <a:p>
            <a:pPr>
              <a:buNone/>
            </a:pPr>
            <a:r>
              <a:rPr lang="en-US" sz="3200" b="1" dirty="0" smtClean="0">
                <a:latin typeface="Arial Unicode MS" pitchFamily="34" charset="-128"/>
                <a:ea typeface="Arial Unicode MS" pitchFamily="34" charset="-128"/>
                <a:cs typeface="Arial Unicode MS" pitchFamily="34" charset="-128"/>
              </a:rPr>
              <a:t>Ordinary Resolution:</a:t>
            </a:r>
            <a:endParaRPr lang="en-US" sz="3200" dirty="0" smtClean="0">
              <a:latin typeface="Arial Unicode MS" pitchFamily="34" charset="-128"/>
              <a:ea typeface="Arial Unicode MS" pitchFamily="34" charset="-128"/>
              <a:cs typeface="Arial Unicode MS" pitchFamily="34" charset="-128"/>
            </a:endParaRPr>
          </a:p>
          <a:p>
            <a:pPr algn="just"/>
            <a:r>
              <a:rPr lang="en-US" sz="3200" dirty="0" smtClean="0">
                <a:latin typeface="Arial Unicode MS" pitchFamily="34" charset="-128"/>
                <a:ea typeface="Arial Unicode MS" pitchFamily="34" charset="-128"/>
                <a:cs typeface="Arial Unicode MS" pitchFamily="34" charset="-128"/>
              </a:rPr>
              <a:t>Proper notice duly given for resolution and it is passed, where votes casted in its </a:t>
            </a:r>
            <a:r>
              <a:rPr lang="en-US" sz="3200" b="1" dirty="0" err="1" smtClean="0">
                <a:latin typeface="Arial Unicode MS" pitchFamily="34" charset="-128"/>
                <a:ea typeface="Arial Unicode MS" pitchFamily="34" charset="-128"/>
                <a:cs typeface="Arial Unicode MS" pitchFamily="34" charset="-128"/>
              </a:rPr>
              <a:t>favour</a:t>
            </a:r>
            <a:r>
              <a:rPr lang="en-US" sz="3200" b="1" dirty="0" smtClean="0">
                <a:latin typeface="Arial Unicode MS" pitchFamily="34" charset="-128"/>
                <a:ea typeface="Arial Unicode MS" pitchFamily="34" charset="-128"/>
                <a:cs typeface="Arial Unicode MS" pitchFamily="34" charset="-128"/>
              </a:rPr>
              <a:t> exceeds the vote casted against it by the members. </a:t>
            </a:r>
          </a:p>
          <a:p>
            <a:pPr algn="just"/>
            <a:r>
              <a:rPr lang="en-US" sz="3200" dirty="0" smtClean="0">
                <a:latin typeface="Arial Unicode MS" pitchFamily="34" charset="-128"/>
                <a:ea typeface="Arial Unicode MS" pitchFamily="34" charset="-128"/>
                <a:cs typeface="Arial Unicode MS" pitchFamily="34" charset="-128"/>
              </a:rPr>
              <a:t>The Chairperson may cast a casting vote.</a:t>
            </a:r>
          </a:p>
        </p:txBody>
      </p:sp>
      <p:sp>
        <p:nvSpPr>
          <p:cNvPr id="4" name="Footer Placeholder 3"/>
          <p:cNvSpPr>
            <a:spLocks noGrp="1"/>
          </p:cNvSpPr>
          <p:nvPr>
            <p:ph type="ftr" sz="quarter" idx="11"/>
          </p:nvPr>
        </p:nvSpPr>
        <p:spPr>
          <a:xfrm>
            <a:off x="609600" y="6248400"/>
            <a:ext cx="8001000"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Demand for Poll (Section 109)</a:t>
            </a:r>
            <a:endParaRPr lang="en-US" b="1" dirty="0"/>
          </a:p>
        </p:txBody>
      </p:sp>
      <p:sp>
        <p:nvSpPr>
          <p:cNvPr id="3" name="Content Placeholder 2"/>
          <p:cNvSpPr>
            <a:spLocks noGrp="1"/>
          </p:cNvSpPr>
          <p:nvPr>
            <p:ph sz="quarter" idx="1"/>
          </p:nvPr>
        </p:nvSpPr>
        <p:spPr/>
        <p:txBody>
          <a:bodyPr/>
          <a:lstStyle/>
          <a:p>
            <a:pPr marL="320040" indent="-320040" algn="just"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Eligibility :- </a:t>
            </a:r>
          </a:p>
          <a:p>
            <a:pPr marL="320040" indent="-32004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Company having share capital  :   not less than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total voting power or aggregate value of shares not less than 5,00,000 (50,000 in 1956 act ).</a:t>
            </a: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Others :   Not less than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voting power</a:t>
            </a:r>
          </a:p>
          <a:p>
            <a:endParaRPr lang="en-US" sz="28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990600"/>
          </a:xfrm>
        </p:spPr>
        <p:txBody>
          <a:bodyPr/>
          <a:lstStyle/>
          <a:p>
            <a:pPr algn="just"/>
            <a:r>
              <a:rPr lang="en-US" sz="3600" b="1" dirty="0" smtClean="0"/>
              <a:t>RESOLUTION REQUIRING SPECIAL NOTICE (Section 115)</a:t>
            </a:r>
            <a:endParaRPr lang="en-US" sz="3600" b="1" dirty="0"/>
          </a:p>
        </p:txBody>
      </p:sp>
      <p:sp>
        <p:nvSpPr>
          <p:cNvPr id="3" name="Content Placeholder 2"/>
          <p:cNvSpPr>
            <a:spLocks noGrp="1"/>
          </p:cNvSpPr>
          <p:nvPr>
            <p:ph sz="quarter" idx="1"/>
          </p:nvPr>
        </p:nvSpPr>
        <p:spPr>
          <a:xfrm>
            <a:off x="457200" y="1905000"/>
            <a:ext cx="8308848" cy="4191000"/>
          </a:xfrm>
        </p:spPr>
        <p:txBody>
          <a:bodyPr/>
          <a:lstStyle/>
          <a:p>
            <a:pPr algn="just">
              <a:buFont typeface="Wingdings" pitchFamily="2" charset="2"/>
              <a:buChar char="q"/>
            </a:pPr>
            <a:r>
              <a:rPr lang="en-US" sz="2400" u="sng" dirty="0" smtClean="0"/>
              <a:t>Requirement</a:t>
            </a:r>
            <a:r>
              <a:rPr lang="en-US" sz="2400" dirty="0" smtClean="0"/>
              <a:t>: Certain businesses under the Act and some additional businesses as per the articles.</a:t>
            </a:r>
          </a:p>
          <a:p>
            <a:pPr algn="just">
              <a:buNone/>
            </a:pPr>
            <a:endParaRPr lang="en-US" sz="2400" dirty="0" smtClean="0"/>
          </a:p>
          <a:p>
            <a:pPr algn="just">
              <a:buFont typeface="Wingdings" pitchFamily="2" charset="2"/>
              <a:buChar char="q"/>
            </a:pPr>
            <a:r>
              <a:rPr lang="en-US" sz="2400" u="sng" dirty="0" smtClean="0"/>
              <a:t>Eligibility</a:t>
            </a:r>
            <a:r>
              <a:rPr lang="en-US" sz="2400" dirty="0" smtClean="0"/>
              <a:t>: Notice be given to the company by members holding not less than 1% voting power or holding shares of paid –up value of Rs. 5 </a:t>
            </a:r>
            <a:r>
              <a:rPr lang="en-US" sz="2400" dirty="0" err="1" smtClean="0"/>
              <a:t>Lakhs</a:t>
            </a:r>
            <a:r>
              <a:rPr lang="en-US" sz="2400" dirty="0" smtClean="0"/>
              <a:t>. </a:t>
            </a:r>
          </a:p>
          <a:p>
            <a:pPr algn="just">
              <a:buNone/>
            </a:pPr>
            <a:endParaRPr lang="en-US" sz="2400" dirty="0" smtClean="0"/>
          </a:p>
          <a:p>
            <a:pPr algn="just">
              <a:buFont typeface="Wingdings" pitchFamily="2" charset="2"/>
              <a:buChar char="q"/>
            </a:pPr>
            <a:r>
              <a:rPr lang="en-US" sz="2400" dirty="0" smtClean="0"/>
              <a:t>On receipt of such notice from these members, the company shall give notice in prescribed manner to its members.</a:t>
            </a: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153400" cy="4572000"/>
          </a:xfrm>
        </p:spPr>
        <p:txBody>
          <a:bodyPr/>
          <a:lstStyle/>
          <a:p>
            <a:pPr algn="just"/>
            <a:r>
              <a:rPr lang="en-US" sz="2400" dirty="0" smtClean="0"/>
              <a:t>As per Rule 23 of Companies (Management and Administration) Rules, 2014 :</a:t>
            </a:r>
          </a:p>
          <a:p>
            <a:pPr algn="just">
              <a:buFont typeface="Wingdings" pitchFamily="2" charset="2"/>
              <a:buChar char="Ø"/>
            </a:pPr>
            <a:endParaRPr lang="en-US" sz="2400" u="sng" dirty="0" smtClean="0"/>
          </a:p>
          <a:p>
            <a:pPr algn="just">
              <a:buFont typeface="Wingdings" pitchFamily="2" charset="2"/>
              <a:buChar char="Ø"/>
            </a:pPr>
            <a:r>
              <a:rPr lang="en-US" sz="2400" u="sng" dirty="0" smtClean="0"/>
              <a:t>Length of Notice </a:t>
            </a:r>
            <a:r>
              <a:rPr lang="en-US" sz="2400" dirty="0" smtClean="0"/>
              <a:t>:</a:t>
            </a:r>
          </a:p>
          <a:p>
            <a:pPr marL="457200" indent="-457200" algn="just">
              <a:buFont typeface="+mj-lt"/>
              <a:buAutoNum type="alphaLcParenR"/>
            </a:pPr>
            <a:r>
              <a:rPr lang="en-US" sz="2400" dirty="0" smtClean="0"/>
              <a:t>Not earlier than 3 months but at least 14 days before the date of the meeting.</a:t>
            </a:r>
          </a:p>
          <a:p>
            <a:pPr marL="457200" indent="-457200" algn="just">
              <a:buFont typeface="+mj-lt"/>
              <a:buAutoNum type="alphaLcParenR"/>
            </a:pPr>
            <a:r>
              <a:rPr lang="en-US" sz="2400" dirty="0" smtClean="0"/>
              <a:t>The company on receipt of the notice, give its members notice at least 7 days before the meeting.</a:t>
            </a:r>
          </a:p>
          <a:p>
            <a:pPr marL="457200" indent="-457200" algn="just">
              <a:buFont typeface="+mj-lt"/>
              <a:buAutoNum type="alphaLcParenR"/>
            </a:pPr>
            <a:r>
              <a:rPr lang="en-US" sz="2400" dirty="0" smtClean="0"/>
              <a:t>If not practicable to send notice in the manner prescribed, shall be published in newspaper at least 7 days before the meeting.</a:t>
            </a:r>
          </a:p>
          <a:p>
            <a:pPr algn="just"/>
            <a:endParaRPr lang="en-US" sz="24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Date of passing of a Resolution (section 116)</a:t>
            </a:r>
            <a:endParaRPr lang="en-US" sz="3600" b="1" dirty="0"/>
          </a:p>
        </p:txBody>
      </p:sp>
      <p:sp>
        <p:nvSpPr>
          <p:cNvPr id="3" name="Content Placeholder 2"/>
          <p:cNvSpPr>
            <a:spLocks noGrp="1"/>
          </p:cNvSpPr>
          <p:nvPr>
            <p:ph sz="quarter" idx="1"/>
          </p:nvPr>
        </p:nvSpPr>
        <p:spPr/>
        <p:txBody>
          <a:bodyPr/>
          <a:lstStyle/>
          <a:p>
            <a:pPr algn="just"/>
            <a:r>
              <a:rPr lang="en-US" dirty="0" smtClean="0"/>
              <a:t>The date of passing of a resolution is a date on which it is passed not the date on which it was proposed for consideration or moved for consideration. </a:t>
            </a:r>
          </a:p>
          <a:p>
            <a:pPr algn="just"/>
            <a:r>
              <a:rPr lang="en-US" dirty="0" smtClean="0"/>
              <a:t>Where a resolution is passed in an adjourned meeting, it shall be treated as having passed on the date on which it was in fact passed.</a:t>
            </a:r>
          </a:p>
          <a:p>
            <a:endParaRPr lang="en-US"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RESOLUTION AND AGREEMENT TO BE FILED (SECTION 117)</a:t>
            </a:r>
            <a:endParaRPr lang="en-US" sz="3600" dirty="0"/>
          </a:p>
        </p:txBody>
      </p:sp>
      <p:sp>
        <p:nvSpPr>
          <p:cNvPr id="3" name="Content Placeholder 2"/>
          <p:cNvSpPr>
            <a:spLocks noGrp="1"/>
          </p:cNvSpPr>
          <p:nvPr>
            <p:ph sz="quarter" idx="1"/>
          </p:nvPr>
        </p:nvSpPr>
        <p:spPr/>
        <p:txBody>
          <a:bodyPr/>
          <a:lstStyle/>
          <a:p>
            <a:pPr algn="just"/>
            <a:r>
              <a:rPr lang="en-US" sz="2400" dirty="0" smtClean="0"/>
              <a:t>A copy of every resolution and agreement together with the explanatory statement annexed to the notice shall be filed with the </a:t>
            </a:r>
            <a:r>
              <a:rPr lang="en-US" sz="2400" u="sng" dirty="0" smtClean="0"/>
              <a:t>Registrar </a:t>
            </a:r>
            <a:r>
              <a:rPr lang="en-US" sz="2400" dirty="0" smtClean="0"/>
              <a:t>with 30days.</a:t>
            </a:r>
          </a:p>
          <a:p>
            <a:pPr algn="just"/>
            <a:r>
              <a:rPr lang="en-US" sz="2400" dirty="0" smtClean="0"/>
              <a:t>The resolution and agreement which are required to be filed are –</a:t>
            </a:r>
          </a:p>
          <a:p>
            <a:pPr algn="just">
              <a:buNone/>
            </a:pPr>
            <a:r>
              <a:rPr lang="en-US" sz="2400" dirty="0" smtClean="0"/>
              <a:t>	a) Special resolution;</a:t>
            </a:r>
          </a:p>
          <a:p>
            <a:pPr algn="just">
              <a:buNone/>
            </a:pPr>
            <a:r>
              <a:rPr lang="en-US" sz="2400" dirty="0" smtClean="0"/>
              <a:t>	b) Resolution agreed by all members which otherwise have to be passed as special resolution;</a:t>
            </a:r>
          </a:p>
          <a:p>
            <a:pPr algn="just">
              <a:buNone/>
            </a:pPr>
            <a:r>
              <a:rPr lang="en-US" sz="2400" dirty="0" smtClean="0"/>
              <a:t>	c) Any resolution of Board of Directors or agreement relating to appointment or terms and conditions of a Managing Director;</a:t>
            </a:r>
          </a:p>
          <a:p>
            <a:pPr algn="just"/>
            <a:endParaRPr lang="en-US" sz="2400" dirty="0" smtClean="0"/>
          </a:p>
          <a:p>
            <a:pPr algn="just"/>
            <a:endParaRPr lang="en-US" sz="24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280988" indent="-280988" algn="just" defTabSz="117475">
              <a:buNone/>
            </a:pPr>
            <a:r>
              <a:rPr lang="en-US" sz="2400" dirty="0" smtClean="0"/>
              <a:t>d) Resolution or agreements which have been agreed to by any class of members but which may otherwise need specific majority and all resolution or agreements which effectively bind all members of the class;</a:t>
            </a:r>
          </a:p>
          <a:p>
            <a:pPr algn="just">
              <a:buNone/>
            </a:pPr>
            <a:r>
              <a:rPr lang="en-US" sz="2400" dirty="0" smtClean="0"/>
              <a:t>e) Resolution according consent to the exercise by its Board of Directors of any power related to disposing of the undertaking and borrowing under clause ( a) and( c) of Sub Sec-1 of section 180;</a:t>
            </a:r>
          </a:p>
          <a:p>
            <a:pPr algn="just">
              <a:buNone/>
            </a:pPr>
            <a:r>
              <a:rPr lang="en-US" sz="2400" dirty="0" smtClean="0"/>
              <a:t>f) Resolution to wound up voluntarily;</a:t>
            </a:r>
          </a:p>
          <a:p>
            <a:pPr algn="just">
              <a:buNone/>
            </a:pPr>
            <a:r>
              <a:rPr lang="en-US" sz="2400" dirty="0" smtClean="0"/>
              <a:t>g) Resolution relating to power of Board under Sub section (3) of Section 179;</a:t>
            </a: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2400" dirty="0" smtClean="0"/>
              <a:t>The powers under of Section 179 (3) are –</a:t>
            </a:r>
          </a:p>
          <a:p>
            <a:pPr>
              <a:buNone/>
            </a:pPr>
            <a:endParaRPr lang="en-US" sz="2400" dirty="0" smtClean="0"/>
          </a:p>
          <a:p>
            <a:pPr>
              <a:buNone/>
            </a:pPr>
            <a:r>
              <a:rPr lang="en-US" sz="2400" dirty="0" smtClean="0"/>
              <a:t>1) to make calls on shareholders in respect of money unpaid on their shares; </a:t>
            </a:r>
          </a:p>
          <a:p>
            <a:pPr algn="just">
              <a:buNone/>
            </a:pPr>
            <a:r>
              <a:rPr lang="en-US" sz="2400" dirty="0" smtClean="0"/>
              <a:t>2) to authorize buy-back of securities under section 68;</a:t>
            </a:r>
          </a:p>
          <a:p>
            <a:pPr>
              <a:buNone/>
            </a:pPr>
            <a:r>
              <a:rPr lang="en-US" sz="2400" dirty="0" smtClean="0"/>
              <a:t>3) to issue securities, including debentures, whether in or outside India;</a:t>
            </a:r>
          </a:p>
          <a:p>
            <a:pPr>
              <a:buNone/>
            </a:pPr>
            <a:r>
              <a:rPr lang="en-US" sz="2400" dirty="0" smtClean="0"/>
              <a:t>4) to borrow monies;</a:t>
            </a:r>
          </a:p>
          <a:p>
            <a:pPr>
              <a:buNone/>
            </a:pPr>
            <a:r>
              <a:rPr lang="en-US" sz="2400" dirty="0" smtClean="0"/>
              <a:t>5) to invest the funds of the company;</a:t>
            </a:r>
          </a:p>
          <a:p>
            <a:endParaRPr lang="en-US" sz="2400" dirty="0" smtClean="0"/>
          </a:p>
          <a:p>
            <a:endParaRPr lang="en-US" sz="2400" dirty="0" smtClean="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buNone/>
            </a:pPr>
            <a:r>
              <a:rPr lang="en-US" sz="2400" dirty="0" smtClean="0"/>
              <a:t>6) to grant loans or give guarantee or provide security in respect of loans;</a:t>
            </a:r>
          </a:p>
          <a:p>
            <a:pPr algn="just">
              <a:buNone/>
            </a:pPr>
            <a:r>
              <a:rPr lang="en-US" sz="2400" dirty="0" smtClean="0"/>
              <a:t>7) to approve financial statement and the Board’s report;</a:t>
            </a:r>
          </a:p>
          <a:p>
            <a:pPr algn="just">
              <a:buNone/>
            </a:pPr>
            <a:r>
              <a:rPr lang="en-US" sz="2400" dirty="0" smtClean="0"/>
              <a:t>8) to diversify the business of the company;</a:t>
            </a:r>
          </a:p>
          <a:p>
            <a:pPr algn="just">
              <a:buNone/>
            </a:pPr>
            <a:r>
              <a:rPr lang="en-US" sz="2400" dirty="0" smtClean="0"/>
              <a:t>9) to approve amalgamation, merger or reconstruction;</a:t>
            </a:r>
          </a:p>
          <a:p>
            <a:pPr algn="just">
              <a:buNone/>
            </a:pPr>
            <a:r>
              <a:rPr lang="en-US" sz="2400" dirty="0" smtClean="0"/>
              <a:t>10) to take over a company or acquire a controlling or substantial stake in another company;</a:t>
            </a:r>
          </a:p>
          <a:p>
            <a:pPr algn="just">
              <a:buNone/>
            </a:pPr>
            <a:r>
              <a:rPr lang="en-US" sz="2400" dirty="0" smtClean="0"/>
              <a:t>11)any other matter which may be prescribed. (Rule 8(5))</a:t>
            </a:r>
          </a:p>
          <a:p>
            <a:pPr algn="just">
              <a:buNone/>
            </a:pPr>
            <a:endParaRPr lang="en-US" sz="2400" dirty="0" smtClean="0"/>
          </a:p>
          <a:p>
            <a:pPr algn="just"/>
            <a:endParaRPr lang="en-US"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buFont typeface="Wingdings" pitchFamily="2" charset="2"/>
              <a:buChar char="v"/>
            </a:pPr>
            <a:r>
              <a:rPr lang="en-US" sz="2300" dirty="0" smtClean="0"/>
              <a:t>As per Rule </a:t>
            </a:r>
            <a:r>
              <a:rPr lang="en-US" sz="2400" dirty="0" smtClean="0"/>
              <a:t>8(5) of Companies (Meetings of Board and its Powers) Rules, 2014, following resolutions shall also be filed:</a:t>
            </a:r>
          </a:p>
          <a:p>
            <a:pPr algn="just">
              <a:buNone/>
            </a:pPr>
            <a:endParaRPr lang="en-US" sz="2400" dirty="0" smtClean="0"/>
          </a:p>
          <a:p>
            <a:pPr algn="just"/>
            <a:r>
              <a:rPr lang="en-US" sz="2300" dirty="0" smtClean="0"/>
              <a:t>To make Political contributions</a:t>
            </a:r>
          </a:p>
          <a:p>
            <a:pPr algn="just"/>
            <a:r>
              <a:rPr lang="en-US" sz="2300" dirty="0" smtClean="0"/>
              <a:t>To appoint or remove KMP</a:t>
            </a:r>
          </a:p>
          <a:p>
            <a:pPr algn="just"/>
            <a:r>
              <a:rPr lang="en-US" sz="2300" dirty="0" smtClean="0"/>
              <a:t>To take note of Appointment or Removal of one level below of KMP</a:t>
            </a:r>
          </a:p>
          <a:p>
            <a:pPr algn="just"/>
            <a:r>
              <a:rPr lang="en-US" sz="2300" dirty="0" smtClean="0"/>
              <a:t>To appoint internal Auditors and Secretarial Auditor</a:t>
            </a:r>
          </a:p>
          <a:p>
            <a:pPr algn="just"/>
            <a:r>
              <a:rPr lang="en-US" sz="2300" dirty="0" smtClean="0"/>
              <a:t>To take note of the disclosure of director’s interest and Shareholdings</a:t>
            </a:r>
          </a:p>
          <a:p>
            <a:pPr algn="just"/>
            <a:endParaRPr lang="en-US" sz="2300" dirty="0" smtClean="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sz="2400" dirty="0" smtClean="0"/>
              <a:t>To buy, sell investment held by the company (other than Trade Investment), constituting 5% or more </a:t>
            </a:r>
            <a:r>
              <a:rPr lang="en-US" sz="2400" smtClean="0"/>
              <a:t>of Paid-Up Share </a:t>
            </a:r>
            <a:r>
              <a:rPr lang="en-US" sz="2400" dirty="0" smtClean="0"/>
              <a:t>Capital and Free Reserves of the investee company.</a:t>
            </a:r>
          </a:p>
          <a:p>
            <a:pPr algn="just"/>
            <a:r>
              <a:rPr lang="en-US" sz="2400" dirty="0" smtClean="0"/>
              <a:t>To invite or accept or renew public deposits and related matters</a:t>
            </a:r>
          </a:p>
          <a:p>
            <a:pPr algn="just"/>
            <a:r>
              <a:rPr lang="en-US" sz="2400" dirty="0" smtClean="0"/>
              <a:t>To review or change the terms and conditions of Public Deposit.</a:t>
            </a:r>
          </a:p>
          <a:p>
            <a:pPr algn="just"/>
            <a:r>
              <a:rPr lang="en-US" sz="2400" dirty="0" smtClean="0"/>
              <a:t>To approve quarterly, half Yearly and Annual Financial Statements or financial results as the case may be. </a:t>
            </a:r>
          </a:p>
          <a:p>
            <a:pPr algn="just"/>
            <a:r>
              <a:rPr lang="en-US" sz="2400" dirty="0" smtClean="0"/>
              <a:t>Any other resolution or agreement as may prescribed and placed in public domain.</a:t>
            </a:r>
          </a:p>
          <a:p>
            <a:pPr algn="just"/>
            <a:endParaRPr lang="en-US" sz="2400" dirty="0" smtClean="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buNone/>
            </a:pPr>
            <a:r>
              <a:rPr lang="en-US" sz="3200" b="1" dirty="0" smtClean="0"/>
              <a:t>Special Resolution:</a:t>
            </a:r>
          </a:p>
          <a:p>
            <a:pPr algn="just">
              <a:buFont typeface="Wingdings" pitchFamily="2" charset="2"/>
              <a:buChar char="q"/>
              <a:tabLst>
                <a:tab pos="280988" algn="l"/>
              </a:tabLst>
            </a:pPr>
            <a:r>
              <a:rPr lang="en-US" sz="3200" dirty="0" smtClean="0"/>
              <a:t>Proper notice duly given, specifying the intention to propose the resolution as a special resolution.</a:t>
            </a:r>
          </a:p>
          <a:p>
            <a:pPr algn="just">
              <a:buFont typeface="Wingdings" pitchFamily="2" charset="2"/>
              <a:buChar char="q"/>
              <a:tabLst>
                <a:tab pos="280988" algn="l"/>
              </a:tabLst>
            </a:pPr>
            <a:r>
              <a:rPr lang="en-US" sz="3200" dirty="0" smtClean="0"/>
              <a:t>The vote cast in </a:t>
            </a:r>
            <a:r>
              <a:rPr lang="en-US" sz="3200" dirty="0" err="1" smtClean="0"/>
              <a:t>favour</a:t>
            </a:r>
            <a:r>
              <a:rPr lang="en-US" sz="3200" dirty="0" smtClean="0"/>
              <a:t> of the resolution are </a:t>
            </a:r>
            <a:r>
              <a:rPr lang="en-US" sz="3200" b="1" dirty="0" smtClean="0"/>
              <a:t>not less than 3times the number of votes cast against</a:t>
            </a:r>
            <a:r>
              <a:rPr lang="en-US" sz="3200" dirty="0" smtClean="0"/>
              <a:t> the resolution.</a:t>
            </a:r>
            <a:endParaRPr lang="en-US" sz="3200" b="1" dirty="0" smtClean="0"/>
          </a:p>
          <a:p>
            <a:endParaRPr lang="en-US"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30</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Matters require sanction by Ordinary Resolution(OR)</a:t>
            </a:r>
            <a:endParaRPr lang="en-US" sz="3600" dirty="0"/>
          </a:p>
        </p:txBody>
      </p:sp>
      <p:graphicFrame>
        <p:nvGraphicFramePr>
          <p:cNvPr id="6" name="Content Placeholder 5"/>
          <p:cNvGraphicFramePr>
            <a:graphicFrameLocks noGrp="1"/>
          </p:cNvGraphicFramePr>
          <p:nvPr>
            <p:ph sz="quarter" idx="1"/>
          </p:nvPr>
        </p:nvGraphicFramePr>
        <p:xfrm>
          <a:off x="533400" y="1905000"/>
          <a:ext cx="8232775" cy="4175760"/>
        </p:xfrm>
        <a:graphic>
          <a:graphicData uri="http://schemas.openxmlformats.org/drawingml/2006/table">
            <a:tbl>
              <a:tblPr firstRow="1" bandRow="1">
                <a:tableStyleId>{5C22544A-7EE6-4342-B048-85BDC9FD1C3A}</a:tableStyleId>
              </a:tblPr>
              <a:tblGrid>
                <a:gridCol w="1295400"/>
                <a:gridCol w="6937375"/>
              </a:tblGrid>
              <a:tr h="914400">
                <a:tc>
                  <a:txBody>
                    <a:bodyPr/>
                    <a:lstStyle/>
                    <a:p>
                      <a:pPr algn="just"/>
                      <a:r>
                        <a:rPr lang="en-US" sz="2300" dirty="0" smtClean="0"/>
                        <a:t>SECTION</a:t>
                      </a:r>
                      <a:r>
                        <a:rPr lang="en-US" sz="2300" baseline="0" dirty="0" smtClean="0"/>
                        <a:t> </a:t>
                      </a:r>
                      <a:endParaRPr lang="en-US" sz="2300" dirty="0"/>
                    </a:p>
                  </a:txBody>
                  <a:tcPr/>
                </a:tc>
                <a:tc>
                  <a:txBody>
                    <a:bodyPr/>
                    <a:lstStyle/>
                    <a:p>
                      <a:pPr algn="just"/>
                      <a:r>
                        <a:rPr lang="en-US" sz="2300" dirty="0" smtClean="0"/>
                        <a:t>PARTICULARS</a:t>
                      </a:r>
                      <a:endParaRPr lang="en-US" sz="2300" dirty="0"/>
                    </a:p>
                  </a:txBody>
                  <a:tcPr/>
                </a:tc>
              </a:tr>
              <a:tr h="734209">
                <a:tc>
                  <a:txBody>
                    <a:bodyPr/>
                    <a:lstStyle/>
                    <a:p>
                      <a:pPr algn="just"/>
                      <a:r>
                        <a:rPr lang="en-US" sz="2300" dirty="0" smtClean="0"/>
                        <a:t>4 (5)</a:t>
                      </a:r>
                      <a:endParaRPr lang="en-US" sz="2300" dirty="0"/>
                    </a:p>
                  </a:txBody>
                  <a:tcPr/>
                </a:tc>
                <a:tc>
                  <a:txBody>
                    <a:bodyPr/>
                    <a:lstStyle/>
                    <a:p>
                      <a:pPr algn="just"/>
                      <a:r>
                        <a:rPr lang="en-US" sz="2300" dirty="0" smtClean="0"/>
                        <a:t>company incorporated by furnishing wrong or incorrect information for approval of name</a:t>
                      </a:r>
                      <a:endParaRPr lang="en-US" sz="2300" dirty="0"/>
                    </a:p>
                  </a:txBody>
                  <a:tcPr/>
                </a:tc>
              </a:tr>
              <a:tr h="734209">
                <a:tc>
                  <a:txBody>
                    <a:bodyPr/>
                    <a:lstStyle/>
                    <a:p>
                      <a:pPr algn="just"/>
                      <a:r>
                        <a:rPr lang="en-US" sz="2300" dirty="0" smtClean="0"/>
                        <a:t>16</a:t>
                      </a:r>
                      <a:endParaRPr lang="en-US" sz="2300" dirty="0"/>
                    </a:p>
                  </a:txBody>
                  <a:tcPr/>
                </a:tc>
                <a:tc>
                  <a:txBody>
                    <a:bodyPr/>
                    <a:lstStyle/>
                    <a:p>
                      <a:pPr algn="just"/>
                      <a:r>
                        <a:rPr lang="en-US" sz="2300" dirty="0" smtClean="0"/>
                        <a:t>name is too identical or resembles an already existing name or a registered trade mark</a:t>
                      </a:r>
                      <a:endParaRPr lang="en-US" sz="2300" dirty="0"/>
                    </a:p>
                  </a:txBody>
                  <a:tcPr/>
                </a:tc>
              </a:tr>
              <a:tr h="409463">
                <a:tc>
                  <a:txBody>
                    <a:bodyPr/>
                    <a:lstStyle/>
                    <a:p>
                      <a:pPr algn="just"/>
                      <a:r>
                        <a:rPr lang="en-US" sz="2300" dirty="0" smtClean="0"/>
                        <a:t>61</a:t>
                      </a:r>
                      <a:endParaRPr lang="en-US" sz="2300" dirty="0"/>
                    </a:p>
                  </a:txBody>
                  <a:tcPr/>
                </a:tc>
                <a:tc>
                  <a:txBody>
                    <a:bodyPr/>
                    <a:lstStyle/>
                    <a:p>
                      <a:pPr algn="just"/>
                      <a:r>
                        <a:rPr lang="en-US" sz="2300" dirty="0" smtClean="0"/>
                        <a:t>Power of limited company to alter its Share Capital.</a:t>
                      </a:r>
                      <a:endParaRPr lang="en-US" sz="2300" dirty="0"/>
                    </a:p>
                  </a:txBody>
                  <a:tcPr/>
                </a:tc>
              </a:tr>
              <a:tr h="409463">
                <a:tc>
                  <a:txBody>
                    <a:bodyPr/>
                    <a:lstStyle/>
                    <a:p>
                      <a:pPr algn="just"/>
                      <a:r>
                        <a:rPr lang="en-US" sz="2300" dirty="0" smtClean="0"/>
                        <a:t>63</a:t>
                      </a:r>
                      <a:endParaRPr lang="en-US" sz="2300" dirty="0"/>
                    </a:p>
                  </a:txBody>
                  <a:tcPr/>
                </a:tc>
                <a:tc>
                  <a:txBody>
                    <a:bodyPr/>
                    <a:lstStyle/>
                    <a:p>
                      <a:pPr algn="just"/>
                      <a:r>
                        <a:rPr lang="en-US" sz="2300" dirty="0" smtClean="0"/>
                        <a:t>Issue of fully paid bonus shares</a:t>
                      </a:r>
                      <a:endParaRPr lang="en-US" sz="2300" dirty="0"/>
                    </a:p>
                  </a:txBody>
                  <a:tcPr/>
                </a:tc>
              </a:tr>
              <a:tr h="409463">
                <a:tc>
                  <a:txBody>
                    <a:bodyPr/>
                    <a:lstStyle/>
                    <a:p>
                      <a:pPr algn="just"/>
                      <a:r>
                        <a:rPr lang="en-US" sz="2300" dirty="0" smtClean="0"/>
                        <a:t>65</a:t>
                      </a:r>
                      <a:endParaRPr lang="en-US" sz="2300" dirty="0"/>
                    </a:p>
                  </a:txBody>
                  <a:tcPr/>
                </a:tc>
                <a:tc>
                  <a:txBody>
                    <a:bodyPr/>
                    <a:lstStyle/>
                    <a:p>
                      <a:pPr algn="just"/>
                      <a:r>
                        <a:rPr lang="en-US" sz="2300" dirty="0" smtClean="0"/>
                        <a:t>Conversion of Unlimited Company into a Limited Company</a:t>
                      </a:r>
                      <a:endParaRPr lang="en-US" sz="2300" dirty="0"/>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sz="3600" b="1" dirty="0"/>
          </a:p>
        </p:txBody>
      </p:sp>
      <p:graphicFrame>
        <p:nvGraphicFramePr>
          <p:cNvPr id="6" name="Content Placeholder 5"/>
          <p:cNvGraphicFramePr>
            <a:graphicFrameLocks noGrp="1"/>
          </p:cNvGraphicFramePr>
          <p:nvPr>
            <p:ph sz="quarter" idx="1"/>
          </p:nvPr>
        </p:nvGraphicFramePr>
        <p:xfrm>
          <a:off x="533400" y="1828800"/>
          <a:ext cx="8302626" cy="4053840"/>
        </p:xfrm>
        <a:graphic>
          <a:graphicData uri="http://schemas.openxmlformats.org/drawingml/2006/table">
            <a:tbl>
              <a:tblPr firstRow="1" bandRow="1">
                <a:tableStyleId>{5C22544A-7EE6-4342-B048-85BDC9FD1C3A}</a:tableStyleId>
              </a:tblPr>
              <a:tblGrid>
                <a:gridCol w="1371600"/>
                <a:gridCol w="6931026"/>
              </a:tblGrid>
              <a:tr h="370840">
                <a:tc>
                  <a:txBody>
                    <a:bodyPr/>
                    <a:lstStyle/>
                    <a:p>
                      <a:endParaRPr lang="en-US" sz="2300" dirty="0"/>
                    </a:p>
                  </a:txBody>
                  <a:tcPr/>
                </a:tc>
                <a:tc>
                  <a:txBody>
                    <a:bodyPr/>
                    <a:lstStyle/>
                    <a:p>
                      <a:endParaRPr lang="en-US" sz="2300" dirty="0"/>
                    </a:p>
                  </a:txBody>
                  <a:tcPr/>
                </a:tc>
              </a:tr>
              <a:tr h="370840">
                <a:tc>
                  <a:txBody>
                    <a:bodyPr/>
                    <a:lstStyle/>
                    <a:p>
                      <a:r>
                        <a:rPr lang="en-US" sz="2300" dirty="0" smtClean="0"/>
                        <a:t>73 &amp; 76</a:t>
                      </a:r>
                      <a:endParaRPr lang="en-US" sz="2300" dirty="0"/>
                    </a:p>
                  </a:txBody>
                  <a:tcPr/>
                </a:tc>
                <a:tc>
                  <a:txBody>
                    <a:bodyPr/>
                    <a:lstStyle/>
                    <a:p>
                      <a:r>
                        <a:rPr lang="en-US" sz="2300" dirty="0" smtClean="0"/>
                        <a:t>Acceptance of Deposits</a:t>
                      </a:r>
                      <a:endParaRPr lang="en-US" sz="2300" dirty="0"/>
                    </a:p>
                  </a:txBody>
                  <a:tcPr/>
                </a:tc>
              </a:tr>
              <a:tr h="370840">
                <a:tc>
                  <a:txBody>
                    <a:bodyPr/>
                    <a:lstStyle/>
                    <a:p>
                      <a:r>
                        <a:rPr lang="en-US" sz="2300" dirty="0" smtClean="0"/>
                        <a:t>102 (2)</a:t>
                      </a:r>
                      <a:endParaRPr lang="en-US" sz="2300" dirty="0"/>
                    </a:p>
                  </a:txBody>
                  <a:tcPr/>
                </a:tc>
                <a:tc>
                  <a:txBody>
                    <a:bodyPr/>
                    <a:lstStyle/>
                    <a:p>
                      <a:r>
                        <a:rPr lang="en-US" sz="2300" dirty="0" smtClean="0"/>
                        <a:t>-Approval of</a:t>
                      </a:r>
                      <a:r>
                        <a:rPr lang="en-US" sz="2300" baseline="0" dirty="0" smtClean="0"/>
                        <a:t> Financial Statement</a:t>
                      </a:r>
                    </a:p>
                    <a:p>
                      <a:r>
                        <a:rPr lang="en-US" sz="2300" baseline="0" dirty="0" smtClean="0"/>
                        <a:t>-Declaration of Dividend</a:t>
                      </a:r>
                    </a:p>
                    <a:p>
                      <a:r>
                        <a:rPr lang="en-US" sz="2300" baseline="0" dirty="0" smtClean="0"/>
                        <a:t>-Appointment or Re-appointment of Auditor</a:t>
                      </a:r>
                    </a:p>
                    <a:p>
                      <a:r>
                        <a:rPr lang="en-US" sz="2300" baseline="0" dirty="0" smtClean="0"/>
                        <a:t>-Appointment of Director in place of retiring director</a:t>
                      </a:r>
                    </a:p>
                    <a:p>
                      <a:endParaRPr lang="en-US" sz="2300" dirty="0"/>
                    </a:p>
                  </a:txBody>
                  <a:tcPr/>
                </a:tc>
              </a:tr>
              <a:tr h="370840">
                <a:tc>
                  <a:txBody>
                    <a:bodyPr/>
                    <a:lstStyle/>
                    <a:p>
                      <a:r>
                        <a:rPr lang="en-US" sz="2300" dirty="0" smtClean="0"/>
                        <a:t>148</a:t>
                      </a:r>
                      <a:endParaRPr lang="en-US" sz="2300" dirty="0"/>
                    </a:p>
                  </a:txBody>
                  <a:tcPr/>
                </a:tc>
                <a:tc>
                  <a:txBody>
                    <a:bodyPr/>
                    <a:lstStyle/>
                    <a:p>
                      <a:r>
                        <a:rPr lang="en-US" sz="2300" dirty="0" smtClean="0"/>
                        <a:t>Fixation of remuneration of Cost Auditor</a:t>
                      </a:r>
                      <a:endParaRPr lang="en-US" sz="2300" dirty="0"/>
                    </a:p>
                  </a:txBody>
                  <a:tcPr/>
                </a:tc>
              </a:tr>
              <a:tr h="370840">
                <a:tc>
                  <a:txBody>
                    <a:bodyPr/>
                    <a:lstStyle/>
                    <a:p>
                      <a:r>
                        <a:rPr lang="en-US" sz="2300" dirty="0" smtClean="0"/>
                        <a:t>161</a:t>
                      </a:r>
                      <a:endParaRPr lang="en-US" sz="2300" dirty="0"/>
                    </a:p>
                  </a:txBody>
                  <a:tcPr/>
                </a:tc>
                <a:tc>
                  <a:txBody>
                    <a:bodyPr/>
                    <a:lstStyle/>
                    <a:p>
                      <a:r>
                        <a:rPr lang="en-US" sz="2300" dirty="0" smtClean="0"/>
                        <a:t>Appointment of Director</a:t>
                      </a:r>
                      <a:endParaRPr lang="en-US" sz="2300" dirty="0"/>
                    </a:p>
                  </a:txBody>
                  <a:tcPr/>
                </a:tc>
              </a:tr>
              <a:tr h="370840">
                <a:tc>
                  <a:txBody>
                    <a:bodyPr/>
                    <a:lstStyle/>
                    <a:p>
                      <a:r>
                        <a:rPr lang="en-US" sz="2300" dirty="0" smtClean="0"/>
                        <a:t>169</a:t>
                      </a:r>
                      <a:endParaRPr lang="en-US" sz="2300" dirty="0"/>
                    </a:p>
                  </a:txBody>
                  <a:tcPr/>
                </a:tc>
                <a:tc>
                  <a:txBody>
                    <a:bodyPr/>
                    <a:lstStyle/>
                    <a:p>
                      <a:r>
                        <a:rPr lang="en-US" sz="2300" dirty="0" smtClean="0"/>
                        <a:t>Removal of Director before expiry of his</a:t>
                      </a:r>
                      <a:r>
                        <a:rPr lang="en-US" sz="2300" baseline="0" dirty="0" smtClean="0"/>
                        <a:t> term</a:t>
                      </a:r>
                      <a:endParaRPr lang="en-US" sz="2300" dirty="0"/>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sz="quarter" idx="1"/>
          </p:nvPr>
        </p:nvGraphicFramePr>
        <p:xfrm>
          <a:off x="609600" y="1828800"/>
          <a:ext cx="8153400" cy="4145280"/>
        </p:xfrm>
        <a:graphic>
          <a:graphicData uri="http://schemas.openxmlformats.org/drawingml/2006/table">
            <a:tbl>
              <a:tblPr firstRow="1" bandRow="1">
                <a:tableStyleId>{5C22544A-7EE6-4342-B048-85BDC9FD1C3A}</a:tableStyleId>
              </a:tblPr>
              <a:tblGrid>
                <a:gridCol w="1139825"/>
                <a:gridCol w="7013575"/>
              </a:tblGrid>
              <a:tr h="438169">
                <a:tc>
                  <a:txBody>
                    <a:bodyPr/>
                    <a:lstStyle/>
                    <a:p>
                      <a:pPr algn="just"/>
                      <a:endParaRPr lang="en-US" sz="2300" dirty="0"/>
                    </a:p>
                  </a:txBody>
                  <a:tcPr/>
                </a:tc>
                <a:tc>
                  <a:txBody>
                    <a:bodyPr/>
                    <a:lstStyle/>
                    <a:p>
                      <a:pPr algn="just"/>
                      <a:endParaRPr lang="en-US" sz="2300"/>
                    </a:p>
                  </a:txBody>
                  <a:tcPr/>
                </a:tc>
              </a:tr>
              <a:tr h="785682">
                <a:tc>
                  <a:txBody>
                    <a:bodyPr/>
                    <a:lstStyle/>
                    <a:p>
                      <a:pPr algn="just"/>
                      <a:r>
                        <a:rPr lang="en-US" sz="2300" dirty="0" smtClean="0"/>
                        <a:t>181</a:t>
                      </a:r>
                      <a:endParaRPr lang="en-US" sz="2300" dirty="0"/>
                    </a:p>
                  </a:txBody>
                  <a:tcPr/>
                </a:tc>
                <a:tc>
                  <a:txBody>
                    <a:bodyPr/>
                    <a:lstStyle/>
                    <a:p>
                      <a:pPr algn="just"/>
                      <a:r>
                        <a:rPr lang="en-US" sz="2300" dirty="0" smtClean="0"/>
                        <a:t>Contribution to </a:t>
                      </a:r>
                      <a:r>
                        <a:rPr lang="en-US" sz="2300" dirty="0" err="1" smtClean="0"/>
                        <a:t>bonafide</a:t>
                      </a:r>
                      <a:r>
                        <a:rPr lang="en-US" sz="2300" dirty="0" smtClean="0"/>
                        <a:t> and charitable funds, an amount&gt;5% of average net profits</a:t>
                      </a:r>
                      <a:endParaRPr lang="en-US" sz="2300" dirty="0"/>
                    </a:p>
                  </a:txBody>
                  <a:tcPr/>
                </a:tc>
              </a:tr>
              <a:tr h="438169">
                <a:tc>
                  <a:txBody>
                    <a:bodyPr/>
                    <a:lstStyle/>
                    <a:p>
                      <a:pPr algn="just"/>
                      <a:r>
                        <a:rPr lang="en-US" sz="2300" dirty="0" smtClean="0"/>
                        <a:t>192</a:t>
                      </a:r>
                      <a:endParaRPr lang="en-US" sz="2300" dirty="0"/>
                    </a:p>
                  </a:txBody>
                  <a:tcPr/>
                </a:tc>
                <a:tc>
                  <a:txBody>
                    <a:bodyPr/>
                    <a:lstStyle/>
                    <a:p>
                      <a:pPr algn="just"/>
                      <a:r>
                        <a:rPr lang="en-US" sz="2300" dirty="0" smtClean="0"/>
                        <a:t>Restrictions on non cash transactions</a:t>
                      </a:r>
                      <a:endParaRPr lang="en-US" sz="2300" dirty="0"/>
                    </a:p>
                  </a:txBody>
                  <a:tcPr/>
                </a:tc>
              </a:tr>
              <a:tr h="438169">
                <a:tc>
                  <a:txBody>
                    <a:bodyPr/>
                    <a:lstStyle/>
                    <a:p>
                      <a:pPr algn="just"/>
                      <a:r>
                        <a:rPr lang="en-US" sz="2300" dirty="0" smtClean="0"/>
                        <a:t>196</a:t>
                      </a:r>
                      <a:endParaRPr lang="en-US" sz="2300" dirty="0"/>
                    </a:p>
                  </a:txBody>
                  <a:tcPr/>
                </a:tc>
                <a:tc>
                  <a:txBody>
                    <a:bodyPr/>
                    <a:lstStyle/>
                    <a:p>
                      <a:pPr algn="just"/>
                      <a:r>
                        <a:rPr lang="en-US" sz="2300" dirty="0" smtClean="0"/>
                        <a:t>Appointment of MD, WTD or Manager</a:t>
                      </a:r>
                      <a:endParaRPr lang="en-US" sz="2300" dirty="0"/>
                    </a:p>
                  </a:txBody>
                  <a:tcPr/>
                </a:tc>
              </a:tr>
              <a:tr h="785682">
                <a:tc>
                  <a:txBody>
                    <a:bodyPr/>
                    <a:lstStyle/>
                    <a:p>
                      <a:pPr algn="just"/>
                      <a:r>
                        <a:rPr lang="en-US" sz="2300" dirty="0" smtClean="0"/>
                        <a:t>197</a:t>
                      </a:r>
                      <a:endParaRPr lang="en-US" sz="2300" dirty="0"/>
                    </a:p>
                  </a:txBody>
                  <a:tcPr/>
                </a:tc>
                <a:tc>
                  <a:txBody>
                    <a:bodyPr/>
                    <a:lstStyle/>
                    <a:p>
                      <a:pPr algn="just"/>
                      <a:r>
                        <a:rPr lang="en-US" sz="2300" dirty="0" smtClean="0"/>
                        <a:t>Remuneration to managerial personnel. Articles may provide for SR</a:t>
                      </a:r>
                      <a:endParaRPr lang="en-US" sz="2300" dirty="0"/>
                    </a:p>
                  </a:txBody>
                  <a:tcPr/>
                </a:tc>
              </a:tr>
              <a:tr h="438169">
                <a:tc>
                  <a:txBody>
                    <a:bodyPr/>
                    <a:lstStyle/>
                    <a:p>
                      <a:pPr algn="just"/>
                      <a:r>
                        <a:rPr lang="en-US" sz="2300" dirty="0" smtClean="0"/>
                        <a:t>304</a:t>
                      </a:r>
                      <a:endParaRPr lang="en-US" sz="2300" dirty="0"/>
                    </a:p>
                  </a:txBody>
                  <a:tcPr/>
                </a:tc>
                <a:tc>
                  <a:txBody>
                    <a:bodyPr/>
                    <a:lstStyle/>
                    <a:p>
                      <a:pPr algn="just"/>
                      <a:r>
                        <a:rPr lang="en-US" sz="2300" dirty="0" smtClean="0"/>
                        <a:t>Voluntary Winding up</a:t>
                      </a:r>
                      <a:endParaRPr lang="en-US" sz="2300" dirty="0"/>
                    </a:p>
                  </a:txBody>
                  <a:tcPr/>
                </a:tc>
              </a:tr>
              <a:tr h="785682">
                <a:tc>
                  <a:txBody>
                    <a:bodyPr/>
                    <a:lstStyle/>
                    <a:p>
                      <a:pPr algn="just"/>
                      <a:r>
                        <a:rPr lang="en-US" sz="2300" dirty="0" smtClean="0"/>
                        <a:t>310</a:t>
                      </a:r>
                      <a:endParaRPr lang="en-US" sz="2300" dirty="0"/>
                    </a:p>
                  </a:txBody>
                  <a:tcPr/>
                </a:tc>
                <a:tc>
                  <a:txBody>
                    <a:bodyPr/>
                    <a:lstStyle/>
                    <a:p>
                      <a:pPr algn="just"/>
                      <a:r>
                        <a:rPr lang="en-US" sz="2300" dirty="0" smtClean="0"/>
                        <a:t>In winding up, appointment</a:t>
                      </a:r>
                      <a:r>
                        <a:rPr lang="en-US" sz="2300" baseline="0" dirty="0" smtClean="0"/>
                        <a:t> of official liquidator and fixation of remuneration</a:t>
                      </a:r>
                      <a:endParaRPr lang="en-US" sz="2300" dirty="0"/>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Matters require sanction by Special Resolution(SR)</a:t>
            </a:r>
            <a:endParaRPr lang="en-US" sz="3600" dirty="0"/>
          </a:p>
        </p:txBody>
      </p:sp>
      <p:graphicFrame>
        <p:nvGraphicFramePr>
          <p:cNvPr id="6" name="Content Placeholder 5"/>
          <p:cNvGraphicFramePr>
            <a:graphicFrameLocks noGrp="1"/>
          </p:cNvGraphicFramePr>
          <p:nvPr>
            <p:ph sz="quarter" idx="1"/>
          </p:nvPr>
        </p:nvGraphicFramePr>
        <p:xfrm>
          <a:off x="533400" y="1905000"/>
          <a:ext cx="8153400" cy="4145280"/>
        </p:xfrm>
        <a:graphic>
          <a:graphicData uri="http://schemas.openxmlformats.org/drawingml/2006/table">
            <a:tbl>
              <a:tblPr firstRow="1" bandRow="1">
                <a:tableStyleId>{5C22544A-7EE6-4342-B048-85BDC9FD1C3A}</a:tableStyleId>
              </a:tblPr>
              <a:tblGrid>
                <a:gridCol w="1372354"/>
                <a:gridCol w="6781046"/>
              </a:tblGrid>
              <a:tr h="370840">
                <a:tc>
                  <a:txBody>
                    <a:bodyPr/>
                    <a:lstStyle/>
                    <a:p>
                      <a:r>
                        <a:rPr lang="en-US" sz="2300" dirty="0" smtClean="0"/>
                        <a:t>SECTION</a:t>
                      </a:r>
                      <a:endParaRPr lang="en-US" sz="2300" dirty="0"/>
                    </a:p>
                  </a:txBody>
                  <a:tcPr/>
                </a:tc>
                <a:tc>
                  <a:txBody>
                    <a:bodyPr/>
                    <a:lstStyle/>
                    <a:p>
                      <a:r>
                        <a:rPr lang="en-US" sz="2300" dirty="0" smtClean="0"/>
                        <a:t>PARTICULARS</a:t>
                      </a:r>
                      <a:endParaRPr lang="en-US" sz="2300" dirty="0"/>
                    </a:p>
                  </a:txBody>
                  <a:tcPr/>
                </a:tc>
              </a:tr>
              <a:tr h="370840">
                <a:tc>
                  <a:txBody>
                    <a:bodyPr/>
                    <a:lstStyle/>
                    <a:p>
                      <a:pPr algn="l"/>
                      <a:r>
                        <a:rPr lang="en-US" sz="2300" dirty="0" smtClean="0"/>
                        <a:t>5</a:t>
                      </a:r>
                      <a:endParaRPr lang="en-US" sz="2300" dirty="0"/>
                    </a:p>
                  </a:txBody>
                  <a:tcPr/>
                </a:tc>
                <a:tc>
                  <a:txBody>
                    <a:bodyPr/>
                    <a:lstStyle/>
                    <a:p>
                      <a:r>
                        <a:rPr lang="en-US" sz="2300" dirty="0" smtClean="0"/>
                        <a:t>Articles</a:t>
                      </a:r>
                      <a:r>
                        <a:rPr lang="en-US" sz="2300" baseline="0" dirty="0" smtClean="0"/>
                        <a:t> (Entrenchment provision)</a:t>
                      </a:r>
                      <a:endParaRPr lang="en-US" sz="2300" dirty="0"/>
                    </a:p>
                  </a:txBody>
                  <a:tcPr/>
                </a:tc>
              </a:tr>
              <a:tr h="370840">
                <a:tc>
                  <a:txBody>
                    <a:bodyPr/>
                    <a:lstStyle/>
                    <a:p>
                      <a:pPr algn="l"/>
                      <a:r>
                        <a:rPr kumimoji="0" lang="en-US" sz="2300" kern="1200" dirty="0" smtClean="0">
                          <a:solidFill>
                            <a:schemeClr val="dk1"/>
                          </a:solidFill>
                          <a:latin typeface="+mn-lt"/>
                          <a:ea typeface="+mn-ea"/>
                          <a:cs typeface="+mn-cs"/>
                        </a:rPr>
                        <a:t>12</a:t>
                      </a:r>
                    </a:p>
                  </a:txBody>
                  <a:tcPr/>
                </a:tc>
                <a:tc>
                  <a:txBody>
                    <a:bodyPr/>
                    <a:lstStyle/>
                    <a:p>
                      <a:r>
                        <a:rPr kumimoji="0" lang="en-US" sz="2300" kern="1200" dirty="0" smtClean="0">
                          <a:solidFill>
                            <a:schemeClr val="dk1"/>
                          </a:solidFill>
                          <a:latin typeface="+mn-lt"/>
                          <a:ea typeface="+mn-ea"/>
                          <a:cs typeface="+mn-cs"/>
                        </a:rPr>
                        <a:t>Shifting  of registered office :</a:t>
                      </a:r>
                    </a:p>
                    <a:p>
                      <a:pPr>
                        <a:buFont typeface="Wingdings" pitchFamily="2" charset="2"/>
                        <a:buChar char="Ø"/>
                      </a:pPr>
                      <a:r>
                        <a:rPr kumimoji="0" lang="en-US" sz="2300" kern="1200" dirty="0" smtClean="0">
                          <a:solidFill>
                            <a:schemeClr val="dk1"/>
                          </a:solidFill>
                          <a:latin typeface="+mn-lt"/>
                          <a:ea typeface="+mn-ea"/>
                          <a:cs typeface="+mn-cs"/>
                        </a:rPr>
                        <a:t> outside the local limits of the city, town or village</a:t>
                      </a:r>
                    </a:p>
                    <a:p>
                      <a:pPr>
                        <a:buFont typeface="Wingdings" pitchFamily="2" charset="2"/>
                        <a:buChar char="Ø"/>
                      </a:pPr>
                      <a:r>
                        <a:rPr kumimoji="0" lang="en-US" sz="2300" kern="1200" dirty="0" smtClean="0">
                          <a:solidFill>
                            <a:schemeClr val="dk1"/>
                          </a:solidFill>
                          <a:latin typeface="+mn-lt"/>
                          <a:ea typeface="+mn-ea"/>
                          <a:cs typeface="+mn-cs"/>
                        </a:rPr>
                        <a:t>from jurisdiction of one ROC </a:t>
                      </a:r>
                    </a:p>
                    <a:p>
                      <a:pPr>
                        <a:buFont typeface="Wingdings" pitchFamily="2" charset="2"/>
                        <a:buChar char="Ø"/>
                      </a:pPr>
                      <a:r>
                        <a:rPr kumimoji="0" lang="en-US" sz="2300" kern="1200" dirty="0" smtClean="0">
                          <a:solidFill>
                            <a:schemeClr val="dk1"/>
                          </a:solidFill>
                          <a:latin typeface="+mn-lt"/>
                          <a:ea typeface="+mn-ea"/>
                          <a:cs typeface="+mn-cs"/>
                        </a:rPr>
                        <a:t>from one state to another</a:t>
                      </a:r>
                    </a:p>
                  </a:txBody>
                  <a:tcPr/>
                </a:tc>
              </a:tr>
              <a:tr h="370840">
                <a:tc>
                  <a:txBody>
                    <a:bodyPr/>
                    <a:lstStyle/>
                    <a:p>
                      <a:pPr marL="0" algn="l" rtl="0" eaLnBrk="1" latinLnBrk="0" hangingPunct="1"/>
                      <a:r>
                        <a:rPr kumimoji="0" lang="en-US" sz="2300" kern="1200" dirty="0" smtClean="0">
                          <a:solidFill>
                            <a:schemeClr val="dk1"/>
                          </a:solidFill>
                          <a:latin typeface="+mn-lt"/>
                          <a:ea typeface="+mn-ea"/>
                          <a:cs typeface="+mn-cs"/>
                        </a:rPr>
                        <a:t>13</a:t>
                      </a:r>
                    </a:p>
                  </a:txBody>
                  <a:tcPr/>
                </a:tc>
                <a:tc>
                  <a:txBody>
                    <a:bodyPr/>
                    <a:lstStyle/>
                    <a:p>
                      <a:pPr marL="0" algn="l" rtl="0" eaLnBrk="1" latinLnBrk="0" hangingPunct="1"/>
                      <a:r>
                        <a:rPr kumimoji="0" lang="en-US" sz="2300" kern="1200" dirty="0" smtClean="0">
                          <a:solidFill>
                            <a:schemeClr val="dk1"/>
                          </a:solidFill>
                          <a:latin typeface="+mn-lt"/>
                          <a:ea typeface="+mn-ea"/>
                          <a:cs typeface="+mn-cs"/>
                        </a:rPr>
                        <a:t>Alteration of MOA (except capital clause)</a:t>
                      </a:r>
                    </a:p>
                  </a:txBody>
                  <a:tcPr/>
                </a:tc>
              </a:tr>
              <a:tr h="370840">
                <a:tc>
                  <a:txBody>
                    <a:bodyPr/>
                    <a:lstStyle/>
                    <a:p>
                      <a:pPr marL="0" algn="l" rtl="0" eaLnBrk="1" latinLnBrk="0" hangingPunct="1"/>
                      <a:r>
                        <a:rPr kumimoji="0" lang="en-US" sz="2300" kern="1200" dirty="0" smtClean="0">
                          <a:solidFill>
                            <a:schemeClr val="dk1"/>
                          </a:solidFill>
                          <a:latin typeface="+mn-lt"/>
                          <a:ea typeface="+mn-ea"/>
                          <a:cs typeface="+mn-cs"/>
                        </a:rPr>
                        <a:t>14</a:t>
                      </a:r>
                    </a:p>
                  </a:txBody>
                  <a:tcPr/>
                </a:tc>
                <a:tc>
                  <a:txBody>
                    <a:bodyPr/>
                    <a:lstStyle/>
                    <a:p>
                      <a:pPr marL="0" algn="l" rtl="0" eaLnBrk="1" latinLnBrk="0" hangingPunct="1"/>
                      <a:r>
                        <a:rPr kumimoji="0" lang="en-US" sz="2300" kern="1200" dirty="0" smtClean="0">
                          <a:solidFill>
                            <a:schemeClr val="dk1"/>
                          </a:solidFill>
                          <a:latin typeface="+mn-lt"/>
                          <a:ea typeface="+mn-ea"/>
                          <a:cs typeface="+mn-cs"/>
                        </a:rPr>
                        <a:t>Alteration of Articles</a:t>
                      </a:r>
                    </a:p>
                  </a:txBody>
                  <a:tcPr/>
                </a:tc>
              </a:tr>
              <a:tr h="370840">
                <a:tc>
                  <a:txBody>
                    <a:bodyPr/>
                    <a:lstStyle/>
                    <a:p>
                      <a:pPr marL="0" algn="l" rtl="0" eaLnBrk="1" latinLnBrk="0" hangingPunct="1"/>
                      <a:r>
                        <a:rPr kumimoji="0" lang="en-US" sz="2300" kern="1200" dirty="0" smtClean="0">
                          <a:solidFill>
                            <a:schemeClr val="dk1"/>
                          </a:solidFill>
                          <a:latin typeface="+mn-lt"/>
                          <a:ea typeface="+mn-ea"/>
                          <a:cs typeface="+mn-cs"/>
                        </a:rPr>
                        <a:t>27</a:t>
                      </a:r>
                    </a:p>
                  </a:txBody>
                  <a:tcPr/>
                </a:tc>
                <a:tc>
                  <a:txBody>
                    <a:bodyPr/>
                    <a:lstStyle/>
                    <a:p>
                      <a:pPr marL="0" algn="l" rtl="0" eaLnBrk="1" latinLnBrk="0" hangingPunct="1"/>
                      <a:r>
                        <a:rPr kumimoji="0" lang="en-US" sz="2300" kern="1200" dirty="0" smtClean="0">
                          <a:solidFill>
                            <a:schemeClr val="dk1"/>
                          </a:solidFill>
                          <a:latin typeface="+mn-lt"/>
                          <a:ea typeface="+mn-ea"/>
                          <a:cs typeface="+mn-cs"/>
                        </a:rPr>
                        <a:t>Variation in terms of contract or object of prospectus</a:t>
                      </a:r>
                    </a:p>
                  </a:txBody>
                  <a:tcPr/>
                </a:tc>
              </a:tr>
              <a:tr h="370840">
                <a:tc>
                  <a:txBody>
                    <a:bodyPr/>
                    <a:lstStyle/>
                    <a:p>
                      <a:pPr algn="l"/>
                      <a:r>
                        <a:rPr lang="en-US" sz="2300" dirty="0" smtClean="0"/>
                        <a:t>41</a:t>
                      </a:r>
                      <a:endParaRPr lang="en-US" sz="2300" dirty="0"/>
                    </a:p>
                  </a:txBody>
                  <a:tcPr/>
                </a:tc>
                <a:tc>
                  <a:txBody>
                    <a:bodyPr/>
                    <a:lstStyle/>
                    <a:p>
                      <a:r>
                        <a:rPr lang="en-US" sz="2300" dirty="0" smtClean="0"/>
                        <a:t>Issue of GDR in any foreign country</a:t>
                      </a:r>
                      <a:endParaRPr lang="en-US" sz="2300" dirty="0"/>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sz="quarter" idx="1"/>
          </p:nvPr>
        </p:nvGraphicFramePr>
        <p:xfrm>
          <a:off x="609600" y="1828800"/>
          <a:ext cx="8153400" cy="4236720"/>
        </p:xfrm>
        <a:graphic>
          <a:graphicData uri="http://schemas.openxmlformats.org/drawingml/2006/table">
            <a:tbl>
              <a:tblPr firstRow="1" bandRow="1">
                <a:tableStyleId>{5C22544A-7EE6-4342-B048-85BDC9FD1C3A}</a:tableStyleId>
              </a:tblPr>
              <a:tblGrid>
                <a:gridCol w="1371600"/>
                <a:gridCol w="6781800"/>
              </a:tblGrid>
              <a:tr h="338183">
                <a:tc>
                  <a:txBody>
                    <a:bodyPr/>
                    <a:lstStyle/>
                    <a:p>
                      <a:pPr marL="0" algn="l" rtl="0" eaLnBrk="1" latinLnBrk="0" hangingPunct="1"/>
                      <a:endParaRPr kumimoji="0" lang="en-US" sz="2300" kern="1200" dirty="0" smtClean="0">
                        <a:solidFill>
                          <a:schemeClr val="dk1"/>
                        </a:solidFill>
                        <a:latin typeface="+mn-lt"/>
                        <a:ea typeface="+mn-ea"/>
                        <a:cs typeface="+mn-cs"/>
                      </a:endParaRPr>
                    </a:p>
                  </a:txBody>
                  <a:tcPr/>
                </a:tc>
                <a:tc>
                  <a:txBody>
                    <a:bodyPr/>
                    <a:lstStyle/>
                    <a:p>
                      <a:pPr marL="0" algn="l" rtl="0" eaLnBrk="1" latinLnBrk="0" hangingPunct="1"/>
                      <a:endParaRPr kumimoji="0" lang="en-US" sz="2300" kern="1200" dirty="0" smtClean="0">
                        <a:solidFill>
                          <a:schemeClr val="dk1"/>
                        </a:solidFill>
                        <a:latin typeface="+mn-lt"/>
                        <a:ea typeface="+mn-ea"/>
                        <a:cs typeface="+mn-cs"/>
                      </a:endParaRPr>
                    </a:p>
                  </a:txBody>
                  <a:tcPr/>
                </a:tc>
              </a:tr>
              <a:tr h="396240">
                <a:tc>
                  <a:txBody>
                    <a:bodyPr/>
                    <a:lstStyle/>
                    <a:p>
                      <a:pPr marL="0" algn="just" rtl="0" eaLnBrk="1" latinLnBrk="0" hangingPunct="1"/>
                      <a:r>
                        <a:rPr kumimoji="0" lang="en-US" sz="2300" kern="1200" dirty="0" smtClean="0">
                          <a:solidFill>
                            <a:schemeClr val="dk1"/>
                          </a:solidFill>
                          <a:latin typeface="+mn-lt"/>
                          <a:ea typeface="+mn-ea"/>
                          <a:cs typeface="+mn-cs"/>
                        </a:rPr>
                        <a:t>48</a:t>
                      </a:r>
                    </a:p>
                  </a:txBody>
                  <a:tcPr/>
                </a:tc>
                <a:tc>
                  <a:txBody>
                    <a:bodyPr/>
                    <a:lstStyle/>
                    <a:p>
                      <a:pPr marL="0" algn="just" rtl="0" eaLnBrk="1" latinLnBrk="0" hangingPunct="1"/>
                      <a:r>
                        <a:rPr kumimoji="0" lang="en-US" sz="2300" kern="1200" dirty="0" smtClean="0">
                          <a:solidFill>
                            <a:schemeClr val="dk1"/>
                          </a:solidFill>
                          <a:latin typeface="+mn-lt"/>
                          <a:ea typeface="+mn-ea"/>
                          <a:cs typeface="+mn-cs"/>
                        </a:rPr>
                        <a:t>Variation of Shareholders right</a:t>
                      </a:r>
                    </a:p>
                  </a:txBody>
                  <a:tcPr/>
                </a:tc>
              </a:tr>
              <a:tr h="338183">
                <a:tc>
                  <a:txBody>
                    <a:bodyPr/>
                    <a:lstStyle/>
                    <a:p>
                      <a:pPr marL="0" algn="just" rtl="0" eaLnBrk="1" latinLnBrk="0" hangingPunct="1"/>
                      <a:r>
                        <a:rPr kumimoji="0" lang="en-US" sz="2300" kern="1200" dirty="0" smtClean="0">
                          <a:solidFill>
                            <a:schemeClr val="dk1"/>
                          </a:solidFill>
                          <a:latin typeface="+mn-lt"/>
                          <a:ea typeface="+mn-ea"/>
                          <a:cs typeface="+mn-cs"/>
                        </a:rPr>
                        <a:t>54</a:t>
                      </a:r>
                    </a:p>
                  </a:txBody>
                  <a:tcPr/>
                </a:tc>
                <a:tc>
                  <a:txBody>
                    <a:bodyPr/>
                    <a:lstStyle/>
                    <a:p>
                      <a:pPr marL="0" algn="just" rtl="0" eaLnBrk="1" latinLnBrk="0" hangingPunct="1"/>
                      <a:r>
                        <a:rPr kumimoji="0" lang="en-US" sz="2300" kern="1200" dirty="0" smtClean="0">
                          <a:solidFill>
                            <a:schemeClr val="dk1"/>
                          </a:solidFill>
                          <a:latin typeface="+mn-lt"/>
                          <a:ea typeface="+mn-ea"/>
                          <a:cs typeface="+mn-cs"/>
                        </a:rPr>
                        <a:t>Issue of Sweat Equity Shares</a:t>
                      </a:r>
                    </a:p>
                  </a:txBody>
                  <a:tcPr/>
                </a:tc>
              </a:tr>
              <a:tr h="338183">
                <a:tc>
                  <a:txBody>
                    <a:bodyPr/>
                    <a:lstStyle/>
                    <a:p>
                      <a:pPr marL="0" algn="just" rtl="0" eaLnBrk="1" latinLnBrk="0" hangingPunct="1"/>
                      <a:r>
                        <a:rPr kumimoji="0" lang="en-US" sz="2300" kern="1200" dirty="0" smtClean="0">
                          <a:solidFill>
                            <a:schemeClr val="dk1"/>
                          </a:solidFill>
                          <a:latin typeface="+mn-lt"/>
                          <a:ea typeface="+mn-ea"/>
                          <a:cs typeface="+mn-cs"/>
                        </a:rPr>
                        <a:t>62</a:t>
                      </a:r>
                    </a:p>
                  </a:txBody>
                  <a:tcPr/>
                </a:tc>
                <a:tc>
                  <a:txBody>
                    <a:bodyPr/>
                    <a:lstStyle/>
                    <a:p>
                      <a:pPr marL="0" algn="just" rtl="0" eaLnBrk="1" latinLnBrk="0" hangingPunct="1"/>
                      <a:r>
                        <a:rPr kumimoji="0" lang="en-US" sz="2300" kern="1200" dirty="0" smtClean="0">
                          <a:solidFill>
                            <a:schemeClr val="dk1"/>
                          </a:solidFill>
                          <a:latin typeface="+mn-lt"/>
                          <a:ea typeface="+mn-ea"/>
                          <a:cs typeface="+mn-cs"/>
                        </a:rPr>
                        <a:t>Issue of shares under ESOP scheme</a:t>
                      </a:r>
                    </a:p>
                    <a:p>
                      <a:pPr marL="0" algn="just" rtl="0" eaLnBrk="1" latinLnBrk="0" hangingPunct="1"/>
                      <a:r>
                        <a:rPr kumimoji="0" lang="en-US" sz="2300" kern="1200" dirty="0" smtClean="0">
                          <a:solidFill>
                            <a:schemeClr val="dk1"/>
                          </a:solidFill>
                          <a:latin typeface="+mn-lt"/>
                          <a:ea typeface="+mn-ea"/>
                          <a:cs typeface="+mn-cs"/>
                        </a:rPr>
                        <a:t>Issue of debentures convertible into shares or loans </a:t>
                      </a:r>
                    </a:p>
                  </a:txBody>
                  <a:tcPr/>
                </a:tc>
              </a:tr>
              <a:tr h="338183">
                <a:tc>
                  <a:txBody>
                    <a:bodyPr/>
                    <a:lstStyle/>
                    <a:p>
                      <a:pPr marL="0" algn="just" rtl="0" eaLnBrk="1" latinLnBrk="0" hangingPunct="1"/>
                      <a:r>
                        <a:rPr kumimoji="0" lang="en-US" sz="2300" kern="1200" dirty="0" smtClean="0">
                          <a:solidFill>
                            <a:schemeClr val="dk1"/>
                          </a:solidFill>
                          <a:latin typeface="+mn-lt"/>
                          <a:ea typeface="+mn-ea"/>
                          <a:cs typeface="+mn-cs"/>
                        </a:rPr>
                        <a:t>66</a:t>
                      </a:r>
                    </a:p>
                  </a:txBody>
                  <a:tcPr/>
                </a:tc>
                <a:tc>
                  <a:txBody>
                    <a:bodyPr/>
                    <a:lstStyle/>
                    <a:p>
                      <a:pPr marL="0" algn="just" rtl="0" eaLnBrk="1" latinLnBrk="0" hangingPunct="1"/>
                      <a:r>
                        <a:rPr kumimoji="0" lang="en-US" sz="2300" kern="1200" dirty="0" smtClean="0">
                          <a:solidFill>
                            <a:schemeClr val="dk1"/>
                          </a:solidFill>
                          <a:latin typeface="+mn-lt"/>
                          <a:ea typeface="+mn-ea"/>
                          <a:cs typeface="+mn-cs"/>
                        </a:rPr>
                        <a:t>Reduction of Share Capital</a:t>
                      </a:r>
                    </a:p>
                  </a:txBody>
                  <a:tcPr/>
                </a:tc>
              </a:tr>
              <a:tr h="338183">
                <a:tc>
                  <a:txBody>
                    <a:bodyPr/>
                    <a:lstStyle/>
                    <a:p>
                      <a:pPr marL="0" algn="just" rtl="0" eaLnBrk="1" latinLnBrk="0" hangingPunct="1"/>
                      <a:r>
                        <a:rPr kumimoji="0" lang="en-US" sz="2300" kern="1200" dirty="0" smtClean="0">
                          <a:solidFill>
                            <a:schemeClr val="dk1"/>
                          </a:solidFill>
                          <a:latin typeface="+mn-lt"/>
                          <a:ea typeface="+mn-ea"/>
                          <a:cs typeface="+mn-cs"/>
                        </a:rPr>
                        <a:t>68</a:t>
                      </a:r>
                    </a:p>
                  </a:txBody>
                  <a:tcPr/>
                </a:tc>
                <a:tc>
                  <a:txBody>
                    <a:bodyPr/>
                    <a:lstStyle/>
                    <a:p>
                      <a:pPr marL="0" algn="just" rtl="0" eaLnBrk="1" latinLnBrk="0" hangingPunct="1"/>
                      <a:r>
                        <a:rPr kumimoji="0" lang="en-US" sz="2300" kern="1200" dirty="0" smtClean="0">
                          <a:solidFill>
                            <a:schemeClr val="dk1"/>
                          </a:solidFill>
                          <a:latin typeface="+mn-lt"/>
                          <a:ea typeface="+mn-ea"/>
                          <a:cs typeface="+mn-cs"/>
                        </a:rPr>
                        <a:t>Buy back of shares</a:t>
                      </a:r>
                    </a:p>
                  </a:txBody>
                  <a:tcPr/>
                </a:tc>
              </a:tr>
              <a:tr h="338183">
                <a:tc>
                  <a:txBody>
                    <a:bodyPr/>
                    <a:lstStyle/>
                    <a:p>
                      <a:pPr marL="0" algn="just" rtl="0" eaLnBrk="1" latinLnBrk="0" hangingPunct="1"/>
                      <a:r>
                        <a:rPr kumimoji="0" lang="en-US" sz="2300" kern="1200" dirty="0" smtClean="0">
                          <a:solidFill>
                            <a:schemeClr val="dk1"/>
                          </a:solidFill>
                          <a:latin typeface="+mn-lt"/>
                          <a:ea typeface="+mn-ea"/>
                          <a:cs typeface="+mn-cs"/>
                        </a:rPr>
                        <a:t>71</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2300" kern="1200" dirty="0" smtClean="0">
                          <a:solidFill>
                            <a:schemeClr val="dk1"/>
                          </a:solidFill>
                          <a:latin typeface="+mn-lt"/>
                          <a:ea typeface="+mn-ea"/>
                          <a:cs typeface="+mn-cs"/>
                        </a:rPr>
                        <a:t>Issue of Debentures convertible into shares</a:t>
                      </a:r>
                    </a:p>
                  </a:txBody>
                  <a:tcPr/>
                </a:tc>
              </a:tr>
              <a:tr h="746760">
                <a:tc>
                  <a:txBody>
                    <a:bodyPr/>
                    <a:lstStyle/>
                    <a:p>
                      <a:pPr marL="0" algn="just" rtl="0" eaLnBrk="1" latinLnBrk="0" hangingPunct="1"/>
                      <a:r>
                        <a:rPr kumimoji="0" lang="en-US" sz="2300" kern="1200" dirty="0" smtClean="0">
                          <a:solidFill>
                            <a:schemeClr val="dk1"/>
                          </a:solidFill>
                          <a:latin typeface="+mn-lt"/>
                          <a:ea typeface="+mn-ea"/>
                          <a:cs typeface="+mn-cs"/>
                        </a:rPr>
                        <a:t>94</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2300" kern="1200" dirty="0" smtClean="0">
                          <a:solidFill>
                            <a:schemeClr val="dk1"/>
                          </a:solidFill>
                          <a:latin typeface="+mn-lt"/>
                          <a:ea typeface="+mn-ea"/>
                          <a:cs typeface="+mn-cs"/>
                        </a:rPr>
                        <a:t>Change of place for keeping the statutory records  other than registered office.</a:t>
                      </a:r>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sz="quarter" idx="1"/>
          </p:nvPr>
        </p:nvGraphicFramePr>
        <p:xfrm>
          <a:off x="761999" y="1828800"/>
          <a:ext cx="8004176" cy="4145280"/>
        </p:xfrm>
        <a:graphic>
          <a:graphicData uri="http://schemas.openxmlformats.org/drawingml/2006/table">
            <a:tbl>
              <a:tblPr firstRow="1" bandRow="1">
                <a:tableStyleId>{5C22544A-7EE6-4342-B048-85BDC9FD1C3A}</a:tableStyleId>
              </a:tblPr>
              <a:tblGrid>
                <a:gridCol w="1143001"/>
                <a:gridCol w="6861175"/>
              </a:tblGrid>
              <a:tr h="342265">
                <a:tc>
                  <a:txBody>
                    <a:bodyPr/>
                    <a:lstStyle/>
                    <a:p>
                      <a:pPr algn="just"/>
                      <a:endParaRPr lang="en-US" sz="2300" dirty="0"/>
                    </a:p>
                  </a:txBody>
                  <a:tcPr/>
                </a:tc>
                <a:tc>
                  <a:txBody>
                    <a:bodyPr/>
                    <a:lstStyle/>
                    <a:p>
                      <a:pPr algn="just"/>
                      <a:endParaRPr lang="en-US" sz="2300"/>
                    </a:p>
                  </a:txBody>
                  <a:tcPr/>
                </a:tc>
              </a:tr>
              <a:tr h="342265">
                <a:tc>
                  <a:txBody>
                    <a:bodyPr/>
                    <a:lstStyle/>
                    <a:p>
                      <a:pPr algn="just"/>
                      <a:r>
                        <a:rPr lang="en-US" sz="2300" dirty="0" smtClean="0"/>
                        <a:t>140</a:t>
                      </a:r>
                      <a:endParaRPr lang="en-US" sz="2300" dirty="0"/>
                    </a:p>
                  </a:txBody>
                  <a:tcPr/>
                </a:tc>
                <a:tc>
                  <a:txBody>
                    <a:bodyPr/>
                    <a:lstStyle/>
                    <a:p>
                      <a:pPr algn="just"/>
                      <a:r>
                        <a:rPr lang="en-US" sz="2300" dirty="0" smtClean="0"/>
                        <a:t>Removal of Auditor</a:t>
                      </a:r>
                      <a:endParaRPr lang="en-US" sz="2300" dirty="0"/>
                    </a:p>
                  </a:txBody>
                  <a:tcPr/>
                </a:tc>
              </a:tr>
              <a:tr h="342265">
                <a:tc>
                  <a:txBody>
                    <a:bodyPr/>
                    <a:lstStyle/>
                    <a:p>
                      <a:pPr algn="just"/>
                      <a:r>
                        <a:rPr lang="en-US" sz="2300" dirty="0" smtClean="0"/>
                        <a:t>149 (1)</a:t>
                      </a:r>
                      <a:endParaRPr lang="en-US" sz="2300" dirty="0"/>
                    </a:p>
                  </a:txBody>
                  <a:tcPr/>
                </a:tc>
                <a:tc>
                  <a:txBody>
                    <a:bodyPr/>
                    <a:lstStyle/>
                    <a:p>
                      <a:pPr algn="just"/>
                      <a:r>
                        <a:rPr lang="en-US" sz="2300" dirty="0" smtClean="0"/>
                        <a:t>Appointment of Dire </a:t>
                      </a:r>
                      <a:r>
                        <a:rPr lang="en-US" sz="2300" dirty="0" err="1" smtClean="0"/>
                        <a:t>ctor</a:t>
                      </a:r>
                      <a:r>
                        <a:rPr lang="en-US" sz="2300" dirty="0" smtClean="0"/>
                        <a:t> exceeding maximum limit of 15</a:t>
                      </a:r>
                      <a:endParaRPr lang="en-US" sz="2300" dirty="0"/>
                    </a:p>
                  </a:txBody>
                  <a:tcPr/>
                </a:tc>
              </a:tr>
              <a:tr h="342265">
                <a:tc>
                  <a:txBody>
                    <a:bodyPr/>
                    <a:lstStyle/>
                    <a:p>
                      <a:pPr algn="just"/>
                      <a:r>
                        <a:rPr lang="en-US" sz="2300" dirty="0" smtClean="0"/>
                        <a:t>149 (10)</a:t>
                      </a:r>
                      <a:endParaRPr lang="en-US" sz="2300" dirty="0"/>
                    </a:p>
                  </a:txBody>
                  <a:tcPr/>
                </a:tc>
                <a:tc>
                  <a:txBody>
                    <a:bodyPr/>
                    <a:lstStyle/>
                    <a:p>
                      <a:pPr algn="just"/>
                      <a:r>
                        <a:rPr lang="en-US" sz="2300" dirty="0" smtClean="0"/>
                        <a:t>reappointment of an independent director for a further period of 5 years </a:t>
                      </a:r>
                      <a:endParaRPr lang="en-US" sz="2300" dirty="0"/>
                    </a:p>
                  </a:txBody>
                  <a:tcPr/>
                </a:tc>
              </a:tr>
              <a:tr h="342265">
                <a:tc>
                  <a:txBody>
                    <a:bodyPr/>
                    <a:lstStyle/>
                    <a:p>
                      <a:pPr algn="just"/>
                      <a:r>
                        <a:rPr lang="en-US" sz="2300" dirty="0" smtClean="0"/>
                        <a:t>165</a:t>
                      </a:r>
                      <a:endParaRPr lang="en-US" sz="2300" dirty="0"/>
                    </a:p>
                  </a:txBody>
                  <a:tcPr/>
                </a:tc>
                <a:tc>
                  <a:txBody>
                    <a:bodyPr/>
                    <a:lstStyle/>
                    <a:p>
                      <a:pPr algn="just"/>
                      <a:r>
                        <a:rPr lang="en-US" sz="2300" dirty="0" smtClean="0"/>
                        <a:t>Less than 20 companies in which director can act as Director</a:t>
                      </a:r>
                      <a:endParaRPr lang="en-US" sz="2300" dirty="0"/>
                    </a:p>
                  </a:txBody>
                  <a:tcPr/>
                </a:tc>
              </a:tr>
              <a:tr h="342265">
                <a:tc>
                  <a:txBody>
                    <a:bodyPr/>
                    <a:lstStyle/>
                    <a:p>
                      <a:pPr algn="just"/>
                      <a:r>
                        <a:rPr lang="en-US" sz="2300" dirty="0" smtClean="0"/>
                        <a:t>180</a:t>
                      </a:r>
                      <a:endParaRPr lang="en-US" sz="2300" dirty="0"/>
                    </a:p>
                  </a:txBody>
                  <a:tcPr/>
                </a:tc>
                <a:tc>
                  <a:txBody>
                    <a:bodyPr/>
                    <a:lstStyle/>
                    <a:p>
                      <a:pPr algn="just"/>
                      <a:r>
                        <a:rPr lang="en-US" sz="2300" dirty="0" smtClean="0"/>
                        <a:t>Restrictions</a:t>
                      </a:r>
                      <a:r>
                        <a:rPr lang="en-US" sz="2300" baseline="0" dirty="0" smtClean="0"/>
                        <a:t> on powers of Board</a:t>
                      </a:r>
                      <a:endParaRPr lang="en-US" sz="2300" dirty="0"/>
                    </a:p>
                  </a:txBody>
                  <a:tcPr/>
                </a:tc>
              </a:tr>
              <a:tr h="342265">
                <a:tc>
                  <a:txBody>
                    <a:bodyPr/>
                    <a:lstStyle/>
                    <a:p>
                      <a:pPr algn="just"/>
                      <a:r>
                        <a:rPr lang="en-US" sz="2300" dirty="0" smtClean="0"/>
                        <a:t>186</a:t>
                      </a:r>
                      <a:endParaRPr lang="en-US" sz="2300" dirty="0"/>
                    </a:p>
                  </a:txBody>
                  <a:tcPr/>
                </a:tc>
                <a:tc>
                  <a:txBody>
                    <a:bodyPr/>
                    <a:lstStyle/>
                    <a:p>
                      <a:pPr algn="just"/>
                      <a:r>
                        <a:rPr lang="en-US" sz="2300" dirty="0" smtClean="0"/>
                        <a:t>Loan and Investment by Company exceeding the limit prescribed</a:t>
                      </a:r>
                      <a:endParaRPr lang="en-US" sz="2300" dirty="0"/>
                    </a:p>
                  </a:txBody>
                  <a:tcPr/>
                </a:tc>
              </a:tr>
            </a:tbl>
          </a:graphicData>
        </a:graphic>
      </p:graphicFrame>
      <p:sp>
        <p:nvSpPr>
          <p:cNvPr id="4" name="Footer Placeholder 3"/>
          <p:cNvSpPr>
            <a:spLocks noGrp="1"/>
          </p:cNvSpPr>
          <p:nvPr>
            <p:ph type="ftr" sz="quarter" idx="11"/>
          </p:nvPr>
        </p:nvSpPr>
        <p:spPr>
          <a:xfrm>
            <a:off x="1600200" y="6324600"/>
            <a:ext cx="5421313"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3762</TotalTime>
  <Words>1765</Words>
  <Application>Microsoft Office PowerPoint</Application>
  <PresentationFormat>On-screen Show (4:3)</PresentationFormat>
  <Paragraphs>294</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Median</vt:lpstr>
      <vt:lpstr>                                                                                             COMPANIES ACT, 2013  ORDINARY AND SPECIAL RESOLUTION </vt:lpstr>
      <vt:lpstr>Section 114 Ordinary and Special Resolution</vt:lpstr>
      <vt:lpstr>Slide 3</vt:lpstr>
      <vt:lpstr>Matters require sanction by Ordinary Resolution(OR)</vt:lpstr>
      <vt:lpstr>Slide 5</vt:lpstr>
      <vt:lpstr>Slide 6</vt:lpstr>
      <vt:lpstr>Matters require sanction by Special Resolution(SR)</vt:lpstr>
      <vt:lpstr>Slide 8</vt:lpstr>
      <vt:lpstr>Slide 9</vt:lpstr>
      <vt:lpstr>Slide 10</vt:lpstr>
      <vt:lpstr>Slide 11</vt:lpstr>
      <vt:lpstr>Slide 12</vt:lpstr>
      <vt:lpstr>Procedure for passing Ordinary or Special Resolution</vt:lpstr>
      <vt:lpstr>Notice of Meeting (Section 101)</vt:lpstr>
      <vt:lpstr>Explanatory statement (Section 102)</vt:lpstr>
      <vt:lpstr>Quorum for meeting (Section 103) </vt:lpstr>
      <vt:lpstr>Chairman of meeting (Section 104)</vt:lpstr>
      <vt:lpstr>Proxies (Section 105)</vt:lpstr>
      <vt:lpstr>Voting </vt:lpstr>
      <vt:lpstr>Demand for Poll (Section 109)</vt:lpstr>
      <vt:lpstr>RESOLUTION REQUIRING SPECIAL NOTICE (Section 115)</vt:lpstr>
      <vt:lpstr>Slide 22</vt:lpstr>
      <vt:lpstr>Date of passing of a Resolution (section 116)</vt:lpstr>
      <vt:lpstr>RESOLUTION AND AGREEMENT TO BE FILED (SECTION 117)</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417</cp:revision>
  <dcterms:created xsi:type="dcterms:W3CDTF">2006-08-16T00:00:00Z</dcterms:created>
  <dcterms:modified xsi:type="dcterms:W3CDTF">2015-09-15T06:16:27Z</dcterms:modified>
</cp:coreProperties>
</file>