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48"/>
  </p:notesMasterIdLst>
  <p:handoutMasterIdLst>
    <p:handoutMasterId r:id="rId149"/>
  </p:handoutMasterIdLst>
  <p:sldIdLst>
    <p:sldId id="256" r:id="rId2"/>
    <p:sldId id="596" r:id="rId3"/>
    <p:sldId id="597" r:id="rId4"/>
    <p:sldId id="1114" r:id="rId5"/>
    <p:sldId id="1407" r:id="rId6"/>
    <p:sldId id="1408" r:id="rId7"/>
    <p:sldId id="1409" r:id="rId8"/>
    <p:sldId id="1410" r:id="rId9"/>
    <p:sldId id="1411" r:id="rId10"/>
    <p:sldId id="1412" r:id="rId11"/>
    <p:sldId id="1413" r:id="rId12"/>
    <p:sldId id="1414" r:id="rId13"/>
    <p:sldId id="1415" r:id="rId14"/>
    <p:sldId id="1416" r:id="rId15"/>
    <p:sldId id="1417" r:id="rId16"/>
    <p:sldId id="1418" r:id="rId17"/>
    <p:sldId id="1419" r:id="rId18"/>
    <p:sldId id="1424" r:id="rId19"/>
    <p:sldId id="1425" r:id="rId20"/>
    <p:sldId id="1431" r:id="rId21"/>
    <p:sldId id="1432" r:id="rId22"/>
    <p:sldId id="1433" r:id="rId23"/>
    <p:sldId id="1406" r:id="rId24"/>
    <p:sldId id="1434" r:id="rId25"/>
    <p:sldId id="1435" r:id="rId26"/>
    <p:sldId id="1436" r:id="rId27"/>
    <p:sldId id="1437" r:id="rId28"/>
    <p:sldId id="1438" r:id="rId29"/>
    <p:sldId id="1439" r:id="rId30"/>
    <p:sldId id="1440" r:id="rId31"/>
    <p:sldId id="1441" r:id="rId32"/>
    <p:sldId id="1442" r:id="rId33"/>
    <p:sldId id="1443" r:id="rId34"/>
    <p:sldId id="1444" r:id="rId35"/>
    <p:sldId id="1445" r:id="rId36"/>
    <p:sldId id="1446" r:id="rId37"/>
    <p:sldId id="1447" r:id="rId38"/>
    <p:sldId id="1448" r:id="rId39"/>
    <p:sldId id="1449" r:id="rId40"/>
    <p:sldId id="1450" r:id="rId41"/>
    <p:sldId id="1451" r:id="rId42"/>
    <p:sldId id="1452" r:id="rId43"/>
    <p:sldId id="1453" r:id="rId44"/>
    <p:sldId id="1511" r:id="rId45"/>
    <p:sldId id="1454" r:id="rId46"/>
    <p:sldId id="1455" r:id="rId47"/>
    <p:sldId id="1457" r:id="rId48"/>
    <p:sldId id="1458" r:id="rId49"/>
    <p:sldId id="1459" r:id="rId50"/>
    <p:sldId id="1460" r:id="rId51"/>
    <p:sldId id="1461" r:id="rId52"/>
    <p:sldId id="1462" r:id="rId53"/>
    <p:sldId id="1466" r:id="rId54"/>
    <p:sldId id="1467" r:id="rId55"/>
    <p:sldId id="1468" r:id="rId56"/>
    <p:sldId id="1469" r:id="rId57"/>
    <p:sldId id="1470" r:id="rId58"/>
    <p:sldId id="1471" r:id="rId59"/>
    <p:sldId id="1472" r:id="rId60"/>
    <p:sldId id="1473" r:id="rId61"/>
    <p:sldId id="1474" r:id="rId62"/>
    <p:sldId id="1475" r:id="rId63"/>
    <p:sldId id="1476" r:id="rId64"/>
    <p:sldId id="1477" r:id="rId65"/>
    <p:sldId id="1478" r:id="rId66"/>
    <p:sldId id="1479" r:id="rId67"/>
    <p:sldId id="1480" r:id="rId68"/>
    <p:sldId id="1481" r:id="rId69"/>
    <p:sldId id="1482" r:id="rId70"/>
    <p:sldId id="1483" r:id="rId71"/>
    <p:sldId id="1484" r:id="rId72"/>
    <p:sldId id="1485" r:id="rId73"/>
    <p:sldId id="1486" r:id="rId74"/>
    <p:sldId id="1488" r:id="rId75"/>
    <p:sldId id="1405" r:id="rId76"/>
    <p:sldId id="1289" r:id="rId77"/>
    <p:sldId id="1291" r:id="rId78"/>
    <p:sldId id="1292" r:id="rId79"/>
    <p:sldId id="1293" r:id="rId80"/>
    <p:sldId id="1294" r:id="rId81"/>
    <p:sldId id="1295" r:id="rId82"/>
    <p:sldId id="1296" r:id="rId83"/>
    <p:sldId id="1297" r:id="rId84"/>
    <p:sldId id="1298" r:id="rId85"/>
    <p:sldId id="1299" r:id="rId86"/>
    <p:sldId id="1300" r:id="rId87"/>
    <p:sldId id="1301" r:id="rId88"/>
    <p:sldId id="1302" r:id="rId89"/>
    <p:sldId id="1303" r:id="rId90"/>
    <p:sldId id="1304" r:id="rId91"/>
    <p:sldId id="1305" r:id="rId92"/>
    <p:sldId id="1306" r:id="rId93"/>
    <p:sldId id="1313" r:id="rId94"/>
    <p:sldId id="1314" r:id="rId95"/>
    <p:sldId id="1315" r:id="rId96"/>
    <p:sldId id="1316" r:id="rId97"/>
    <p:sldId id="1317" r:id="rId98"/>
    <p:sldId id="1319" r:id="rId99"/>
    <p:sldId id="1320" r:id="rId100"/>
    <p:sldId id="1389" r:id="rId101"/>
    <p:sldId id="1390" r:id="rId102"/>
    <p:sldId id="1368" r:id="rId103"/>
    <p:sldId id="1369" r:id="rId104"/>
    <p:sldId id="1391" r:id="rId105"/>
    <p:sldId id="1392" r:id="rId106"/>
    <p:sldId id="1393" r:id="rId107"/>
    <p:sldId id="1380" r:id="rId108"/>
    <p:sldId id="1489" r:id="rId109"/>
    <p:sldId id="1490" r:id="rId110"/>
    <p:sldId id="1491" r:id="rId111"/>
    <p:sldId id="1382" r:id="rId112"/>
    <p:sldId id="1383" r:id="rId113"/>
    <p:sldId id="1384" r:id="rId114"/>
    <p:sldId id="1385" r:id="rId115"/>
    <p:sldId id="1386" r:id="rId116"/>
    <p:sldId id="1288" r:id="rId117"/>
    <p:sldId id="1395" r:id="rId118"/>
    <p:sldId id="1396" r:id="rId119"/>
    <p:sldId id="1397" r:id="rId120"/>
    <p:sldId id="1398" r:id="rId121"/>
    <p:sldId id="1399" r:id="rId122"/>
    <p:sldId id="1400" r:id="rId123"/>
    <p:sldId id="1401" r:id="rId124"/>
    <p:sldId id="1402" r:id="rId125"/>
    <p:sldId id="1403" r:id="rId126"/>
    <p:sldId id="1404" r:id="rId127"/>
    <p:sldId id="1348" r:id="rId128"/>
    <p:sldId id="1349" r:id="rId129"/>
    <p:sldId id="1492" r:id="rId130"/>
    <p:sldId id="1493" r:id="rId131"/>
    <p:sldId id="1494" r:id="rId132"/>
    <p:sldId id="1495" r:id="rId133"/>
    <p:sldId id="1496" r:id="rId134"/>
    <p:sldId id="1497" r:id="rId135"/>
    <p:sldId id="1498" r:id="rId136"/>
    <p:sldId id="1499" r:id="rId137"/>
    <p:sldId id="1500" r:id="rId138"/>
    <p:sldId id="1501" r:id="rId139"/>
    <p:sldId id="1503" r:id="rId140"/>
    <p:sldId id="1504" r:id="rId141"/>
    <p:sldId id="1505" r:id="rId142"/>
    <p:sldId id="1506" r:id="rId143"/>
    <p:sldId id="1507" r:id="rId144"/>
    <p:sldId id="1508" r:id="rId145"/>
    <p:sldId id="1509" r:id="rId146"/>
    <p:sldId id="294" r:id="rId147"/>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9/15/2015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9/15/2015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864F1-913D-4A82-97B9-3F4F8AA206B0}" type="slidenum">
              <a:rPr lang="en-US" smtClean="0"/>
              <a:pPr fontAlgn="base">
                <a:spcBef>
                  <a:spcPct val="0"/>
                </a:spcBef>
                <a:spcAft>
                  <a:spcPct val="0"/>
                </a:spcAft>
                <a:defRPr/>
              </a:pPr>
              <a:t>137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864F1-913D-4A82-97B9-3F4F8AA206B0}" type="slidenum">
              <a:rPr lang="en-US" smtClean="0"/>
              <a:pPr fontAlgn="base">
                <a:spcBef>
                  <a:spcPct val="0"/>
                </a:spcBef>
                <a:spcAft>
                  <a:spcPct val="0"/>
                </a:spcAft>
                <a:defRPr/>
              </a:pPr>
              <a:t>138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9/15/2015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9/15/2015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9/15/2015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9/15/2015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9/15/2015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9/15/2015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9/15/2015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9/15/2015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9/15/2015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9/15/2015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OVERVIEW OF</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COMPANIES ACT,2013</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small &amp; medium practioner’s prospective)</a:t>
            </a:r>
            <a:endParaRPr lang="en-US" sz="40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Saxena &amp; Saxena Law Chambers</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Advocates &amp; Attorneys</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t>
            </a:r>
            <a:r>
              <a:rPr lang="en-US" sz="1800" b="1" dirty="0" smtClean="0">
                <a:solidFill>
                  <a:schemeClr val="bg1"/>
                </a:solidFill>
                <a:latin typeface="Arial Unicode MS" pitchFamily="34" charset="-128"/>
                <a:ea typeface="Arial Unicode MS" pitchFamily="34" charset="-128"/>
                <a:cs typeface="Arial Unicode MS" pitchFamily="34" charset="-128"/>
              </a:rPr>
              <a:t>advisor@sslclegal.in</a:t>
            </a:r>
            <a:endParaRPr lang="en-US" sz="1800" b="1" dirty="0" smtClean="0">
              <a:solidFill>
                <a:schemeClr val="bg1"/>
              </a:solidFill>
              <a:latin typeface="Arial Unicode MS" pitchFamily="34" charset="-128"/>
              <a:ea typeface="Arial Unicode MS" pitchFamily="34" charset="-128"/>
              <a:cs typeface="Arial Unicode MS" pitchFamily="34" charset="-128"/>
            </a:endParaRP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566738" algn="just" eaLnBrk="1" fontAlgn="auto" hangingPunct="1">
              <a:spcAft>
                <a:spcPts val="0"/>
              </a:spcAft>
              <a:buFont typeface="Wingdings" pitchFamily="2" charset="2"/>
              <a:buChar char="v"/>
              <a:defRPr/>
            </a:pPr>
            <a:r>
              <a:rPr lang="en-US" sz="2400" b="1" u="sng" dirty="0" smtClean="0">
                <a:latin typeface="Arial Unicode MS" pitchFamily="34" charset="-128"/>
                <a:ea typeface="Arial Unicode MS" pitchFamily="34" charset="-128"/>
                <a:cs typeface="Arial Unicode MS" pitchFamily="34" charset="-128"/>
              </a:rPr>
              <a:t>Procedure for  conversion:</a:t>
            </a:r>
          </a:p>
          <a:p>
            <a:pPr marL="566738" algn="just" eaLnBrk="1" fontAlgn="auto" hangingPunct="1">
              <a:spcAft>
                <a:spcPts val="0"/>
              </a:spcAft>
              <a:buFont typeface="Wingdings" pitchFamily="2" charset="2"/>
              <a:buChar char="v"/>
              <a:defRPr/>
            </a:pPr>
            <a:endParaRPr lang="en-US" sz="2400" b="1" u="sng" dirty="0" smtClean="0">
              <a:latin typeface="Arial Unicode MS" pitchFamily="34" charset="-128"/>
              <a:ea typeface="Arial Unicode MS" pitchFamily="34" charset="-128"/>
              <a:cs typeface="Arial Unicode MS" pitchFamily="34" charset="-128"/>
            </a:endParaRPr>
          </a:p>
          <a:p>
            <a:pPr marL="566738"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File S/R with ROC along with </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Application (INC 6).</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Declaration of Directors about turnover / capital.</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List of members / creditors</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Latest audited Balance Sheet.</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NOC from secured creditors. </a:t>
            </a:r>
          </a:p>
          <a:p>
            <a:pPr marL="320040" indent="-320040" algn="just" eaLnBrk="1" fontAlgn="auto" hangingPunct="1">
              <a:spcAft>
                <a:spcPts val="0"/>
              </a:spcAft>
              <a:buFont typeface="Wingdings" pitchFamily="2" charset="2"/>
              <a:buChar char="Ø"/>
              <a:defRPr/>
            </a:pPr>
            <a:endParaRPr lang="en-US" sz="1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10</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Unicode MS" pitchFamily="34" charset="-128"/>
                <a:ea typeface="Arial Unicode MS" pitchFamily="34" charset="-128"/>
                <a:cs typeface="Arial Unicode MS" pitchFamily="34" charset="-128"/>
              </a:rPr>
              <a:t>Powers of the Board (Section 179)</a:t>
            </a:r>
            <a:endParaRPr lang="en-US" sz="4000" dirty="0"/>
          </a:p>
        </p:txBody>
      </p:sp>
      <p:sp>
        <p:nvSpPr>
          <p:cNvPr id="3" name="Content Placeholder 2"/>
          <p:cNvSpPr>
            <a:spLocks noGrp="1"/>
          </p:cNvSpPr>
          <p:nvPr>
            <p:ph sz="quarter" idx="1"/>
          </p:nvPr>
        </p:nvSpPr>
        <p:spPr>
          <a:xfrm>
            <a:off x="612648" y="2057400"/>
            <a:ext cx="8153400" cy="4038600"/>
          </a:xfrm>
        </p:spPr>
        <p:txBody>
          <a:bodyPr/>
          <a:lstStyle/>
          <a:p>
            <a:r>
              <a:rPr lang="en-US" sz="2400" dirty="0" smtClean="0">
                <a:latin typeface="Arial Unicode MS" pitchFamily="34" charset="-128"/>
                <a:ea typeface="Arial Unicode MS" pitchFamily="34" charset="-128"/>
                <a:cs typeface="Arial Unicode MS" pitchFamily="34" charset="-128"/>
              </a:rPr>
              <a:t>Powers as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by MOA &amp; AOA</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Powers to be exercised in board meeting only </a:t>
            </a:r>
          </a:p>
          <a:p>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itchFamily="34" charset="-128"/>
                <a:ea typeface="Arial Unicode MS" pitchFamily="34" charset="-128"/>
                <a:cs typeface="Arial Unicode MS" pitchFamily="34" charset="-128"/>
              </a:rPr>
              <a:t>Powers of the Board (Section 179)</a:t>
            </a:r>
            <a:endParaRPr lang="en-US" dirty="0"/>
          </a:p>
        </p:txBody>
      </p:sp>
      <p:sp>
        <p:nvSpPr>
          <p:cNvPr id="3" name="Content Placeholder 2"/>
          <p:cNvSpPr>
            <a:spLocks noGrp="1"/>
          </p:cNvSpPr>
          <p:nvPr>
            <p:ph sz="quarter" idx="1"/>
          </p:nvPr>
        </p:nvSpPr>
        <p:spPr/>
        <p:txBody>
          <a:bodyPr/>
          <a:lstStyle/>
          <a:p>
            <a:r>
              <a:rPr lang="en-US" sz="2400" dirty="0" smtClean="0">
                <a:latin typeface="Arial Unicode MS" pitchFamily="34" charset="-128"/>
                <a:ea typeface="Arial Unicode MS" pitchFamily="34" charset="-128"/>
                <a:cs typeface="Arial Unicode MS" pitchFamily="34" charset="-128"/>
              </a:rPr>
              <a:t>The powers under of Section 179 (3) are  to be </a:t>
            </a:r>
            <a:r>
              <a:rPr lang="en-US" sz="2400" dirty="0" err="1" smtClean="0">
                <a:latin typeface="Arial Unicode MS" pitchFamily="34" charset="-128"/>
                <a:ea typeface="Arial Unicode MS" pitchFamily="34" charset="-128"/>
                <a:cs typeface="Arial Unicode MS" pitchFamily="34" charset="-128"/>
              </a:rPr>
              <a:t>excercised</a:t>
            </a:r>
            <a:r>
              <a:rPr lang="en-US" sz="2400" dirty="0" smtClean="0">
                <a:latin typeface="Arial Unicode MS" pitchFamily="34" charset="-128"/>
                <a:ea typeface="Arial Unicode MS" pitchFamily="34" charset="-128"/>
                <a:cs typeface="Arial Unicode MS" pitchFamily="34" charset="-128"/>
              </a:rPr>
              <a:t> in board meeting only.</a:t>
            </a:r>
          </a:p>
          <a:p>
            <a:pPr>
              <a:buNone/>
            </a:pPr>
            <a:endParaRPr lang="en-US" sz="2400" dirty="0" smtClean="0">
              <a:latin typeface="Arial Unicode MS" pitchFamily="34" charset="-128"/>
              <a:ea typeface="Arial Unicode MS" pitchFamily="34" charset="-128"/>
              <a:cs typeface="Arial Unicode MS" pitchFamily="34" charset="-128"/>
            </a:endParaRPr>
          </a:p>
          <a:p>
            <a:pPr>
              <a:buNone/>
            </a:pPr>
            <a:r>
              <a:rPr lang="en-US" sz="2400" dirty="0" smtClean="0">
                <a:latin typeface="Arial Unicode MS" pitchFamily="34" charset="-128"/>
                <a:ea typeface="Arial Unicode MS" pitchFamily="34" charset="-128"/>
                <a:cs typeface="Arial Unicode MS" pitchFamily="34" charset="-128"/>
              </a:rPr>
              <a:t>1) to make calls on shareholders in respect of money unpaid on their shares; </a:t>
            </a:r>
          </a:p>
          <a:p>
            <a:pPr algn="just">
              <a:buNone/>
            </a:pPr>
            <a:r>
              <a:rPr lang="en-US" sz="2400" dirty="0" smtClean="0">
                <a:latin typeface="Arial Unicode MS" pitchFamily="34" charset="-128"/>
                <a:ea typeface="Arial Unicode MS" pitchFamily="34" charset="-128"/>
                <a:cs typeface="Arial Unicode MS" pitchFamily="34" charset="-128"/>
              </a:rPr>
              <a:t>2) to authorize buy-back of securities under section 68;</a:t>
            </a:r>
          </a:p>
          <a:p>
            <a:pPr>
              <a:buNone/>
            </a:pPr>
            <a:r>
              <a:rPr lang="en-US" sz="2400" dirty="0" smtClean="0">
                <a:latin typeface="Arial Unicode MS" pitchFamily="34" charset="-128"/>
                <a:ea typeface="Arial Unicode MS" pitchFamily="34" charset="-128"/>
                <a:cs typeface="Arial Unicode MS" pitchFamily="34" charset="-128"/>
              </a:rPr>
              <a:t>3) to issue securities, including debentures, whether in or outside India;</a:t>
            </a:r>
          </a:p>
          <a:p>
            <a:pPr>
              <a:buNone/>
            </a:pPr>
            <a:r>
              <a:rPr lang="en-US" sz="2400" dirty="0" smtClean="0">
                <a:latin typeface="Arial Unicode MS" pitchFamily="34" charset="-128"/>
                <a:ea typeface="Arial Unicode MS" pitchFamily="34" charset="-128"/>
                <a:cs typeface="Arial Unicode MS" pitchFamily="34" charset="-128"/>
              </a:rPr>
              <a:t>4) to borrow monies;</a:t>
            </a:r>
          </a:p>
          <a:p>
            <a:pPr>
              <a:buNone/>
            </a:pPr>
            <a:r>
              <a:rPr lang="en-US" sz="2400" dirty="0" smtClean="0">
                <a:latin typeface="Arial Unicode MS" pitchFamily="34" charset="-128"/>
                <a:ea typeface="Arial Unicode MS" pitchFamily="34" charset="-128"/>
                <a:cs typeface="Arial Unicode MS" pitchFamily="34" charset="-128"/>
              </a:rPr>
              <a:t>5) to invest the funds of the company;</a:t>
            </a: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Restriction of Board Powers (180)</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609600" y="1219200"/>
            <a:ext cx="8153400" cy="4495800"/>
          </a:xfrm>
        </p:spPr>
        <p:txBody>
          <a:bodyPr/>
          <a:lstStyle/>
          <a:p>
            <a:pPr algn="just">
              <a:buNone/>
            </a:pPr>
            <a:r>
              <a:rPr lang="en-US" sz="2400" dirty="0" smtClean="0">
                <a:latin typeface="Arial Unicode MS" pitchFamily="34" charset="-128"/>
                <a:ea typeface="Arial Unicode MS" pitchFamily="34" charset="-128"/>
                <a:cs typeface="Arial Unicode MS" pitchFamily="34" charset="-128"/>
              </a:rPr>
              <a:t>Powers to be exercised  by Special Resolution:</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To sell, lease or dispose off whole or substantially whole of undertaking.</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To invest (otherwise in trusted securities) the amount of compensation received by it as a result of amalgamation or merger. </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To borrow money exceeding its paid up capital and free reserves (except for banking companies).</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To remit the account for repayment or debt due from the director.</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Contribution to </a:t>
            </a:r>
            <a:r>
              <a:rPr lang="en-US" sz="2400" dirty="0" err="1" smtClean="0">
                <a:latin typeface="Arial Unicode MS" pitchFamily="34" charset="-128"/>
                <a:ea typeface="Arial Unicode MS" pitchFamily="34" charset="-128"/>
                <a:cs typeface="Arial Unicode MS" pitchFamily="34" charset="-128"/>
              </a:rPr>
              <a:t>bonafide</a:t>
            </a:r>
            <a:r>
              <a:rPr lang="en-US" sz="2400" dirty="0" smtClean="0">
                <a:latin typeface="Arial Unicode MS" pitchFamily="34" charset="-128"/>
                <a:ea typeface="Arial Unicode MS" pitchFamily="34" charset="-128"/>
                <a:cs typeface="Arial Unicode MS" pitchFamily="34" charset="-128"/>
              </a:rPr>
              <a:t> and charitable fund.</a:t>
            </a:r>
          </a:p>
          <a:p>
            <a:pPr algn="just">
              <a:buNone/>
            </a:pPr>
            <a:endParaRPr lang="en-US" sz="2400" dirty="0" smtClean="0">
              <a:latin typeface="Arial Unicode MS" pitchFamily="34" charset="-128"/>
              <a:ea typeface="Arial Unicode MS" pitchFamily="34" charset="-128"/>
              <a:cs typeface="Arial Unicode MS" pitchFamily="34" charset="-128"/>
            </a:endParaRPr>
          </a:p>
          <a:p>
            <a:pPr algn="just">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itchFamily="34" charset="-128"/>
                <a:ea typeface="Arial Unicode MS" pitchFamily="34" charset="-128"/>
                <a:cs typeface="Arial Unicode MS" pitchFamily="34" charset="-128"/>
              </a:rPr>
              <a:t>Section 180</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533400" y="1752600"/>
            <a:ext cx="8153400" cy="4495800"/>
          </a:xfrm>
        </p:spPr>
        <p:txBody>
          <a:bodyPr/>
          <a:lstStyle/>
          <a:p>
            <a:pPr algn="just">
              <a:lnSpc>
                <a:spcPct val="200000"/>
              </a:lnSpc>
            </a:pPr>
            <a:r>
              <a:rPr lang="en-US" sz="2400" dirty="0" smtClean="0">
                <a:latin typeface="Arial Unicode MS" pitchFamily="34" charset="-128"/>
                <a:ea typeface="Arial Unicode MS" pitchFamily="34" charset="-128"/>
                <a:cs typeface="Arial Unicode MS" pitchFamily="34" charset="-128"/>
              </a:rPr>
              <a:t>Action of the board not to be invalidated</a:t>
            </a:r>
          </a:p>
          <a:p>
            <a:pPr algn="just">
              <a:lnSpc>
                <a:spcPct val="200000"/>
              </a:lnSpc>
            </a:pPr>
            <a:r>
              <a:rPr lang="en-US" sz="2400" dirty="0" smtClean="0">
                <a:latin typeface="Arial Unicode MS" pitchFamily="34" charset="-128"/>
                <a:ea typeface="Arial Unicode MS" pitchFamily="34" charset="-128"/>
                <a:cs typeface="Arial Unicode MS" pitchFamily="34" charset="-128"/>
              </a:rPr>
              <a:t>Powers can be delegated to the committees </a:t>
            </a:r>
          </a:p>
          <a:p>
            <a:pPr algn="just">
              <a:lnSpc>
                <a:spcPct val="200000"/>
              </a:lnSpc>
            </a:pPr>
            <a:r>
              <a:rPr lang="en-US" sz="2400" dirty="0" smtClean="0">
                <a:latin typeface="Arial Unicode MS" pitchFamily="34" charset="-128"/>
                <a:ea typeface="Arial Unicode MS" pitchFamily="34" charset="-128"/>
                <a:cs typeface="Arial Unicode MS" pitchFamily="34" charset="-128"/>
              </a:rPr>
              <a:t>The shareholders may restrict any  powers of directors.</a:t>
            </a:r>
          </a:p>
          <a:p>
            <a:pPr algn="just">
              <a:buNone/>
            </a:pPr>
            <a:endParaRPr lang="en-US" sz="2400" dirty="0" smtClean="0">
              <a:latin typeface="Arial Unicode MS" pitchFamily="34" charset="-128"/>
              <a:ea typeface="Arial Unicode MS" pitchFamily="34" charset="-128"/>
              <a:cs typeface="Arial Unicode MS" pitchFamily="34" charset="-128"/>
            </a:endParaRPr>
          </a:p>
          <a:p>
            <a:pPr algn="just">
              <a:buNone/>
            </a:pPr>
            <a:endParaRPr lang="en-US" sz="2400" dirty="0" smtClean="0">
              <a:latin typeface="Arial Unicode MS" pitchFamily="34" charset="-128"/>
              <a:ea typeface="Arial Unicode MS" pitchFamily="34" charset="-128"/>
              <a:cs typeface="Arial Unicode MS" pitchFamily="34" charset="-128"/>
            </a:endParaRPr>
          </a:p>
          <a:p>
            <a:pPr algn="just">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Disclosure of interest by Director (Section184)</a:t>
            </a:r>
            <a:endParaRPr lang="en-US" sz="2800" dirty="0" smtClean="0">
              <a:latin typeface="Arial Unicode MS" pitchFamily="34" charset="-128"/>
              <a:ea typeface="Arial Unicode MS" pitchFamily="34" charset="-128"/>
              <a:cs typeface="Arial Unicode MS" pitchFamily="34" charset="-128"/>
            </a:endParaRPr>
          </a:p>
        </p:txBody>
      </p:sp>
      <p:sp>
        <p:nvSpPr>
          <p:cNvPr id="11267" name="Content Placeholder 2"/>
          <p:cNvSpPr>
            <a:spLocks noGrp="1"/>
          </p:cNvSpPr>
          <p:nvPr>
            <p:ph sz="quarter" idx="1"/>
          </p:nvPr>
        </p:nvSpPr>
        <p:spPr>
          <a:xfrm>
            <a:off x="381000" y="1600200"/>
            <a:ext cx="8305800" cy="5029200"/>
          </a:xfrm>
        </p:spPr>
        <p:txBody>
          <a:bodyPr/>
          <a:lstStyle/>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1. General interest as member or director</a:t>
            </a:r>
          </a:p>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2. If a director (Directly or indirectly) is any way  concerned or interested in a contract or arrangement entered into or be entered into.</a:t>
            </a:r>
          </a:p>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        With body corporate in which he/her along with other director  holds more than:</a:t>
            </a:r>
          </a:p>
          <a:p>
            <a:pPr marL="320675" lvl="1" indent="0" algn="just" eaLnBrk="1" hangingPunct="1"/>
            <a:r>
              <a:rPr lang="en-US" sz="2400" dirty="0" smtClean="0">
                <a:latin typeface="Arial Unicode MS" pitchFamily="34" charset="-128"/>
                <a:ea typeface="Arial Unicode MS" pitchFamily="34" charset="-128"/>
                <a:cs typeface="Arial Unicode MS" pitchFamily="34" charset="-128"/>
              </a:rPr>
              <a:t>  2% of shareholding</a:t>
            </a:r>
          </a:p>
          <a:p>
            <a:pPr marL="320675" lvl="1" indent="0" algn="just" eaLnBrk="1" hangingPunct="1"/>
            <a:r>
              <a:rPr lang="en-US" sz="2400" dirty="0" smtClean="0">
                <a:latin typeface="Arial Unicode MS" pitchFamily="34" charset="-128"/>
                <a:ea typeface="Arial Unicode MS" pitchFamily="34" charset="-128"/>
                <a:cs typeface="Arial Unicode MS" pitchFamily="34" charset="-128"/>
              </a:rPr>
              <a:t>  or is a promoter, manager or CEO. OR </a:t>
            </a:r>
          </a:p>
          <a:p>
            <a:pPr marL="320675" lvl="1" indent="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320675" lvl="1" indent="0" algn="just" eaLnBrk="1" hangingPunct="1"/>
            <a:r>
              <a:rPr lang="en-US" sz="2400" dirty="0" smtClean="0">
                <a:latin typeface="Arial Unicode MS" pitchFamily="34" charset="-128"/>
                <a:ea typeface="Arial Unicode MS" pitchFamily="34" charset="-128"/>
                <a:cs typeface="Arial Unicode MS" pitchFamily="34" charset="-128"/>
              </a:rPr>
              <a:t>*     With the firm in which he is a partner or owner or member.</a:t>
            </a:r>
          </a:p>
          <a:p>
            <a:pPr marL="0" indent="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104</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Disclosure of interest by Director (Section184)</a:t>
            </a:r>
            <a:endParaRPr lang="en-US" sz="2800" dirty="0" smtClean="0">
              <a:latin typeface="Arial Unicode MS" pitchFamily="34" charset="-128"/>
              <a:ea typeface="Arial Unicode MS" pitchFamily="34" charset="-128"/>
              <a:cs typeface="Arial Unicode MS" pitchFamily="34" charset="-128"/>
            </a:endParaRPr>
          </a:p>
        </p:txBody>
      </p:sp>
      <p:sp>
        <p:nvSpPr>
          <p:cNvPr id="11267" name="Content Placeholder 2"/>
          <p:cNvSpPr>
            <a:spLocks noGrp="1"/>
          </p:cNvSpPr>
          <p:nvPr>
            <p:ph sz="quarter" idx="1"/>
          </p:nvPr>
        </p:nvSpPr>
        <p:spPr>
          <a:xfrm>
            <a:off x="381000" y="1600200"/>
            <a:ext cx="8305800" cy="5029200"/>
          </a:xfrm>
        </p:spPr>
        <p:txBody>
          <a:bodyPr/>
          <a:lstStyle/>
          <a:p>
            <a:pPr marL="623888" lvl="1" indent="-508000" algn="just" eaLnBrk="1" hangingPunct="1"/>
            <a:r>
              <a:rPr lang="en-US" sz="2400" dirty="0" smtClean="0">
                <a:latin typeface="Arial Unicode MS" pitchFamily="34" charset="-128"/>
                <a:ea typeface="Arial Unicode MS" pitchFamily="34" charset="-128"/>
                <a:cs typeface="Arial Unicode MS" pitchFamily="34" charset="-128"/>
              </a:rPr>
              <a:t>He shall disclose the nature of interest </a:t>
            </a:r>
          </a:p>
          <a:p>
            <a:pPr marL="623888" lvl="1" indent="-508000" algn="just" eaLnBrk="1" hangingPunct="1"/>
            <a:r>
              <a:rPr lang="en-US" sz="2400" dirty="0" smtClean="0">
                <a:latin typeface="Arial Unicode MS" pitchFamily="34" charset="-128"/>
                <a:ea typeface="Arial Unicode MS" pitchFamily="34" charset="-128"/>
                <a:cs typeface="Arial Unicode MS" pitchFamily="34" charset="-128"/>
              </a:rPr>
              <a:t>At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meeting as director and at every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meeting of every financial year.</a:t>
            </a:r>
          </a:p>
          <a:p>
            <a:pPr marL="623888" lvl="1" indent="-508000" algn="just" eaLnBrk="1" hangingPunct="1"/>
            <a:r>
              <a:rPr lang="en-US" sz="2400" dirty="0" smtClean="0">
                <a:latin typeface="Arial Unicode MS" pitchFamily="34" charset="-128"/>
                <a:ea typeface="Arial Unicode MS" pitchFamily="34" charset="-128"/>
                <a:cs typeface="Arial Unicode MS" pitchFamily="34" charset="-128"/>
              </a:rPr>
              <a:t>Shall not participate in discussion of such resolution.  </a:t>
            </a:r>
          </a:p>
          <a:p>
            <a:pPr marL="623888" lvl="1" indent="-508000" algn="just" eaLnBrk="1" hangingPunct="1"/>
            <a:r>
              <a:rPr lang="en-US" sz="2400" dirty="0" smtClean="0">
                <a:latin typeface="Arial Unicode MS" pitchFamily="34" charset="-128"/>
                <a:ea typeface="Arial Unicode MS" pitchFamily="34" charset="-128"/>
                <a:cs typeface="Arial Unicode MS" pitchFamily="34" charset="-128"/>
              </a:rPr>
              <a:t>In case the director become interested after the execution of the agreement then he has to disclose the interest in the first meeting after such interest is created. </a:t>
            </a:r>
          </a:p>
          <a:p>
            <a:pPr marL="623888" lvl="1" indent="-508000" algn="just" eaLnBrk="1" hangingPunct="1"/>
            <a:r>
              <a:rPr lang="en-US" sz="2400" dirty="0" smtClean="0">
                <a:latin typeface="Arial Unicode MS" pitchFamily="34" charset="-128"/>
                <a:ea typeface="Arial Unicode MS" pitchFamily="34" charset="-128"/>
                <a:cs typeface="Arial Unicode MS" pitchFamily="34" charset="-128"/>
              </a:rPr>
              <a:t>In case such Director fails to disclose the interest in any such transaction, such contract or arrangement shall be </a:t>
            </a:r>
            <a:r>
              <a:rPr lang="en-US" sz="2400" b="1" dirty="0" smtClean="0">
                <a:latin typeface="Arial Unicode MS" pitchFamily="34" charset="-128"/>
                <a:ea typeface="Arial Unicode MS" pitchFamily="34" charset="-128"/>
                <a:cs typeface="Arial Unicode MS" pitchFamily="34" charset="-128"/>
              </a:rPr>
              <a:t>voidable </a:t>
            </a:r>
            <a:r>
              <a:rPr lang="en-US" sz="2400" dirty="0" smtClean="0">
                <a:latin typeface="Arial Unicode MS" pitchFamily="34" charset="-128"/>
                <a:ea typeface="Arial Unicode MS" pitchFamily="34" charset="-128"/>
                <a:cs typeface="Arial Unicode MS" pitchFamily="34" charset="-128"/>
              </a:rPr>
              <a:t>at the option of the company.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Disclosure of interest by Director (Section184)</a:t>
            </a:r>
            <a:endParaRPr lang="en-US" sz="2800" dirty="0" smtClean="0">
              <a:latin typeface="Arial Unicode MS" pitchFamily="34" charset="-128"/>
              <a:ea typeface="Arial Unicode MS" pitchFamily="34" charset="-128"/>
              <a:cs typeface="Arial Unicode MS" pitchFamily="34" charset="-128"/>
            </a:endParaRPr>
          </a:p>
        </p:txBody>
      </p:sp>
      <p:sp>
        <p:nvSpPr>
          <p:cNvPr id="11267" name="Content Placeholder 2"/>
          <p:cNvSpPr>
            <a:spLocks noGrp="1"/>
          </p:cNvSpPr>
          <p:nvPr>
            <p:ph sz="quarter" idx="1"/>
          </p:nvPr>
        </p:nvSpPr>
        <p:spPr>
          <a:xfrm>
            <a:off x="685800" y="1752600"/>
            <a:ext cx="7620000" cy="4876800"/>
          </a:xfrm>
        </p:spPr>
        <p:txBody>
          <a:bodyPr/>
          <a:lstStyle/>
          <a:p>
            <a:pPr marL="0" indent="0" algn="just" eaLnBrk="1" hangingPunct="1">
              <a:buNone/>
            </a:pPr>
            <a:r>
              <a:rPr lang="en-US" sz="2400" b="1" dirty="0" smtClean="0">
                <a:latin typeface="Arial Unicode MS" pitchFamily="34" charset="-128"/>
                <a:ea typeface="Arial Unicode MS" pitchFamily="34" charset="-128"/>
                <a:cs typeface="Arial Unicode MS" pitchFamily="34" charset="-128"/>
              </a:rPr>
              <a:t>PENALTIES:</a:t>
            </a: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Imprisonment upto one year or with fine shall not be less than </a:t>
            </a:r>
            <a:r>
              <a:rPr lang="en-US" sz="2400" b="1" dirty="0" smtClean="0">
                <a:latin typeface="Arial Unicode MS" pitchFamily="34" charset="-128"/>
                <a:ea typeface="Arial Unicode MS" pitchFamily="34" charset="-128"/>
                <a:cs typeface="Arial Unicode MS" pitchFamily="34" charset="-128"/>
              </a:rPr>
              <a:t>Rs.50,000 </a:t>
            </a:r>
            <a:r>
              <a:rPr lang="en-US" sz="2400" dirty="0" smtClean="0">
                <a:latin typeface="Arial Unicode MS" pitchFamily="34" charset="-128"/>
                <a:ea typeface="Arial Unicode MS" pitchFamily="34" charset="-128"/>
                <a:cs typeface="Arial Unicode MS" pitchFamily="34" charset="-128"/>
              </a:rPr>
              <a:t>and may extend to Rs.</a:t>
            </a:r>
            <a:r>
              <a:rPr lang="en-US" sz="2400" b="1" dirty="0" smtClean="0">
                <a:latin typeface="Arial Unicode MS" pitchFamily="34" charset="-128"/>
                <a:ea typeface="Arial Unicode MS" pitchFamily="34" charset="-128"/>
                <a:cs typeface="Arial Unicode MS" pitchFamily="34" charset="-128"/>
              </a:rPr>
              <a:t>1,00,000/</a:t>
            </a:r>
            <a:r>
              <a:rPr lang="en-US" sz="2400" dirty="0" smtClean="0">
                <a:latin typeface="Arial Unicode MS" pitchFamily="34" charset="-128"/>
                <a:ea typeface="Arial Unicode MS" pitchFamily="34" charset="-128"/>
                <a:cs typeface="Arial Unicode MS" pitchFamily="34" charset="-128"/>
              </a:rPr>
              <a:t>- or with both.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4582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Loan to Directors (Section 185)</a:t>
            </a:r>
            <a:endParaRPr lang="en-US" sz="3200" b="1" dirty="0" smtClean="0"/>
          </a:p>
        </p:txBody>
      </p:sp>
      <p:sp>
        <p:nvSpPr>
          <p:cNvPr id="11267" name="Content Placeholder 2"/>
          <p:cNvSpPr>
            <a:spLocks noGrp="1"/>
          </p:cNvSpPr>
          <p:nvPr>
            <p:ph sz="quarter" idx="1"/>
          </p:nvPr>
        </p:nvSpPr>
        <p:spPr>
          <a:xfrm>
            <a:off x="533400" y="1600200"/>
            <a:ext cx="8229600" cy="5029200"/>
          </a:xfrm>
        </p:spPr>
        <p:txBody>
          <a:bodyPr/>
          <a:lstStyle/>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No company shall directly or indirectly provide any loan (including in nature of book debts) or give guarantee for providing security in connection with any loan to </a:t>
            </a:r>
          </a:p>
          <a:p>
            <a:pPr marL="290513" indent="-290513" algn="just" eaLnBrk="1" hangingPunct="1"/>
            <a:r>
              <a:rPr lang="en-US" sz="2400" dirty="0" smtClean="0">
                <a:latin typeface="Arial Unicode MS" pitchFamily="34" charset="-128"/>
                <a:ea typeface="Arial Unicode MS" pitchFamily="34" charset="-128"/>
                <a:cs typeface="Arial Unicode MS" pitchFamily="34" charset="-128"/>
              </a:rPr>
              <a:t>Any Director or</a:t>
            </a:r>
          </a:p>
          <a:p>
            <a:pPr marL="290513" indent="-290513" algn="just" eaLnBrk="1" hangingPunct="1"/>
            <a:r>
              <a:rPr lang="en-US" sz="2400" dirty="0" smtClean="0">
                <a:latin typeface="Arial Unicode MS" pitchFamily="34" charset="-128"/>
                <a:ea typeface="Arial Unicode MS" pitchFamily="34" charset="-128"/>
                <a:cs typeface="Arial Unicode MS" pitchFamily="34" charset="-128"/>
              </a:rPr>
              <a:t>Any other person in which Director is interested.</a:t>
            </a:r>
          </a:p>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To any other person means:</a:t>
            </a:r>
          </a:p>
          <a:p>
            <a:pPr marL="566738" lvl="1" indent="-246063" algn="just" eaLnBrk="1" hangingPunct="1"/>
            <a:r>
              <a:rPr lang="en-US" sz="2200" dirty="0" smtClean="0">
                <a:latin typeface="Arial Unicode MS" pitchFamily="34" charset="-128"/>
                <a:ea typeface="Arial Unicode MS" pitchFamily="34" charset="-128"/>
                <a:cs typeface="Arial Unicode MS" pitchFamily="34" charset="-128"/>
              </a:rPr>
              <a:t>Any director of  lending company or</a:t>
            </a:r>
          </a:p>
          <a:p>
            <a:pPr marL="566738" lvl="1" indent="-246063" algn="just" eaLnBrk="1" hangingPunct="1"/>
            <a:r>
              <a:rPr lang="en-US" sz="2200" dirty="0" smtClean="0">
                <a:latin typeface="Arial Unicode MS" pitchFamily="34" charset="-128"/>
                <a:ea typeface="Arial Unicode MS" pitchFamily="34" charset="-128"/>
                <a:cs typeface="Arial Unicode MS" pitchFamily="34" charset="-128"/>
              </a:rPr>
              <a:t>Director of  holding company or </a:t>
            </a:r>
          </a:p>
          <a:p>
            <a:pPr marL="566738" lvl="1" indent="-246063" algn="just" eaLnBrk="1" hangingPunct="1"/>
            <a:r>
              <a:rPr lang="en-US" sz="2200" dirty="0" smtClean="0">
                <a:latin typeface="Arial Unicode MS" pitchFamily="34" charset="-128"/>
                <a:ea typeface="Arial Unicode MS" pitchFamily="34" charset="-128"/>
                <a:cs typeface="Arial Unicode MS" pitchFamily="34" charset="-128"/>
              </a:rPr>
              <a:t>any partner or relative of such director.</a:t>
            </a:r>
          </a:p>
          <a:p>
            <a:pPr marL="566738" lvl="1" indent="-246063" algn="just" eaLnBrk="1" hangingPunct="1"/>
            <a:r>
              <a:rPr lang="en-US" sz="2200" dirty="0" smtClean="0">
                <a:latin typeface="Arial Unicode MS" pitchFamily="34" charset="-128"/>
                <a:ea typeface="Arial Unicode MS" pitchFamily="34" charset="-128"/>
                <a:cs typeface="Arial Unicode MS" pitchFamily="34" charset="-128"/>
              </a:rPr>
              <a:t>Any firm in which he or she or his/ her relative is partner.</a:t>
            </a:r>
          </a:p>
          <a:p>
            <a:pPr marL="566738" lvl="1" indent="-246063" algn="just" eaLnBrk="1" hangingPunct="1"/>
            <a:r>
              <a:rPr lang="en-US" sz="2200" dirty="0" smtClean="0">
                <a:latin typeface="Arial Unicode MS" pitchFamily="34" charset="-128"/>
                <a:ea typeface="Arial Unicode MS" pitchFamily="34" charset="-128"/>
                <a:cs typeface="Arial Unicode MS" pitchFamily="34" charset="-128"/>
              </a:rPr>
              <a:t>Any private company in which such director is Director/Member</a:t>
            </a:r>
          </a:p>
          <a:p>
            <a:pPr marL="566738" lvl="1" indent="-246063" algn="just" eaLnBrk="1" hangingPunct="1"/>
            <a:endParaRPr lang="en-US" sz="2400" dirty="0" smtClean="0">
              <a:latin typeface="Arial Unicode MS" pitchFamily="34" charset="-128"/>
              <a:ea typeface="Arial Unicode MS" pitchFamily="34" charset="-128"/>
              <a:cs typeface="Arial Unicode MS" pitchFamily="34" charset="-128"/>
            </a:endParaRPr>
          </a:p>
          <a:p>
            <a:pPr marL="246063" indent="-246063"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107</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4582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Loan to Directors (Section 185)</a:t>
            </a:r>
            <a:endParaRPr lang="en-US" sz="3200" b="1" dirty="0" smtClean="0"/>
          </a:p>
        </p:txBody>
      </p:sp>
      <p:sp>
        <p:nvSpPr>
          <p:cNvPr id="11267" name="Content Placeholder 2"/>
          <p:cNvSpPr>
            <a:spLocks noGrp="1"/>
          </p:cNvSpPr>
          <p:nvPr>
            <p:ph sz="quarter" idx="1"/>
          </p:nvPr>
        </p:nvSpPr>
        <p:spPr>
          <a:xfrm>
            <a:off x="533400" y="1600200"/>
            <a:ext cx="8229600" cy="5029200"/>
          </a:xfrm>
        </p:spPr>
        <p:txBody>
          <a:bodyPr/>
          <a:lstStyle/>
          <a:p>
            <a:pPr marL="566738" lvl="1" indent="-246063" algn="just" eaLnBrk="1" hangingPunct="1"/>
            <a:r>
              <a:rPr lang="en-US" sz="2400" dirty="0" smtClean="0">
                <a:latin typeface="Arial Unicode MS" pitchFamily="34" charset="-128"/>
                <a:ea typeface="Arial Unicode MS" pitchFamily="34" charset="-128"/>
                <a:cs typeface="Arial Unicode MS" pitchFamily="34" charset="-128"/>
              </a:rPr>
              <a:t>Any body corporate in which not &lt; 25% of voting power is exceeding by such director or by two or more such director</a:t>
            </a:r>
          </a:p>
          <a:p>
            <a:pPr marL="566738" lvl="1" indent="-246063" algn="just" eaLnBrk="1" hangingPunct="1"/>
            <a:r>
              <a:rPr lang="en-US" sz="2400" dirty="0" smtClean="0">
                <a:latin typeface="Arial Unicode MS" pitchFamily="34" charset="-128"/>
                <a:ea typeface="Arial Unicode MS" pitchFamily="34" charset="-128"/>
                <a:cs typeface="Arial Unicode MS" pitchFamily="34" charset="-128"/>
              </a:rPr>
              <a:t>Any body corporate, Board of Directors are accustomed to act with the directions of such director. </a:t>
            </a:r>
          </a:p>
          <a:p>
            <a:pPr marL="246063" indent="-246063"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108</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4582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Loan to Directors (Section 185)</a:t>
            </a:r>
            <a:endParaRPr lang="en-US" sz="3200" b="1" dirty="0" smtClean="0"/>
          </a:p>
        </p:txBody>
      </p:sp>
      <p:sp>
        <p:nvSpPr>
          <p:cNvPr id="11267" name="Content Placeholder 2"/>
          <p:cNvSpPr>
            <a:spLocks noGrp="1"/>
          </p:cNvSpPr>
          <p:nvPr>
            <p:ph sz="quarter" idx="1"/>
          </p:nvPr>
        </p:nvSpPr>
        <p:spPr>
          <a:xfrm>
            <a:off x="533400" y="1600200"/>
            <a:ext cx="8001000" cy="5029200"/>
          </a:xfrm>
        </p:spPr>
        <p:txBody>
          <a:bodyPr/>
          <a:lstStyle/>
          <a:p>
            <a:pPr marL="0" indent="0" algn="just" eaLnBrk="1" hangingPunct="1">
              <a:buNone/>
            </a:pPr>
            <a:r>
              <a:rPr lang="en-US" sz="2800" b="1" u="sng" dirty="0" smtClean="0">
                <a:latin typeface="Arial Unicode MS" pitchFamily="34" charset="-128"/>
                <a:ea typeface="Arial Unicode MS" pitchFamily="34" charset="-128"/>
                <a:cs typeface="Arial Unicode MS" pitchFamily="34" charset="-128"/>
              </a:rPr>
              <a:t>EXCEPTIONS:</a:t>
            </a:r>
          </a:p>
          <a:p>
            <a:pPr marL="347663" indent="-347663" algn="just" eaLnBrk="1" hangingPunct="1">
              <a:buNone/>
            </a:pPr>
            <a:r>
              <a:rPr lang="en-US" sz="2800" dirty="0" smtClean="0">
                <a:latin typeface="Arial Unicode MS" pitchFamily="34" charset="-128"/>
                <a:ea typeface="Arial Unicode MS" pitchFamily="34" charset="-128"/>
                <a:cs typeface="Arial Unicode MS" pitchFamily="34" charset="-128"/>
              </a:rPr>
              <a:t>1. Company can provide the same to MD OR WTD, if it is a part of condition of service extended by company to its employees.</a:t>
            </a:r>
          </a:p>
          <a:p>
            <a:pPr marL="0" indent="0" algn="ctr" eaLnBrk="1" hangingPunct="1">
              <a:buNone/>
            </a:pPr>
            <a:r>
              <a:rPr lang="en-US" sz="2800" dirty="0" smtClean="0">
                <a:latin typeface="Arial Unicode MS" pitchFamily="34" charset="-128"/>
                <a:ea typeface="Arial Unicode MS" pitchFamily="34" charset="-128"/>
                <a:cs typeface="Arial Unicode MS" pitchFamily="34" charset="-128"/>
              </a:rPr>
              <a:t>Or</a:t>
            </a:r>
          </a:p>
          <a:p>
            <a:pPr marL="347663" indent="0" algn="just" eaLnBrk="1" hangingPunct="1">
              <a:buNone/>
            </a:pPr>
            <a:r>
              <a:rPr lang="en-US" sz="2800" dirty="0" smtClean="0">
                <a:latin typeface="Arial Unicode MS" pitchFamily="34" charset="-128"/>
                <a:ea typeface="Arial Unicode MS" pitchFamily="34" charset="-128"/>
                <a:cs typeface="Arial Unicode MS" pitchFamily="34" charset="-128"/>
              </a:rPr>
              <a:t>Pursuant to any scheme approved by Special Resolution. </a:t>
            </a:r>
          </a:p>
          <a:p>
            <a:pPr marL="0" indent="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347663" indent="-347663" algn="just" eaLnBrk="1" hangingPunct="1">
              <a:buNone/>
            </a:pPr>
            <a:r>
              <a:rPr lang="en-US" sz="2800" dirty="0" smtClean="0">
                <a:latin typeface="Arial Unicode MS" pitchFamily="34" charset="-128"/>
                <a:ea typeface="Arial Unicode MS" pitchFamily="34" charset="-128"/>
                <a:cs typeface="Arial Unicode MS" pitchFamily="34" charset="-128"/>
              </a:rPr>
              <a:t>2. In case of finance companies, loans can be provided not lesser than bank rate.</a:t>
            </a:r>
          </a:p>
          <a:p>
            <a:pPr marL="246063" indent="-246063"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REGISTERED VALUERS (Section 247)</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648200"/>
          </a:xfrm>
        </p:spPr>
        <p:txBody>
          <a:bodyPr>
            <a:noAutofit/>
          </a:bodyPr>
          <a:lstStyle/>
          <a:p>
            <a:pPr marL="0" indent="0" algn="just" eaLnBrk="1" hangingPunct="1">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 To be Appointed by Audit Committee or by Board.</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For the Valuation of shares, net worth, assets and liabilities.</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Qualification and experience to be prescribed by way of rules. </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Draft Rules : </a:t>
            </a:r>
          </a:p>
          <a:p>
            <a:pPr marL="0" indent="0" algn="just" eaLnBrk="1" hangingPunct="1">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                CA, CS, Cost Accountant</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           Merchant Banker</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           Chartered Engineer</a:t>
            </a:r>
          </a:p>
          <a:p>
            <a:pPr marL="623888" lvl="1" indent="-303213" algn="just" eaLnBrk="1" hangingPunct="1"/>
            <a:r>
              <a:rPr lang="en-US" sz="2400" dirty="0" smtClean="0">
                <a:latin typeface="Arial Unicode MS" pitchFamily="34" charset="-128"/>
                <a:ea typeface="Arial Unicode MS" pitchFamily="34" charset="-128"/>
                <a:cs typeface="Arial Unicode MS" pitchFamily="34" charset="-128"/>
              </a:rPr>
              <a:t>           Chartered Architect or  Any person holding equivalent qualification</a:t>
            </a:r>
          </a:p>
          <a:p>
            <a:pPr marL="623888" lvl="1" indent="-303213" algn="just" eaLnBrk="1" hangingPunct="1"/>
            <a:endParaRPr lang="en-US" sz="2400" dirty="0" smtClean="0">
              <a:latin typeface="Arial Unicode MS" pitchFamily="34" charset="-128"/>
              <a:ea typeface="Arial Unicode MS" pitchFamily="34" charset="-128"/>
              <a:cs typeface="Arial Unicode MS" pitchFamily="34" charset="-128"/>
            </a:endParaRPr>
          </a:p>
          <a:p>
            <a:pPr marL="320675" lvl="1" indent="0"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FABEA1F-6A3D-4E29-9CF2-F9089A08EFD4}" type="slidenum">
              <a:rPr lang="en-US"/>
              <a:pPr>
                <a:defRPr/>
              </a:pPr>
              <a:t>11</a:t>
            </a:fld>
            <a:endParaRPr lang="en-US"/>
          </a:p>
        </p:txBody>
      </p:sp>
      <p:sp>
        <p:nvSpPr>
          <p:cNvPr id="6963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latin typeface="Arial Unicode MS" pitchFamily="34" charset="-128"/>
                <a:ea typeface="Arial Unicode MS" pitchFamily="34" charset="-128"/>
                <a:cs typeface="Arial Unicode MS" pitchFamily="34" charset="-128"/>
              </a:rPr>
              <a:t>having 5 years experience</a:t>
            </a:r>
          </a:p>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dirty="0" smtClean="0">
                <a:latin typeface="Arial Unicode MS" pitchFamily="34" charset="-128"/>
                <a:ea typeface="Arial Unicode MS" pitchFamily="34" charset="-128"/>
                <a:cs typeface="Arial Unicode MS" pitchFamily="34" charset="-128"/>
              </a:rPr>
              <a:t>Rule 10</a:t>
            </a:r>
            <a:endParaRPr lang="en-US" dirty="0" smtClean="0"/>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Rule 10 of (Companies Meeting of Board and its powers) Rules, 2014</a:t>
            </a:r>
          </a:p>
          <a:p>
            <a:pPr algn="just" eaLnBrk="1" hangingPunct="1">
              <a:buNone/>
            </a:pPr>
            <a:r>
              <a:rPr lang="en-US" sz="2400" b="1" u="sng" dirty="0" smtClean="0">
                <a:latin typeface="Arial Unicode MS" pitchFamily="34" charset="-128"/>
                <a:ea typeface="Arial Unicode MS" pitchFamily="34" charset="-128"/>
                <a:cs typeface="Arial Unicode MS" pitchFamily="34" charset="-128"/>
              </a:rPr>
              <a:t>Exemptions :-</a:t>
            </a:r>
          </a:p>
          <a:p>
            <a:pPr lvl="1" algn="just" eaLnBrk="1" hangingPunct="1"/>
            <a:r>
              <a:rPr lang="en-US" sz="2400" dirty="0" smtClean="0">
                <a:latin typeface="Arial Unicode MS" pitchFamily="34" charset="-128"/>
                <a:ea typeface="Arial Unicode MS" pitchFamily="34" charset="-128"/>
                <a:cs typeface="Arial Unicode MS" pitchFamily="34" charset="-128"/>
              </a:rPr>
              <a:t>Loan given by holding company to wholly owned subsidiary or guarantee given or security provided by holding company in respect of the loan to wholly owned subsidiary company.</a:t>
            </a:r>
          </a:p>
          <a:p>
            <a:pPr lvl="1" algn="just" eaLnBrk="1" hangingPunct="1"/>
            <a:r>
              <a:rPr lang="en-US" sz="2400" dirty="0" smtClean="0">
                <a:latin typeface="Arial Unicode MS" pitchFamily="34" charset="-128"/>
                <a:ea typeface="Arial Unicode MS" pitchFamily="34" charset="-128"/>
                <a:cs typeface="Arial Unicode MS" pitchFamily="34" charset="-128"/>
              </a:rPr>
              <a:t>Any guarantee given or security provided by holding company in respect of loan by any bank or financial institution to its subsidiary company.</a:t>
            </a:r>
          </a:p>
          <a:p>
            <a:pPr marL="347663" lvl="1" indent="-288925" algn="just" eaLnBrk="1" hangingPunct="1">
              <a:buNone/>
            </a:pPr>
            <a:r>
              <a:rPr lang="en-US" sz="2400" dirty="0" smtClean="0">
                <a:latin typeface="Arial Unicode MS" pitchFamily="34" charset="-128"/>
                <a:ea typeface="Arial Unicode MS" pitchFamily="34" charset="-128"/>
                <a:cs typeface="Arial Unicode MS" pitchFamily="34" charset="-128"/>
              </a:rPr>
              <a:t>* Provided such loans are </a:t>
            </a:r>
            <a:r>
              <a:rPr lang="en-US" sz="2400" dirty="0" err="1" smtClean="0">
                <a:latin typeface="Arial Unicode MS" pitchFamily="34" charset="-128"/>
                <a:ea typeface="Arial Unicode MS" pitchFamily="34" charset="-128"/>
                <a:cs typeface="Arial Unicode MS" pitchFamily="34" charset="-128"/>
              </a:rPr>
              <a:t>utilised</a:t>
            </a:r>
            <a:r>
              <a:rPr lang="en-US" sz="2400" dirty="0" smtClean="0">
                <a:latin typeface="Arial Unicode MS" pitchFamily="34" charset="-128"/>
                <a:ea typeface="Arial Unicode MS" pitchFamily="34" charset="-128"/>
                <a:cs typeface="Arial Unicode MS" pitchFamily="34" charset="-128"/>
              </a:rPr>
              <a:t> by subsidiary company for its principal business.</a:t>
            </a:r>
          </a:p>
          <a:p>
            <a:pPr algn="just" eaLnBrk="1" hangingPunct="1"/>
            <a:endParaRPr lang="en-US" sz="2400" dirty="0" smtClean="0">
              <a:latin typeface="Arial Unicode MS" pitchFamily="34" charset="-128"/>
              <a:ea typeface="Arial Unicode MS" pitchFamily="34" charset="-128"/>
              <a:cs typeface="Arial Unicode MS" pitchFamily="34" charset="-128"/>
            </a:endParaRPr>
          </a:p>
          <a:p>
            <a:pPr lvl="1"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r>
              <a:rPr lang="en-US" sz="2400" dirty="0" smtClean="0">
                <a:latin typeface="Arial Unicode MS" pitchFamily="34" charset="-128"/>
                <a:ea typeface="Arial Unicode MS" pitchFamily="34" charset="-128"/>
                <a:cs typeface="Arial Unicode MS" pitchFamily="34" charset="-128"/>
              </a:rPr>
              <a:t>     </a:t>
            </a: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110</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dirty="0" smtClean="0">
                <a:latin typeface="Arial Unicode MS" pitchFamily="34" charset="-128"/>
                <a:ea typeface="Arial Unicode MS" pitchFamily="34" charset="-128"/>
                <a:cs typeface="Arial Unicode MS" pitchFamily="34" charset="-128"/>
              </a:rPr>
              <a:t>Loan to Directors (Section 185)</a:t>
            </a:r>
            <a:endParaRPr lang="en-US" dirty="0" smtClean="0"/>
          </a:p>
        </p:txBody>
      </p:sp>
      <p:sp>
        <p:nvSpPr>
          <p:cNvPr id="11267" name="Content Placeholder 2"/>
          <p:cNvSpPr>
            <a:spLocks noGrp="1"/>
          </p:cNvSpPr>
          <p:nvPr>
            <p:ph sz="quarter" idx="1"/>
          </p:nvPr>
        </p:nvSpPr>
        <p:spPr>
          <a:xfrm>
            <a:off x="457200" y="1600200"/>
            <a:ext cx="8382000" cy="5029200"/>
          </a:xfrm>
        </p:spPr>
        <p:txBody>
          <a:bodyPr/>
          <a:lstStyle/>
          <a:p>
            <a:pPr lvl="1" algn="just" eaLnBrk="1" hangingPunct="1"/>
            <a:endParaRPr lang="en-US" sz="2500" dirty="0" smtClean="0">
              <a:latin typeface="Arial Unicode MS" pitchFamily="34" charset="-128"/>
              <a:ea typeface="Arial Unicode MS" pitchFamily="34" charset="-128"/>
              <a:cs typeface="Arial Unicode MS" pitchFamily="34" charset="-128"/>
            </a:endParaRPr>
          </a:p>
          <a:p>
            <a:pPr algn="just" eaLnBrk="1" hangingPunct="1"/>
            <a:r>
              <a:rPr lang="en-US" sz="2800" dirty="0" smtClean="0">
                <a:latin typeface="Arial Unicode MS" pitchFamily="34" charset="-128"/>
                <a:ea typeface="Arial Unicode MS" pitchFamily="34" charset="-128"/>
                <a:cs typeface="Arial Unicode MS" pitchFamily="34" charset="-128"/>
              </a:rPr>
              <a:t>PANALTIES:</a:t>
            </a:r>
          </a:p>
          <a:p>
            <a:pPr algn="just" eaLnBrk="1" hangingPunct="1">
              <a:buNone/>
            </a:pPr>
            <a:endParaRPr lang="en-US" sz="2500" dirty="0" smtClean="0">
              <a:latin typeface="Arial Unicode MS" pitchFamily="34" charset="-128"/>
              <a:ea typeface="Arial Unicode MS" pitchFamily="34" charset="-128"/>
              <a:cs typeface="Arial Unicode MS" pitchFamily="34" charset="-128"/>
            </a:endParaRPr>
          </a:p>
          <a:p>
            <a:pPr algn="just" eaLnBrk="1" hangingPunct="1">
              <a:buNone/>
            </a:pPr>
            <a:endParaRPr lang="en-US" sz="25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111</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838200" y="3657600"/>
          <a:ext cx="7848600" cy="2011680"/>
        </p:xfrm>
        <a:graphic>
          <a:graphicData uri="http://schemas.openxmlformats.org/drawingml/2006/table">
            <a:tbl>
              <a:tblPr firstRow="1" bandRow="1">
                <a:tableStyleId>{2D5ABB26-0587-4C30-8999-92F81FD0307C}</a:tableStyleId>
              </a:tblPr>
              <a:tblGrid>
                <a:gridCol w="3810000"/>
                <a:gridCol w="304800"/>
                <a:gridCol w="3733800"/>
              </a:tblGrid>
              <a:tr h="370840">
                <a:tc>
                  <a:txBody>
                    <a:bodyPr/>
                    <a:lstStyle/>
                    <a:p>
                      <a:pP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 Company</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Rs. 5 </a:t>
                      </a:r>
                      <a:r>
                        <a:rPr lang="en-US" sz="2400" dirty="0" err="1" smtClean="0">
                          <a:latin typeface="Arial Unicode MS" pitchFamily="34" charset="-128"/>
                          <a:ea typeface="Arial Unicode MS" pitchFamily="34" charset="-128"/>
                          <a:cs typeface="Arial Unicode MS" pitchFamily="34" charset="-128"/>
                        </a:rPr>
                        <a:t>lakh</a:t>
                      </a:r>
                      <a:r>
                        <a:rPr lang="en-US" sz="2400" dirty="0" smtClean="0">
                          <a:latin typeface="Arial Unicode MS" pitchFamily="34" charset="-128"/>
                          <a:ea typeface="Arial Unicode MS" pitchFamily="34" charset="-128"/>
                          <a:cs typeface="Arial Unicode MS" pitchFamily="34" charset="-128"/>
                        </a:rPr>
                        <a:t> to Rs.25 </a:t>
                      </a:r>
                      <a:r>
                        <a:rPr lang="en-US" sz="2400" dirty="0" err="1" smtClean="0">
                          <a:latin typeface="Arial Unicode MS" pitchFamily="34" charset="-128"/>
                          <a:ea typeface="Arial Unicode MS" pitchFamily="34" charset="-128"/>
                          <a:cs typeface="Arial Unicode MS" pitchFamily="34" charset="-128"/>
                        </a:rPr>
                        <a:t>lakh</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pPr marL="231775" indent="-231775" algn="l" eaLnBrk="1" hangingPunct="1">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Director or any other person     to whom loan given or security     provided </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6 months or </a:t>
                      </a:r>
                      <a:r>
                        <a:rPr lang="en-US" sz="2400" dirty="0" err="1" smtClean="0">
                          <a:latin typeface="Arial Unicode MS" pitchFamily="34" charset="-128"/>
                          <a:ea typeface="Arial Unicode MS" pitchFamily="34" charset="-128"/>
                          <a:cs typeface="Arial Unicode MS" pitchFamily="34" charset="-128"/>
                        </a:rPr>
                        <a:t>fineor</a:t>
                      </a:r>
                      <a:r>
                        <a:rPr lang="en-US" sz="2400" dirty="0" smtClean="0">
                          <a:latin typeface="Arial Unicode MS" pitchFamily="34" charset="-128"/>
                          <a:ea typeface="Arial Unicode MS" pitchFamily="34" charset="-128"/>
                          <a:cs typeface="Arial Unicode MS" pitchFamily="34" charset="-128"/>
                        </a:rPr>
                        <a:t>  both</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228600"/>
            <a:ext cx="8458200" cy="990600"/>
          </a:xfrm>
        </p:spPr>
        <p:txBody>
          <a:bodyPr/>
          <a:lstStyle/>
          <a:p>
            <a:pPr eaLnBrk="1" hangingPunct="1"/>
            <a:r>
              <a:rPr lang="en-US" sz="3600" b="1" dirty="0" smtClean="0"/>
              <a:t>Loans &amp; Investment by Company </a:t>
            </a:r>
            <a:br>
              <a:rPr lang="en-US" sz="3600" b="1" dirty="0" smtClean="0"/>
            </a:br>
            <a:r>
              <a:rPr lang="en-US" sz="3600" b="1" dirty="0" smtClean="0"/>
              <a:t>(Section 186)</a:t>
            </a:r>
          </a:p>
        </p:txBody>
      </p:sp>
      <p:sp>
        <p:nvSpPr>
          <p:cNvPr id="11267" name="Content Placeholder 2"/>
          <p:cNvSpPr>
            <a:spLocks noGrp="1"/>
          </p:cNvSpPr>
          <p:nvPr>
            <p:ph sz="quarter" idx="1"/>
          </p:nvPr>
        </p:nvSpPr>
        <p:spPr>
          <a:xfrm>
            <a:off x="457200" y="1600200"/>
            <a:ext cx="8382000" cy="5029200"/>
          </a:xfrm>
        </p:spPr>
        <p:txBody>
          <a:bodyPr/>
          <a:lstStyle/>
          <a:p>
            <a:pPr marL="347663" indent="-347663" algn="just" eaLnBrk="1" hangingPunct="1"/>
            <a:r>
              <a:rPr lang="en-US" sz="2400" dirty="0" smtClean="0">
                <a:latin typeface="Arial Unicode MS" pitchFamily="34" charset="-128"/>
                <a:ea typeface="Arial Unicode MS" pitchFamily="34" charset="-128"/>
                <a:cs typeface="Arial Unicode MS" pitchFamily="34" charset="-128"/>
              </a:rPr>
              <a:t>(1) </a:t>
            </a:r>
            <a:r>
              <a:rPr lang="en-US" sz="2000" dirty="0" smtClean="0">
                <a:latin typeface="Arial Unicode MS" pitchFamily="34" charset="-128"/>
                <a:ea typeface="Arial Unicode MS" pitchFamily="34" charset="-128"/>
                <a:cs typeface="Arial Unicode MS" pitchFamily="34" charset="-128"/>
              </a:rPr>
              <a:t>A Company cannot make investment through not  more than 2 layers of investment companies.</a:t>
            </a:r>
          </a:p>
          <a:p>
            <a:pPr marL="347663" indent="-347663" algn="just" eaLnBrk="1" hangingPunct="1"/>
            <a:r>
              <a:rPr lang="en-US" sz="2000" b="1" dirty="0" smtClean="0">
                <a:latin typeface="Arial Unicode MS" pitchFamily="34" charset="-128"/>
                <a:ea typeface="Arial Unicode MS" pitchFamily="34" charset="-128"/>
                <a:cs typeface="Arial Unicode MS" pitchFamily="34" charset="-128"/>
              </a:rPr>
              <a:t>Exceptions:-</a:t>
            </a:r>
          </a:p>
          <a:p>
            <a:pPr marL="668338" lvl="1" indent="-347663" algn="just" eaLnBrk="1" hangingPunct="1"/>
            <a:r>
              <a:rPr lang="en-US" sz="2000" dirty="0" smtClean="0">
                <a:latin typeface="Arial Unicode MS" pitchFamily="34" charset="-128"/>
                <a:ea typeface="Arial Unicode MS" pitchFamily="34" charset="-128"/>
                <a:cs typeface="Arial Unicode MS" pitchFamily="34" charset="-128"/>
              </a:rPr>
              <a:t>Acquisition of any other company incorporated outside India if such other company has investment beyond two layers as per the laws of that country.</a:t>
            </a:r>
          </a:p>
          <a:p>
            <a:pPr marL="668338" lvl="1" indent="-347663" algn="just" eaLnBrk="1" hangingPunct="1"/>
            <a:r>
              <a:rPr lang="en-US" sz="2000" dirty="0" smtClean="0">
                <a:latin typeface="Arial Unicode MS" pitchFamily="34" charset="-128"/>
                <a:ea typeface="Arial Unicode MS" pitchFamily="34" charset="-128"/>
                <a:cs typeface="Arial Unicode MS" pitchFamily="34" charset="-128"/>
              </a:rPr>
              <a:t>Investment by subsidiary company in investment subsidiary for the purpose of meeting any requirement under any law in force.  </a:t>
            </a:r>
          </a:p>
          <a:p>
            <a:pPr algn="just" eaLnBrk="1" hangingPunct="1">
              <a:buNone/>
            </a:pPr>
            <a:r>
              <a:rPr lang="en-US" sz="2000" dirty="0" smtClean="0">
                <a:latin typeface="Arial Unicode MS" pitchFamily="34" charset="-128"/>
                <a:ea typeface="Arial Unicode MS" pitchFamily="34" charset="-128"/>
                <a:cs typeface="Arial Unicode MS" pitchFamily="34" charset="-128"/>
              </a:rPr>
              <a:t>    (2)  no company shall directly or indirectly:</a:t>
            </a:r>
          </a:p>
          <a:p>
            <a:pPr algn="just" eaLnBrk="1" hangingPunct="1">
              <a:buNone/>
            </a:pPr>
            <a:r>
              <a:rPr lang="en-US" sz="2000" dirty="0" smtClean="0">
                <a:latin typeface="Arial Unicode MS" pitchFamily="34" charset="-128"/>
                <a:ea typeface="Arial Unicode MS" pitchFamily="34" charset="-128"/>
                <a:cs typeface="Arial Unicode MS" pitchFamily="34" charset="-128"/>
              </a:rPr>
              <a:t>         (a) give loan to any person or  other body corporate</a:t>
            </a:r>
          </a:p>
          <a:p>
            <a:pPr algn="just" eaLnBrk="1" hangingPunct="1">
              <a:buFont typeface="Wingdings" pitchFamily="2" charset="2"/>
              <a:buChar char="v"/>
            </a:pPr>
            <a:r>
              <a:rPr lang="en-US" sz="2000" dirty="0" smtClean="0">
                <a:latin typeface="Arial Unicode MS" pitchFamily="34" charset="-128"/>
                <a:ea typeface="Arial Unicode MS" pitchFamily="34" charset="-128"/>
                <a:cs typeface="Arial Unicode MS" pitchFamily="34" charset="-128"/>
              </a:rPr>
              <a:t>     (b) provide security in connection with loan  and</a:t>
            </a:r>
          </a:p>
          <a:p>
            <a:pPr algn="just" eaLnBrk="1" hangingPunct="1">
              <a:buFont typeface="Wingdings" pitchFamily="2" charset="2"/>
              <a:buChar char="v"/>
            </a:pPr>
            <a:r>
              <a:rPr lang="en-US" sz="2000" dirty="0" smtClean="0">
                <a:latin typeface="Arial Unicode MS" pitchFamily="34" charset="-128"/>
                <a:ea typeface="Arial Unicode MS" pitchFamily="34" charset="-128"/>
                <a:cs typeface="Arial Unicode MS" pitchFamily="34" charset="-128"/>
              </a:rPr>
              <a:t>     ( c) acquire the securities of any other body corporate.</a:t>
            </a:r>
          </a:p>
          <a:p>
            <a:pPr algn="just" eaLnBrk="1" hangingPunct="1">
              <a:buFont typeface="Wingdings" pitchFamily="2" charset="2"/>
              <a:buChar char="v"/>
            </a:pPr>
            <a:r>
              <a:rPr lang="en-US" sz="20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dirty="0" smtClean="0"/>
              <a:t>Loans &amp; Investment by Company</a:t>
            </a:r>
          </a:p>
        </p:txBody>
      </p:sp>
      <p:sp>
        <p:nvSpPr>
          <p:cNvPr id="11267" name="Content Placeholder 2"/>
          <p:cNvSpPr>
            <a:spLocks noGrp="1"/>
          </p:cNvSpPr>
          <p:nvPr>
            <p:ph sz="quarter" idx="1"/>
          </p:nvPr>
        </p:nvSpPr>
        <p:spPr>
          <a:xfrm>
            <a:off x="533400" y="1524000"/>
            <a:ext cx="8229600" cy="5105400"/>
          </a:xfrm>
        </p:spPr>
        <p:txBody>
          <a:bodyPr/>
          <a:lstStyle/>
          <a:p>
            <a:pPr marL="347663" indent="-347663" algn="just" eaLnBrk="1" hangingPunct="1"/>
            <a:r>
              <a:rPr lang="en-US" sz="2400" dirty="0" smtClean="0">
                <a:latin typeface="Arial Unicode MS" pitchFamily="34" charset="-128"/>
                <a:ea typeface="Arial Unicode MS" pitchFamily="34" charset="-128"/>
                <a:cs typeface="Arial Unicode MS" pitchFamily="34" charset="-128"/>
              </a:rPr>
              <a:t>EXCEEDING 60% of capital +free reserve &amp; Premium    OR</a:t>
            </a:r>
          </a:p>
          <a:p>
            <a:pPr marL="739775" indent="-347663" eaLnBrk="1" hangingPunct="1">
              <a:buNone/>
            </a:pPr>
            <a:r>
              <a:rPr lang="en-US" sz="2400" dirty="0" smtClean="0">
                <a:latin typeface="Arial Unicode MS" pitchFamily="34" charset="-128"/>
                <a:ea typeface="Arial Unicode MS" pitchFamily="34" charset="-128"/>
                <a:cs typeface="Arial Unicode MS" pitchFamily="34" charset="-128"/>
              </a:rPr>
              <a:t>100% of free reserve +premium </a:t>
            </a:r>
          </a:p>
          <a:p>
            <a:pPr marL="739775" indent="-347663" eaLnBrk="1" hangingPunct="1">
              <a:buNone/>
            </a:pPr>
            <a:r>
              <a:rPr lang="en-US" sz="2400" dirty="0" smtClean="0">
                <a:latin typeface="Arial Unicode MS" pitchFamily="34" charset="-128"/>
                <a:ea typeface="Arial Unicode MS" pitchFamily="34" charset="-128"/>
                <a:cs typeface="Arial Unicode MS" pitchFamily="34" charset="-128"/>
              </a:rPr>
              <a:t>whichever is higher</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If exceeds the limits S/R is required.</a:t>
            </a:r>
          </a:p>
          <a:p>
            <a:pPr marL="347663" indent="-347663" algn="just" eaLnBrk="1" hangingPunct="1">
              <a:buNone/>
            </a:pPr>
            <a:endParaRPr lang="en-US" sz="2400" b="1" dirty="0" smtClean="0">
              <a:latin typeface="Arial Unicode MS" pitchFamily="34" charset="-128"/>
              <a:ea typeface="Arial Unicode MS" pitchFamily="34" charset="-128"/>
              <a:cs typeface="Arial Unicode MS" pitchFamily="34" charset="-128"/>
            </a:endParaRPr>
          </a:p>
          <a:p>
            <a:pPr marL="347663" indent="-347663" algn="just" eaLnBrk="1" hangingPunct="1">
              <a:buNone/>
            </a:pPr>
            <a:r>
              <a:rPr lang="en-US" sz="2400" b="1" dirty="0" smtClean="0">
                <a:latin typeface="Arial Unicode MS" pitchFamily="34" charset="-128"/>
                <a:ea typeface="Arial Unicode MS" pitchFamily="34" charset="-128"/>
                <a:cs typeface="Arial Unicode MS" pitchFamily="34" charset="-128"/>
              </a:rPr>
              <a:t>Other conditions:</a:t>
            </a: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No loan / investment  without the consent of financial institution if  term loan granted by it subsists.  </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However, Cosent is not required  when amount doesnot exceeds the limits and if no default in repayment. </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dirty="0" smtClean="0"/>
              <a:t>Loans &amp; Investment by Company</a:t>
            </a:r>
          </a:p>
        </p:txBody>
      </p:sp>
      <p:sp>
        <p:nvSpPr>
          <p:cNvPr id="11267" name="Content Placeholder 2"/>
          <p:cNvSpPr>
            <a:spLocks noGrp="1"/>
          </p:cNvSpPr>
          <p:nvPr>
            <p:ph sz="quarter" idx="1"/>
          </p:nvPr>
        </p:nvSpPr>
        <p:spPr>
          <a:xfrm>
            <a:off x="457200" y="1524000"/>
            <a:ext cx="8305800" cy="5105400"/>
          </a:xfrm>
        </p:spPr>
        <p:txBody>
          <a:bodyPr/>
          <a:lstStyle/>
          <a:p>
            <a:pPr marL="347663" indent="-347663" algn="just" eaLnBrk="1" hangingPunct="1"/>
            <a:r>
              <a:rPr lang="en-US" sz="2400" dirty="0" smtClean="0">
                <a:latin typeface="Arial Unicode MS" pitchFamily="34" charset="-128"/>
                <a:ea typeface="Arial Unicode MS" pitchFamily="34" charset="-128"/>
                <a:cs typeface="Arial Unicode MS" pitchFamily="34" charset="-128"/>
              </a:rPr>
              <a:t>The rate of interest should not be lower than prevailing the yield of 1, 3, 5, and 10 years of Government securities. </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Disclosure of details and purposes of loan, guarantee, investment in financial statement.</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Cannot give any loan/investment if company is in default of paying deposit or interest and said default subsists.</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Company shall maintain register </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114</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dirty="0" smtClean="0"/>
              <a:t>Loans &amp; Investment by Company</a:t>
            </a:r>
          </a:p>
        </p:txBody>
      </p:sp>
      <p:sp>
        <p:nvSpPr>
          <p:cNvPr id="11267" name="Content Placeholder 2"/>
          <p:cNvSpPr>
            <a:spLocks noGrp="1"/>
          </p:cNvSpPr>
          <p:nvPr>
            <p:ph sz="quarter" idx="1"/>
          </p:nvPr>
        </p:nvSpPr>
        <p:spPr>
          <a:xfrm>
            <a:off x="457200" y="1600200"/>
            <a:ext cx="8382000" cy="5029200"/>
          </a:xfrm>
        </p:spPr>
        <p:txBody>
          <a:bodyPr/>
          <a:lstStyle/>
          <a:p>
            <a:pPr marL="623888" indent="-623888" eaLnBrk="1" hangingPunct="1">
              <a:buNone/>
            </a:pPr>
            <a:r>
              <a:rPr lang="en-US" sz="2600" u="sng" dirty="0" smtClean="0"/>
              <a:t>Exemptions:</a:t>
            </a:r>
          </a:p>
          <a:p>
            <a:pPr marL="347663" indent="-347663" eaLnBrk="1" hangingPunct="1">
              <a:buAutoNum type="arabicPeriod"/>
            </a:pPr>
            <a:r>
              <a:rPr lang="en-US" sz="2600" dirty="0" smtClean="0"/>
              <a:t>Loan by Banking company,  insurance company and housing finance companies.</a:t>
            </a:r>
          </a:p>
          <a:p>
            <a:pPr marL="347663" indent="-347663" eaLnBrk="1" hangingPunct="1">
              <a:buAutoNum type="arabicPeriod"/>
            </a:pPr>
            <a:r>
              <a:rPr lang="en-US" sz="2600" dirty="0" smtClean="0"/>
              <a:t>Acquisition of securities by</a:t>
            </a:r>
            <a:br>
              <a:rPr lang="en-US" sz="2600" dirty="0" smtClean="0"/>
            </a:br>
            <a:r>
              <a:rPr lang="en-US" sz="2600" dirty="0" smtClean="0"/>
              <a:t>    a.   NBFC</a:t>
            </a:r>
            <a:br>
              <a:rPr lang="en-US" sz="2600" dirty="0" smtClean="0"/>
            </a:br>
            <a:r>
              <a:rPr lang="en-US" sz="2600" dirty="0" smtClean="0"/>
              <a:t>    b.  Company whose principal business is for acquisition</a:t>
            </a:r>
            <a:br>
              <a:rPr lang="en-US" sz="2600" dirty="0" smtClean="0"/>
            </a:br>
            <a:r>
              <a:rPr lang="en-US" sz="2600" dirty="0" smtClean="0"/>
              <a:t>    c.  As right shares  </a:t>
            </a:r>
          </a:p>
          <a:p>
            <a:pPr marL="347663" indent="-347663" eaLnBrk="1" hangingPunct="1">
              <a:buNone/>
            </a:pPr>
            <a:r>
              <a:rPr lang="en-US" sz="2600" u="sng" dirty="0" smtClean="0"/>
              <a:t>Penalties:   </a:t>
            </a:r>
            <a:r>
              <a:rPr lang="en-US" sz="2600" dirty="0" smtClean="0"/>
              <a:t/>
            </a:r>
            <a:br>
              <a:rPr lang="en-US" sz="2600" dirty="0" smtClean="0"/>
            </a:br>
            <a:r>
              <a:rPr lang="en-US" sz="2600" dirty="0" smtClean="0"/>
              <a:t>Company  	:	Rs. 25000 to Rs. 5lakh</a:t>
            </a:r>
            <a:br>
              <a:rPr lang="en-US" sz="2600" dirty="0" smtClean="0"/>
            </a:br>
            <a:r>
              <a:rPr lang="en-US" sz="2600" dirty="0" smtClean="0"/>
              <a:t>Officer   	: 	Imprisonment </a:t>
            </a:r>
            <a:r>
              <a:rPr lang="en-US" sz="2600" dirty="0" err="1" smtClean="0"/>
              <a:t>upto</a:t>
            </a:r>
            <a:r>
              <a:rPr lang="en-US" sz="2600" dirty="0" smtClean="0"/>
              <a:t> 2 years</a:t>
            </a:r>
            <a:br>
              <a:rPr lang="en-US" sz="2600" dirty="0" smtClean="0"/>
            </a:br>
            <a:r>
              <a:rPr lang="en-US" sz="2600" dirty="0" smtClean="0"/>
              <a:t>Fine 	: 	Rs. 25000 to Rs. 1lakh</a:t>
            </a:r>
            <a:endParaRPr lang="en-US" sz="2600" dirty="0" smtClean="0">
              <a:latin typeface="Arial Unicode MS" pitchFamily="34" charset="-128"/>
              <a:ea typeface="Arial Unicode MS" pitchFamily="34" charset="-128"/>
              <a:cs typeface="Arial Unicode MS" pitchFamily="34" charset="-128"/>
            </a:endParaRPr>
          </a:p>
          <a:p>
            <a:pPr eaLnBrk="1" hangingPunct="1">
              <a:buFont typeface="Wingdings" pitchFamily="2" charset="2"/>
              <a:buChar char="v"/>
            </a:pPr>
            <a:endParaRPr lang="en-US" sz="2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RELATED</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PARTY</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TRANSACTION</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Relative</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r>
              <a:rPr lang="en-US" dirty="0" smtClean="0">
                <a:latin typeface="Arial Unicode MS" pitchFamily="34" charset="-128"/>
                <a:ea typeface="Arial Unicode MS" pitchFamily="34" charset="-128"/>
                <a:cs typeface="Arial Unicode MS" pitchFamily="34" charset="-128"/>
              </a:rPr>
              <a:t>Section 2 (77</a:t>
            </a:r>
            <a:r>
              <a:rPr lang="en-US" dirty="0">
                <a:latin typeface="Arial Unicode MS" pitchFamily="34" charset="-128"/>
                <a:ea typeface="Arial Unicode MS" pitchFamily="34" charset="-128"/>
                <a:cs typeface="Arial Unicode MS" pitchFamily="34" charset="-128"/>
              </a:rPr>
              <a:t>) ‘‘relative’’, with reference to any person, means anyone who is related </a:t>
            </a:r>
            <a:r>
              <a:rPr lang="en-US" dirty="0" smtClean="0">
                <a:latin typeface="Arial Unicode MS" pitchFamily="34" charset="-128"/>
                <a:ea typeface="Arial Unicode MS" pitchFamily="34" charset="-128"/>
                <a:cs typeface="Arial Unicode MS" pitchFamily="34" charset="-128"/>
              </a:rPr>
              <a:t>to another</a:t>
            </a:r>
            <a:r>
              <a:rPr lang="en-US" dirty="0">
                <a:latin typeface="Arial Unicode MS" pitchFamily="34" charset="-128"/>
                <a:ea typeface="Arial Unicode MS" pitchFamily="34" charset="-128"/>
                <a:cs typeface="Arial Unicode MS" pitchFamily="34" charset="-128"/>
              </a:rPr>
              <a:t>, if</a:t>
            </a:r>
            <a:r>
              <a:rPr lang="en-US" dirty="0" smtClean="0">
                <a:latin typeface="Arial Unicode MS" pitchFamily="34" charset="-128"/>
                <a:ea typeface="Arial Unicode MS" pitchFamily="34" charset="-128"/>
                <a:cs typeface="Arial Unicode MS" pitchFamily="34" charset="-128"/>
              </a:rPr>
              <a:t>—</a:t>
            </a:r>
          </a:p>
          <a:p>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a:t>
            </a:r>
            <a:r>
              <a:rPr lang="en-US" dirty="0" err="1">
                <a:latin typeface="Arial Unicode MS" pitchFamily="34" charset="-128"/>
                <a:ea typeface="Arial Unicode MS" pitchFamily="34" charset="-128"/>
                <a:cs typeface="Arial Unicode MS" pitchFamily="34" charset="-128"/>
              </a:rPr>
              <a:t>i</a:t>
            </a:r>
            <a:r>
              <a:rPr lang="en-US" dirty="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 they </a:t>
            </a:r>
            <a:r>
              <a:rPr lang="en-US" dirty="0">
                <a:latin typeface="Arial Unicode MS" pitchFamily="34" charset="-128"/>
                <a:ea typeface="Arial Unicode MS" pitchFamily="34" charset="-128"/>
                <a:cs typeface="Arial Unicode MS" pitchFamily="34" charset="-128"/>
              </a:rPr>
              <a:t>are members of a Hindu Undivided Family;</a:t>
            </a:r>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(ii) </a:t>
            </a:r>
            <a:r>
              <a:rPr lang="en-US" dirty="0" smtClean="0">
                <a:latin typeface="Arial Unicode MS" pitchFamily="34" charset="-128"/>
                <a:ea typeface="Arial Unicode MS" pitchFamily="34" charset="-128"/>
                <a:cs typeface="Arial Unicode MS" pitchFamily="34" charset="-128"/>
              </a:rPr>
              <a:t> they </a:t>
            </a:r>
            <a:r>
              <a:rPr lang="en-US" dirty="0">
                <a:latin typeface="Arial Unicode MS" pitchFamily="34" charset="-128"/>
                <a:ea typeface="Arial Unicode MS" pitchFamily="34" charset="-128"/>
                <a:cs typeface="Arial Unicode MS" pitchFamily="34" charset="-128"/>
              </a:rPr>
              <a:t>are husband and wife; or</a:t>
            </a:r>
            <a:endParaRPr lang="en-IN" dirty="0">
              <a:latin typeface="Arial Unicode MS" pitchFamily="34" charset="-128"/>
              <a:ea typeface="Arial Unicode MS" pitchFamily="34" charset="-128"/>
              <a:cs typeface="Arial Unicode MS" pitchFamily="34" charset="-128"/>
            </a:endParaRPr>
          </a:p>
          <a:p>
            <a:pPr marL="914400" lvl="1" indent="-547688">
              <a:buNone/>
            </a:pPr>
            <a:r>
              <a:rPr lang="en-US" dirty="0">
                <a:latin typeface="Arial Unicode MS" pitchFamily="34" charset="-128"/>
                <a:ea typeface="Arial Unicode MS" pitchFamily="34" charset="-128"/>
                <a:cs typeface="Arial Unicode MS" pitchFamily="34" charset="-128"/>
              </a:rPr>
              <a:t>(iii) one person is related to the other in such manner as may be prescribed;</a:t>
            </a:r>
            <a:endParaRPr lang="en-IN" dirty="0">
              <a:latin typeface="Arial Unicode MS" pitchFamily="34" charset="-128"/>
              <a:ea typeface="Arial Unicode MS" pitchFamily="34" charset="-128"/>
              <a:cs typeface="Arial Unicode MS" pitchFamily="34" charset="-128"/>
            </a:endParaRPr>
          </a:p>
          <a:p>
            <a:endParaRPr lang="en-IN"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198228098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Rule 4</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382000" cy="4495800"/>
          </a:xfrm>
        </p:spPr>
        <p:txBody>
          <a:bodyPr>
            <a:noAutofit/>
          </a:bodyPr>
          <a:lstStyle/>
          <a:p>
            <a:pPr marL="514350" indent="-514350" algn="just" eaLnBrk="1" fontAlgn="auto" hangingPunct="1">
              <a:spcAft>
                <a:spcPts val="0"/>
              </a:spcAft>
              <a:buNone/>
              <a:defRPr/>
            </a:pPr>
            <a:endParaRPr lang="en-US" sz="1800" b="1" u="sng"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514350" indent="-514350" algn="just" eaLnBrk="1" fontAlgn="auto" hangingPunct="1">
              <a:spcAft>
                <a:spcPts val="0"/>
              </a:spcAft>
              <a:buNone/>
              <a:defRPr/>
            </a:pPr>
            <a:endParaRPr lang="en-US" sz="1800" dirty="0" smtClean="0">
              <a:latin typeface="Arial" pitchFamily="34" charset="0"/>
              <a:ea typeface="Arial Unicode MS" pitchFamily="34" charset="-128"/>
              <a:cs typeface="Arial" pitchFamily="34" charset="0"/>
            </a:endParaRPr>
          </a:p>
          <a:p>
            <a:pPr marL="320040" indent="-320040" algn="just" eaLnBrk="1" fontAlgn="auto" hangingPunct="1">
              <a:spcAft>
                <a:spcPts val="0"/>
              </a:spcAft>
              <a:buFont typeface="Wingdings"/>
              <a:buNone/>
              <a:defRPr/>
            </a:pPr>
            <a:endParaRPr lang="en-US" sz="1800" dirty="0" smtClean="0">
              <a:latin typeface="Arial" pitchFamily="34" charset="0"/>
              <a:ea typeface="Arial Unicode MS" pitchFamily="34" charset="-128"/>
              <a:cs typeface="Arial" pitchFamily="34" charset="0"/>
            </a:endParaRPr>
          </a:p>
          <a:p>
            <a:pPr marL="320040" indent="-320040" algn="just" eaLnBrk="1" fontAlgn="auto" hangingPunct="1">
              <a:spcAft>
                <a:spcPts val="0"/>
              </a:spcAft>
              <a:buFont typeface="Wingdings"/>
              <a:buNone/>
              <a:defRPr/>
            </a:pPr>
            <a:r>
              <a:rPr lang="en-US" sz="1800" dirty="0" smtClean="0">
                <a:latin typeface="Arial" pitchFamily="34" charset="0"/>
                <a:ea typeface="Arial Unicode MS" pitchFamily="34" charset="-128"/>
                <a:cs typeface="Arial" pitchFamily="34" charset="0"/>
              </a:rPr>
              <a:t>	</a:t>
            </a:r>
          </a:p>
          <a:p>
            <a:pPr marL="320040" indent="-320040" algn="just" eaLnBrk="1" fontAlgn="auto" hangingPunct="1">
              <a:spcAft>
                <a:spcPts val="0"/>
              </a:spcAft>
              <a:buFont typeface="Wingdings"/>
              <a:buNone/>
              <a:defRPr/>
            </a:pPr>
            <a:endParaRPr lang="en-US" sz="1800" dirty="0">
              <a:latin typeface="Arial" pitchFamily="34" charset="0"/>
              <a:ea typeface="Arial Unicode MS"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118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228600" y="1676400"/>
          <a:ext cx="8458200" cy="4023360"/>
        </p:xfrm>
        <a:graphic>
          <a:graphicData uri="http://schemas.openxmlformats.org/drawingml/2006/table">
            <a:tbl>
              <a:tblPr firstRow="1" bandRow="1">
                <a:tableStyleId>{2D5ABB26-0587-4C30-8999-92F81FD0307C}</a:tableStyleId>
              </a:tblPr>
              <a:tblGrid>
                <a:gridCol w="533400"/>
                <a:gridCol w="3733800"/>
                <a:gridCol w="533400"/>
                <a:gridCol w="3657600"/>
              </a:tblGrid>
              <a:tr h="585204">
                <a:tc>
                  <a:txBody>
                    <a:bodyPr/>
                    <a:lstStyle/>
                    <a:p>
                      <a:r>
                        <a:rPr lang="en-US" sz="2400" dirty="0" smtClean="0">
                          <a:latin typeface="Arial Unicode MS" pitchFamily="34" charset="-128"/>
                          <a:ea typeface="Arial Unicode MS" pitchFamily="34" charset="-128"/>
                          <a:cs typeface="Arial Unicode MS" pitchFamily="34" charset="-128"/>
                        </a:rPr>
                        <a:t>1</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Father (including step father)</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2</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Mother (including step mother)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Arial Unicode MS" pitchFamily="34" charset="-128"/>
                        <a:ea typeface="Arial Unicode MS" pitchFamily="34" charset="-128"/>
                        <a:cs typeface="Arial Unicode MS" pitchFamily="34" charset="-128"/>
                      </a:endParaRPr>
                    </a:p>
                  </a:txBody>
                  <a:tcPr/>
                </a:tc>
              </a:tr>
              <a:tr h="585204">
                <a:tc>
                  <a:txBody>
                    <a:bodyPr/>
                    <a:lstStyle/>
                    <a:p>
                      <a:r>
                        <a:rPr lang="en-US" sz="2400" dirty="0" smtClean="0">
                          <a:latin typeface="Arial Unicode MS" pitchFamily="34" charset="-128"/>
                          <a:ea typeface="Arial Unicode MS" pitchFamily="34" charset="-128"/>
                          <a:cs typeface="Arial Unicode MS" pitchFamily="34" charset="-128"/>
                        </a:rPr>
                        <a:t>3</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Son (including</a:t>
                      </a:r>
                      <a:r>
                        <a:rPr lang="en-US" sz="2400" baseline="0" dirty="0" smtClean="0">
                          <a:latin typeface="Arial Unicode MS" pitchFamily="34" charset="-128"/>
                          <a:ea typeface="Arial Unicode MS" pitchFamily="34" charset="-128"/>
                          <a:cs typeface="Arial Unicode MS" pitchFamily="34" charset="-128"/>
                        </a:rPr>
                        <a:t> step son)</a:t>
                      </a:r>
                      <a:endParaRPr lang="en-US" sz="2400" dirty="0" smtClean="0">
                        <a:latin typeface="Arial Unicode MS" pitchFamily="34" charset="-128"/>
                        <a:ea typeface="Arial Unicode MS" pitchFamily="34" charset="-128"/>
                        <a:cs typeface="Arial Unicode MS" pitchFamily="34" charset="-128"/>
                      </a:endParaRP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4</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Son’s wife</a:t>
                      </a:r>
                    </a:p>
                    <a:p>
                      <a:endParaRPr lang="en-US" sz="2400" dirty="0">
                        <a:latin typeface="Arial Unicode MS" pitchFamily="34" charset="-128"/>
                        <a:ea typeface="Arial Unicode MS" pitchFamily="34" charset="-128"/>
                        <a:cs typeface="Arial Unicode MS" pitchFamily="34" charset="-128"/>
                      </a:endParaRPr>
                    </a:p>
                  </a:txBody>
                  <a:tcPr/>
                </a:tc>
              </a:tr>
              <a:tr h="756517">
                <a:tc>
                  <a:txBody>
                    <a:bodyPr/>
                    <a:lstStyle/>
                    <a:p>
                      <a:r>
                        <a:rPr lang="en-US" sz="2400" dirty="0" smtClean="0">
                          <a:latin typeface="Arial Unicode MS" pitchFamily="34" charset="-128"/>
                          <a:ea typeface="Arial Unicode MS" pitchFamily="34" charset="-128"/>
                          <a:cs typeface="Arial Unicode MS" pitchFamily="34" charset="-128"/>
                        </a:rPr>
                        <a:t>5</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Daughter</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6</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Daughter’s husband</a:t>
                      </a:r>
                    </a:p>
                    <a:p>
                      <a:endParaRPr lang="en-US" sz="2400" dirty="0">
                        <a:latin typeface="Arial Unicode MS" pitchFamily="34" charset="-128"/>
                        <a:ea typeface="Arial Unicode MS" pitchFamily="34" charset="-128"/>
                        <a:cs typeface="Arial Unicode MS" pitchFamily="34" charset="-128"/>
                      </a:endParaRPr>
                    </a:p>
                  </a:txBody>
                  <a:tcPr/>
                </a:tc>
              </a:tr>
              <a:tr h="585204">
                <a:tc>
                  <a:txBody>
                    <a:bodyPr/>
                    <a:lstStyle/>
                    <a:p>
                      <a:r>
                        <a:rPr lang="en-US" sz="2400" dirty="0" smtClean="0">
                          <a:latin typeface="Arial Unicode MS" pitchFamily="34" charset="-128"/>
                          <a:ea typeface="Arial Unicode MS" pitchFamily="34" charset="-128"/>
                          <a:cs typeface="Arial Unicode MS" pitchFamily="34" charset="-128"/>
                        </a:rPr>
                        <a:t>7</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Brother</a:t>
                      </a:r>
                      <a:r>
                        <a:rPr lang="en-US" sz="2400" baseline="0" dirty="0" smtClean="0">
                          <a:latin typeface="Arial Unicode MS" pitchFamily="34" charset="-128"/>
                          <a:ea typeface="Arial Unicode MS" pitchFamily="34" charset="-128"/>
                          <a:cs typeface="Arial Unicode MS" pitchFamily="34" charset="-128"/>
                        </a:rPr>
                        <a:t> (including step brother)</a:t>
                      </a:r>
                      <a:endParaRPr lang="en-US" sz="2400" dirty="0" smtClean="0">
                        <a:latin typeface="Arial Unicode MS" pitchFamily="34" charset="-128"/>
                        <a:ea typeface="Arial Unicode MS" pitchFamily="34" charset="-128"/>
                        <a:cs typeface="Arial Unicode MS" pitchFamily="34" charset="-128"/>
                      </a:endParaRP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8</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Sister (including</a:t>
                      </a:r>
                      <a:r>
                        <a:rPr lang="en-US" sz="2400" baseline="0" dirty="0" smtClean="0">
                          <a:latin typeface="Arial Unicode MS" pitchFamily="34" charset="-128"/>
                          <a:ea typeface="Arial Unicode MS" pitchFamily="34" charset="-128"/>
                          <a:cs typeface="Arial Unicode MS" pitchFamily="34" charset="-128"/>
                        </a:rPr>
                        <a:t> step sister)</a:t>
                      </a:r>
                      <a:endParaRPr lang="en-US" sz="2400" dirty="0" smtClean="0">
                        <a:latin typeface="Arial Unicode MS" pitchFamily="34" charset="-128"/>
                        <a:ea typeface="Arial Unicode MS" pitchFamily="34" charset="-128"/>
                        <a:cs typeface="Arial Unicode MS" pitchFamily="34" charset="-128"/>
                      </a:endParaRPr>
                    </a:p>
                    <a:p>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853136"/>
          </a:xfrm>
        </p:spPr>
        <p:txBody>
          <a:bodyPr>
            <a:noAutofit/>
          </a:bodyPr>
          <a:lstStyle/>
          <a:p>
            <a:pPr>
              <a:buNone/>
            </a:pPr>
            <a:r>
              <a:rPr lang="en-US" sz="2400" dirty="0" smtClean="0">
                <a:latin typeface="Arial Unicode MS" pitchFamily="34" charset="-128"/>
                <a:ea typeface="Arial Unicode MS" pitchFamily="34" charset="-128"/>
                <a:cs typeface="Arial Unicode MS" pitchFamily="34" charset="-128"/>
              </a:rPr>
              <a:t>Sec 2 (76</a:t>
            </a:r>
            <a:r>
              <a:rPr lang="en-US" sz="2400" dirty="0">
                <a:latin typeface="Arial Unicode MS" pitchFamily="34" charset="-128"/>
                <a:ea typeface="Arial Unicode MS" pitchFamily="34" charset="-128"/>
                <a:cs typeface="Arial Unicode MS" pitchFamily="34" charset="-128"/>
              </a:rPr>
              <a:t>) “related party”, with reference to a company, means—</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err="1">
                <a:latin typeface="Arial Unicode MS" pitchFamily="34" charset="-128"/>
                <a:ea typeface="Arial Unicode MS" pitchFamily="34" charset="-128"/>
                <a:cs typeface="Arial Unicode MS" pitchFamily="34" charset="-128"/>
              </a:rPr>
              <a:t>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director or his relative;</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key managerial personnel or his relative;</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 </a:t>
            </a:r>
            <a:r>
              <a:rPr lang="en-US" sz="2400" dirty="0">
                <a:latin typeface="Arial Unicode MS" pitchFamily="34" charset="-128"/>
                <a:ea typeface="Arial Unicode MS" pitchFamily="34" charset="-128"/>
                <a:cs typeface="Arial Unicode MS" pitchFamily="34" charset="-128"/>
              </a:rPr>
              <a:t>firm, in which a director, manager or his relative is a partner;</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iv</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 </a:t>
            </a:r>
            <a:r>
              <a:rPr lang="en-US" sz="2400" dirty="0">
                <a:latin typeface="Arial Unicode MS" pitchFamily="34" charset="-128"/>
                <a:ea typeface="Arial Unicode MS" pitchFamily="34" charset="-128"/>
                <a:cs typeface="Arial Unicode MS" pitchFamily="34" charset="-128"/>
              </a:rPr>
              <a:t>private company in which a director or manager is a member </a:t>
            </a:r>
            <a:r>
              <a:rPr lang="en-US" sz="2400" dirty="0" smtClean="0">
                <a:latin typeface="Arial Unicode MS" pitchFamily="34" charset="-128"/>
                <a:ea typeface="Arial Unicode MS" pitchFamily="34" charset="-128"/>
                <a:cs typeface="Arial Unicode MS" pitchFamily="34" charset="-128"/>
              </a:rPr>
              <a:t>or director</a:t>
            </a:r>
            <a:r>
              <a:rPr lang="en-US" sz="2400" dirty="0">
                <a:latin typeface="Arial Unicode MS" pitchFamily="34" charset="-128"/>
                <a:ea typeface="Arial Unicode MS" pitchFamily="34" charset="-128"/>
                <a:cs typeface="Arial Unicode MS" pitchFamily="34" charset="-128"/>
              </a:rPr>
              <a:t>;</a:t>
            </a:r>
            <a:endParaRPr lang="en-IN" sz="2400" dirty="0">
              <a:latin typeface="Arial Unicode MS" pitchFamily="34" charset="-128"/>
              <a:ea typeface="Arial Unicode MS" pitchFamily="34" charset="-128"/>
              <a:cs typeface="Arial Unicode MS" pitchFamily="34" charset="-128"/>
            </a:endParaRPr>
          </a:p>
          <a:p>
            <a:pPr marL="465138" indent="-4651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v</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 </a:t>
            </a:r>
            <a:r>
              <a:rPr lang="en-US" sz="2400" dirty="0">
                <a:latin typeface="Arial Unicode MS" pitchFamily="34" charset="-128"/>
                <a:ea typeface="Arial Unicode MS" pitchFamily="34" charset="-128"/>
                <a:cs typeface="Arial Unicode MS" pitchFamily="34" charset="-128"/>
              </a:rPr>
              <a:t>public company in which a director or manager is a director or </a:t>
            </a:r>
            <a:r>
              <a:rPr lang="en-US" sz="2400" dirty="0" smtClean="0">
                <a:latin typeface="Arial Unicode MS" pitchFamily="34" charset="-128"/>
                <a:ea typeface="Arial Unicode MS" pitchFamily="34" charset="-128"/>
                <a:cs typeface="Arial Unicode MS" pitchFamily="34" charset="-128"/>
              </a:rPr>
              <a:t>holds  along </a:t>
            </a:r>
            <a:r>
              <a:rPr lang="en-US" sz="2400" dirty="0">
                <a:latin typeface="Arial Unicode MS" pitchFamily="34" charset="-128"/>
                <a:ea typeface="Arial Unicode MS" pitchFamily="34" charset="-128"/>
                <a:cs typeface="Arial Unicode MS" pitchFamily="34" charset="-128"/>
              </a:rPr>
              <a:t>with his relatives, more than two per cent. of its paid-up share capital;</a:t>
            </a:r>
            <a:endParaRPr lang="en-IN" sz="2400" dirty="0">
              <a:latin typeface="Arial Unicode MS" pitchFamily="34" charset="-128"/>
              <a:ea typeface="Arial Unicode MS" pitchFamily="34" charset="-128"/>
              <a:cs typeface="Arial Unicode MS" pitchFamily="34" charset="-128"/>
            </a:endParaRPr>
          </a:p>
          <a:p>
            <a:pPr marL="465138" indent="-465138">
              <a:buNone/>
            </a:pPr>
            <a:endParaRPr lang="en-IN" sz="24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113172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ROLE OF REGISTERED VALUERS</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525963"/>
          </a:xfrm>
        </p:spPr>
        <p:txBody>
          <a:bodyPr>
            <a:normAutofit lnSpcReduction="10000"/>
          </a:bodyPr>
          <a:lstStyle/>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 62(1)(c)</a:t>
            </a:r>
            <a:r>
              <a:rPr lang="en-US" sz="2400" dirty="0" smtClean="0">
                <a:latin typeface="Arial Unicode MS" pitchFamily="34" charset="-128"/>
                <a:ea typeface="Arial Unicode MS" pitchFamily="34" charset="-128"/>
                <a:cs typeface="Arial Unicode MS" pitchFamily="34" charset="-128"/>
              </a:rPr>
              <a:t> – </a:t>
            </a:r>
            <a:r>
              <a:rPr lang="en-US" sz="2400" u="sng" dirty="0" smtClean="0">
                <a:latin typeface="Arial Unicode MS" pitchFamily="34" charset="-128"/>
                <a:ea typeface="Arial Unicode MS" pitchFamily="34" charset="-128"/>
                <a:cs typeface="Arial Unicode MS" pitchFamily="34" charset="-128"/>
              </a:rPr>
              <a:t>For </a:t>
            </a:r>
            <a:r>
              <a:rPr lang="en-US" sz="2400" b="1" u="sng" dirty="0" smtClean="0">
                <a:latin typeface="Arial Unicode MS" pitchFamily="34" charset="-128"/>
                <a:ea typeface="Arial Unicode MS" pitchFamily="34" charset="-128"/>
                <a:cs typeface="Arial Unicode MS" pitchFamily="34" charset="-128"/>
              </a:rPr>
              <a:t>further Issue of Shares </a:t>
            </a:r>
            <a:r>
              <a:rPr lang="en-US" sz="2400" dirty="0" smtClean="0">
                <a:latin typeface="Arial Unicode MS" pitchFamily="34" charset="-128"/>
                <a:ea typeface="Arial Unicode MS" pitchFamily="34" charset="-128"/>
                <a:cs typeface="Arial Unicode MS" pitchFamily="34" charset="-128"/>
              </a:rPr>
              <a:t>(authorised by a Special Resolution); price is required to be determined by Valuation Report of Registered Valuer subject to such conditions as may be prescribed.</a:t>
            </a:r>
          </a:p>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Section192(2) </a:t>
            </a:r>
            <a:r>
              <a:rPr lang="en-US" sz="2400" dirty="0" smtClean="0">
                <a:latin typeface="Arial Unicode MS" pitchFamily="34" charset="-128"/>
                <a:ea typeface="Arial Unicode MS" pitchFamily="34" charset="-128"/>
                <a:cs typeface="Arial Unicode MS" pitchFamily="34" charset="-128"/>
              </a:rPr>
              <a:t>– Restriction on </a:t>
            </a:r>
            <a:r>
              <a:rPr lang="en-US" sz="2400" b="1" dirty="0" smtClean="0">
                <a:latin typeface="Arial Unicode MS" pitchFamily="34" charset="-128"/>
                <a:ea typeface="Arial Unicode MS" pitchFamily="34" charset="-128"/>
                <a:cs typeface="Arial Unicode MS" pitchFamily="34" charset="-128"/>
              </a:rPr>
              <a:t>Non Cash transactions involving directors</a:t>
            </a:r>
            <a:r>
              <a:rPr lang="en-US" sz="2400" dirty="0" smtClean="0">
                <a:latin typeface="Arial Unicode MS" pitchFamily="34" charset="-128"/>
                <a:ea typeface="Arial Unicode MS" pitchFamily="34" charset="-128"/>
                <a:cs typeface="Arial Unicode MS" pitchFamily="34" charset="-128"/>
              </a:rPr>
              <a:t> – </a:t>
            </a:r>
            <a:r>
              <a:rPr lang="en-US" sz="2400" u="sng" dirty="0" smtClean="0">
                <a:latin typeface="Arial Unicode MS" pitchFamily="34" charset="-128"/>
                <a:ea typeface="Arial Unicode MS" pitchFamily="34" charset="-128"/>
                <a:cs typeface="Arial Unicode MS" pitchFamily="34" charset="-128"/>
              </a:rPr>
              <a:t>Value of assets involved in such arrangement</a:t>
            </a:r>
            <a:r>
              <a:rPr lang="en-US" sz="2400" dirty="0" smtClean="0">
                <a:latin typeface="Arial Unicode MS" pitchFamily="34" charset="-128"/>
                <a:ea typeface="Arial Unicode MS" pitchFamily="34" charset="-128"/>
                <a:cs typeface="Arial Unicode MS" pitchFamily="34" charset="-128"/>
              </a:rPr>
              <a:t> is to be calculated by a Registered Valuer.</a:t>
            </a:r>
          </a:p>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 230(2)(v) </a:t>
            </a:r>
            <a:r>
              <a:rPr lang="en-US" sz="2400" dirty="0" smtClean="0">
                <a:latin typeface="Arial Unicode MS" pitchFamily="34" charset="-128"/>
                <a:ea typeface="Arial Unicode MS" pitchFamily="34" charset="-128"/>
                <a:cs typeface="Arial Unicode MS" pitchFamily="34" charset="-128"/>
              </a:rPr>
              <a:t>– </a:t>
            </a:r>
            <a:r>
              <a:rPr lang="en-US" sz="2400" b="1" u="sng" dirty="0" smtClean="0">
                <a:latin typeface="Arial Unicode MS" pitchFamily="34" charset="-128"/>
                <a:ea typeface="Arial Unicode MS" pitchFamily="34" charset="-128"/>
                <a:cs typeface="Arial Unicode MS" pitchFamily="34" charset="-128"/>
              </a:rPr>
              <a:t>Compromise / Arrangement </a:t>
            </a:r>
            <a:r>
              <a:rPr lang="en-US" sz="2400" b="1" dirty="0" smtClean="0">
                <a:latin typeface="Arial Unicode MS" pitchFamily="34" charset="-128"/>
                <a:ea typeface="Arial Unicode MS" pitchFamily="34" charset="-128"/>
                <a:cs typeface="Arial Unicode MS" pitchFamily="34" charset="-128"/>
              </a:rPr>
              <a:t>–T</a:t>
            </a:r>
            <a:r>
              <a:rPr lang="en-US" sz="2400" dirty="0" smtClean="0">
                <a:latin typeface="Arial Unicode MS" pitchFamily="34" charset="-128"/>
                <a:ea typeface="Arial Unicode MS" pitchFamily="34" charset="-128"/>
                <a:cs typeface="Arial Unicode MS" pitchFamily="34" charset="-128"/>
              </a:rPr>
              <a:t>he shares and the property and all assets, tangible and intangible, movable and immovable, of the company shall be valued  by a Registered </a:t>
            </a:r>
            <a:r>
              <a:rPr lang="en-US" sz="2400" dirty="0" err="1" smtClean="0">
                <a:latin typeface="Arial Unicode MS" pitchFamily="34" charset="-128"/>
                <a:ea typeface="Arial Unicode MS" pitchFamily="34" charset="-128"/>
                <a:cs typeface="Arial Unicode MS" pitchFamily="34" charset="-128"/>
              </a:rPr>
              <a:t>Valuers</a:t>
            </a:r>
            <a:r>
              <a:rPr lang="en-US" sz="2400" dirty="0" smtClean="0">
                <a:latin typeface="Arial Unicode MS" pitchFamily="34" charset="-128"/>
                <a:ea typeface="Arial Unicode MS" pitchFamily="34" charset="-128"/>
                <a:cs typeface="Arial Unicode MS" pitchFamily="34" charset="-128"/>
              </a:rPr>
              <a:t>.</a:t>
            </a:r>
          </a:p>
          <a:p>
            <a:pPr marL="320040" indent="-32004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EA9271A-A105-428F-95B6-6EB9129083CC}" type="slidenum">
              <a:rPr lang="en-US"/>
              <a:pPr>
                <a:defRPr/>
              </a:pPr>
              <a:t>12</a:t>
            </a:fld>
            <a:endParaRPr lang="en-US"/>
          </a:p>
        </p:txBody>
      </p:sp>
      <p:sp>
        <p:nvSpPr>
          <p:cNvPr id="70661"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853136"/>
          </a:xfrm>
        </p:spPr>
        <p:txBody>
          <a:bodyPr>
            <a:noAutofit/>
          </a:bodyPr>
          <a:lstStyle/>
          <a:p>
            <a:pPr marL="566738" indent="-566738">
              <a:buNone/>
            </a:pPr>
            <a:r>
              <a:rPr lang="en-US" sz="2400" dirty="0" smtClean="0">
                <a:latin typeface="Arial Unicode MS" pitchFamily="34" charset="-128"/>
                <a:ea typeface="Arial Unicode MS" pitchFamily="34" charset="-128"/>
                <a:cs typeface="Arial Unicode MS" pitchFamily="34" charset="-128"/>
              </a:rPr>
              <a:t>(</a:t>
            </a:r>
            <a:r>
              <a:rPr lang="en-US" sz="2400" i="1" dirty="0" smtClean="0">
                <a:latin typeface="Arial Unicode MS" pitchFamily="34" charset="-128"/>
                <a:ea typeface="Arial Unicode MS" pitchFamily="34" charset="-128"/>
                <a:cs typeface="Arial Unicode MS" pitchFamily="34" charset="-128"/>
              </a:rPr>
              <a:t>vi</a:t>
            </a:r>
            <a:r>
              <a:rPr lang="en-US" sz="2400" dirty="0" smtClean="0">
                <a:latin typeface="Arial Unicode MS" pitchFamily="34" charset="-128"/>
                <a:ea typeface="Arial Unicode MS" pitchFamily="34" charset="-128"/>
                <a:cs typeface="Arial Unicode MS" pitchFamily="34" charset="-128"/>
              </a:rPr>
              <a:t>)	any </a:t>
            </a:r>
            <a:r>
              <a:rPr lang="en-US" sz="2400" dirty="0">
                <a:latin typeface="Arial Unicode MS" pitchFamily="34" charset="-128"/>
                <a:ea typeface="Arial Unicode MS" pitchFamily="34" charset="-128"/>
                <a:cs typeface="Arial Unicode MS" pitchFamily="34" charset="-128"/>
              </a:rPr>
              <a:t>body corporate whose Board of Directors, managing director </a:t>
            </a:r>
            <a:r>
              <a:rPr lang="en-US" sz="2400" dirty="0" smtClean="0">
                <a:latin typeface="Arial Unicode MS" pitchFamily="34" charset="-128"/>
                <a:ea typeface="Arial Unicode MS" pitchFamily="34" charset="-128"/>
                <a:cs typeface="Arial Unicode MS" pitchFamily="34" charset="-128"/>
              </a:rPr>
              <a:t>or manager </a:t>
            </a:r>
            <a:r>
              <a:rPr lang="en-US" sz="2400" dirty="0">
                <a:latin typeface="Arial Unicode MS" pitchFamily="34" charset="-128"/>
                <a:ea typeface="Arial Unicode MS" pitchFamily="34" charset="-128"/>
                <a:cs typeface="Arial Unicode MS" pitchFamily="34" charset="-128"/>
              </a:rPr>
              <a:t>is accustomed to act in accordance with the advice, directions </a:t>
            </a:r>
            <a:r>
              <a:rPr lang="en-US" sz="2400" dirty="0" smtClean="0">
                <a:latin typeface="Arial Unicode MS" pitchFamily="34" charset="-128"/>
                <a:ea typeface="Arial Unicode MS" pitchFamily="34" charset="-128"/>
                <a:cs typeface="Arial Unicode MS" pitchFamily="34" charset="-128"/>
              </a:rPr>
              <a:t>or instructions </a:t>
            </a:r>
            <a:r>
              <a:rPr lang="en-US" sz="2400" dirty="0">
                <a:latin typeface="Arial Unicode MS" pitchFamily="34" charset="-128"/>
                <a:ea typeface="Arial Unicode MS" pitchFamily="34" charset="-128"/>
                <a:cs typeface="Arial Unicode MS" pitchFamily="34" charset="-128"/>
              </a:rPr>
              <a:t>of a director or manager</a:t>
            </a:r>
            <a:r>
              <a:rPr lang="en-US" sz="2400" dirty="0" smtClean="0">
                <a:latin typeface="Arial Unicode MS" pitchFamily="34" charset="-128"/>
                <a:ea typeface="Arial Unicode MS" pitchFamily="34" charset="-128"/>
                <a:cs typeface="Arial Unicode MS" pitchFamily="34" charset="-128"/>
              </a:rPr>
              <a:t>;</a:t>
            </a:r>
          </a:p>
          <a:p>
            <a:pPr marL="566738" indent="-566738">
              <a:buNone/>
            </a:pPr>
            <a:endParaRPr lang="en-IN" sz="2400" dirty="0">
              <a:latin typeface="Arial Unicode MS" pitchFamily="34" charset="-128"/>
              <a:ea typeface="Arial Unicode MS" pitchFamily="34" charset="-128"/>
              <a:cs typeface="Arial Unicode MS" pitchFamily="34" charset="-128"/>
            </a:endParaRPr>
          </a:p>
          <a:p>
            <a:pPr marL="566738" indent="-566738">
              <a:buNone/>
            </a:pPr>
            <a:r>
              <a:rPr lang="en-US" sz="2400" dirty="0">
                <a:latin typeface="Arial Unicode MS" pitchFamily="34" charset="-128"/>
                <a:ea typeface="Arial Unicode MS" pitchFamily="34" charset="-128"/>
                <a:cs typeface="Arial Unicode MS" pitchFamily="34" charset="-128"/>
              </a:rPr>
              <a:t>(</a:t>
            </a:r>
            <a:r>
              <a:rPr lang="en-US" sz="2400" i="1" dirty="0">
                <a:latin typeface="Arial Unicode MS" pitchFamily="34" charset="-128"/>
                <a:ea typeface="Arial Unicode MS" pitchFamily="34" charset="-128"/>
                <a:cs typeface="Arial Unicode MS" pitchFamily="34" charset="-128"/>
              </a:rPr>
              <a:t>vii</a:t>
            </a:r>
            <a:r>
              <a:rPr lang="en-US" sz="2400" dirty="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any </a:t>
            </a:r>
            <a:r>
              <a:rPr lang="en-US" sz="2400" dirty="0">
                <a:latin typeface="Arial Unicode MS" pitchFamily="34" charset="-128"/>
                <a:ea typeface="Arial Unicode MS" pitchFamily="34" charset="-128"/>
                <a:cs typeface="Arial Unicode MS" pitchFamily="34" charset="-128"/>
              </a:rPr>
              <a:t>person on whose advice, directions or instructions a director or manager is accustomed to act:</a:t>
            </a:r>
            <a:endParaRPr lang="en-IN" sz="2400" dirty="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Provided that nothing in sub-clauses (</a:t>
            </a:r>
            <a:r>
              <a:rPr lang="en-US" sz="2400" i="1" dirty="0" smtClean="0">
                <a:latin typeface="Arial Unicode MS" pitchFamily="34" charset="-128"/>
                <a:ea typeface="Arial Unicode MS" pitchFamily="34" charset="-128"/>
                <a:cs typeface="Arial Unicode MS" pitchFamily="34" charset="-128"/>
              </a:rPr>
              <a:t>vi</a:t>
            </a:r>
            <a:r>
              <a:rPr lang="en-US" sz="2400" dirty="0" smtClean="0">
                <a:latin typeface="Arial Unicode MS" pitchFamily="34" charset="-128"/>
                <a:ea typeface="Arial Unicode MS" pitchFamily="34" charset="-128"/>
                <a:cs typeface="Arial Unicode MS" pitchFamily="34" charset="-128"/>
              </a:rPr>
              <a:t>) and (</a:t>
            </a:r>
            <a:r>
              <a:rPr lang="en-US" sz="2400" i="1" dirty="0" smtClean="0">
                <a:latin typeface="Arial Unicode MS" pitchFamily="34" charset="-128"/>
                <a:ea typeface="Arial Unicode MS" pitchFamily="34" charset="-128"/>
                <a:cs typeface="Arial Unicode MS" pitchFamily="34" charset="-128"/>
              </a:rPr>
              <a:t>vii</a:t>
            </a:r>
            <a:r>
              <a:rPr lang="en-US" sz="2400" dirty="0" smtClean="0">
                <a:latin typeface="Arial Unicode MS" pitchFamily="34" charset="-128"/>
                <a:ea typeface="Arial Unicode MS" pitchFamily="34" charset="-128"/>
                <a:cs typeface="Arial Unicode MS" pitchFamily="34" charset="-128"/>
              </a:rPr>
              <a:t>) shall apply to the advice, directions or instructions given in a professional capacity;</a:t>
            </a:r>
          </a:p>
          <a:p>
            <a:endParaRPr lang="en-IN" sz="24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1131720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IN" dirty="0" smtClean="0">
                <a:solidFill>
                  <a:schemeClr val="tx1"/>
                </a:solidFill>
                <a:latin typeface="Arial Unicode MS" pitchFamily="34" charset="-128"/>
                <a:ea typeface="Arial Unicode MS" pitchFamily="34" charset="-128"/>
                <a:cs typeface="Arial Unicode MS" pitchFamily="34" charset="-128"/>
              </a:rPr>
              <a:t>Related Party</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533400" y="1524000"/>
            <a:ext cx="8229600" cy="4700736"/>
          </a:xfrm>
        </p:spPr>
        <p:txBody>
          <a:bodyPr>
            <a:noAutofit/>
          </a:bodyPr>
          <a:lstStyle/>
          <a:p>
            <a:pPr>
              <a:buNone/>
            </a:pPr>
            <a:r>
              <a:rPr lang="en-US" sz="2100" dirty="0" smtClean="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viii</a:t>
            </a:r>
            <a:r>
              <a:rPr lang="en-US" sz="2100" dirty="0">
                <a:latin typeface="Arial Unicode MS" pitchFamily="34" charset="-128"/>
                <a:ea typeface="Arial Unicode MS" pitchFamily="34" charset="-128"/>
                <a:cs typeface="Arial Unicode MS" pitchFamily="34" charset="-128"/>
              </a:rPr>
              <a:t>) any company which is—</a:t>
            </a:r>
            <a:endParaRPr lang="en-IN" sz="2100" dirty="0">
              <a:latin typeface="Arial Unicode MS" pitchFamily="34" charset="-128"/>
              <a:ea typeface="Arial Unicode MS" pitchFamily="34" charset="-128"/>
              <a:cs typeface="Arial Unicode MS" pitchFamily="34" charset="-128"/>
            </a:endParaRPr>
          </a:p>
          <a:p>
            <a:pPr marL="914400" lvl="1" indent="-547688">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A</a:t>
            </a:r>
            <a:r>
              <a:rPr lang="en-US" sz="2100" dirty="0">
                <a:latin typeface="Arial Unicode MS" pitchFamily="34" charset="-128"/>
                <a:ea typeface="Arial Unicode MS" pitchFamily="34" charset="-128"/>
                <a:cs typeface="Arial Unicode MS" pitchFamily="34" charset="-128"/>
              </a:rPr>
              <a:t>) a holding, subsidiary or an associate company of such company; or</a:t>
            </a:r>
            <a:endParaRPr lang="en-IN" sz="2100" dirty="0">
              <a:latin typeface="Arial Unicode MS" pitchFamily="34" charset="-128"/>
              <a:ea typeface="Arial Unicode MS" pitchFamily="34" charset="-128"/>
              <a:cs typeface="Arial Unicode MS" pitchFamily="34" charset="-128"/>
            </a:endParaRPr>
          </a:p>
          <a:p>
            <a:pPr marL="914400" lvl="1" indent="-547688">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B</a:t>
            </a:r>
            <a:r>
              <a:rPr lang="en-US" sz="2100" dirty="0">
                <a:latin typeface="Arial Unicode MS" pitchFamily="34" charset="-128"/>
                <a:ea typeface="Arial Unicode MS" pitchFamily="34" charset="-128"/>
                <a:cs typeface="Arial Unicode MS" pitchFamily="34" charset="-128"/>
              </a:rPr>
              <a:t>) a subsidiary of a holding company to which it is also a subsidiary;</a:t>
            </a:r>
            <a:endParaRPr lang="en-IN" sz="2100" dirty="0">
              <a:latin typeface="Arial Unicode MS" pitchFamily="34" charset="-128"/>
              <a:ea typeface="Arial Unicode MS" pitchFamily="34" charset="-128"/>
              <a:cs typeface="Arial Unicode MS" pitchFamily="34" charset="-128"/>
            </a:endParaRPr>
          </a:p>
          <a:p>
            <a:pPr>
              <a:buNone/>
            </a:pPr>
            <a:r>
              <a:rPr lang="en-US" sz="2100" dirty="0">
                <a:latin typeface="Arial Unicode MS" pitchFamily="34" charset="-128"/>
                <a:ea typeface="Arial Unicode MS" pitchFamily="34" charset="-128"/>
                <a:cs typeface="Arial Unicode MS" pitchFamily="34" charset="-128"/>
              </a:rPr>
              <a:t>(</a:t>
            </a:r>
            <a:r>
              <a:rPr lang="en-US" sz="2100" i="1" dirty="0">
                <a:latin typeface="Arial Unicode MS" pitchFamily="34" charset="-128"/>
                <a:ea typeface="Arial Unicode MS" pitchFamily="34" charset="-128"/>
                <a:cs typeface="Arial Unicode MS" pitchFamily="34" charset="-128"/>
              </a:rPr>
              <a:t>ix</a:t>
            </a:r>
            <a:r>
              <a:rPr lang="en-US" sz="2100" dirty="0">
                <a:latin typeface="Arial Unicode MS" pitchFamily="34" charset="-128"/>
                <a:ea typeface="Arial Unicode MS" pitchFamily="34" charset="-128"/>
                <a:cs typeface="Arial Unicode MS" pitchFamily="34" charset="-128"/>
              </a:rPr>
              <a:t>) such other person as may be prescribed</a:t>
            </a:r>
            <a:r>
              <a:rPr lang="en-US" sz="2100" dirty="0" smtClean="0">
                <a:latin typeface="Arial Unicode MS" pitchFamily="34" charset="-128"/>
                <a:ea typeface="Arial Unicode MS" pitchFamily="34" charset="-128"/>
                <a:cs typeface="Arial Unicode MS" pitchFamily="34" charset="-128"/>
              </a:rPr>
              <a:t>;</a:t>
            </a:r>
          </a:p>
          <a:p>
            <a:pPr>
              <a:buNone/>
            </a:pPr>
            <a:endParaRPr lang="en-US" sz="2100" dirty="0" smtClean="0">
              <a:latin typeface="Arial Unicode MS" pitchFamily="34" charset="-128"/>
              <a:ea typeface="Arial Unicode MS" pitchFamily="34" charset="-128"/>
              <a:cs typeface="Arial Unicode MS" pitchFamily="34" charset="-128"/>
            </a:endParaRPr>
          </a:p>
          <a:p>
            <a:endParaRPr lang="en-IN" sz="21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11317204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400" dirty="0" smtClean="0">
                <a:latin typeface="Arial Unicode MS" pitchFamily="34" charset="-128"/>
                <a:ea typeface="Arial Unicode MS" pitchFamily="34" charset="-128"/>
                <a:cs typeface="Arial Unicode MS" pitchFamily="34" charset="-128"/>
              </a:rPr>
              <a:t>Except with approval of Board of Directors, a company shall not enter into any contract or arrangement and the related party with respect to:</a:t>
            </a:r>
          </a:p>
          <a:p>
            <a:pPr marL="0" indent="0" algn="just" eaLnBrk="1" hangingPunct="1">
              <a:buNone/>
            </a:pPr>
            <a:endParaRPr lang="en-US" sz="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Sale, Purchase or supply of goods or material and services.</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0" indent="0" algn="just" eaLnBrk="1" hangingPunct="1"/>
            <a:r>
              <a:rPr lang="en-US" sz="2400" dirty="0" smtClean="0">
                <a:latin typeface="Arial Unicode MS" pitchFamily="34" charset="-128"/>
                <a:ea typeface="Arial Unicode MS" pitchFamily="34" charset="-128"/>
                <a:cs typeface="Arial Unicode MS" pitchFamily="34" charset="-128"/>
              </a:rPr>
              <a:t>  Selling or  disposing off or buying of property</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0" indent="0" algn="just" eaLnBrk="1" hangingPunct="1"/>
            <a:r>
              <a:rPr lang="en-US" sz="2400" dirty="0" smtClean="0">
                <a:latin typeface="Arial Unicode MS" pitchFamily="34" charset="-128"/>
                <a:ea typeface="Arial Unicode MS" pitchFamily="34" charset="-128"/>
                <a:cs typeface="Arial Unicode MS" pitchFamily="34" charset="-128"/>
              </a:rPr>
              <a:t>  Lease of property</a:t>
            </a:r>
          </a:p>
          <a:p>
            <a:pPr marL="0" indent="0" algn="just" eaLnBrk="1" hangingPunct="1"/>
            <a:endParaRPr lang="en-US" sz="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Appointment of any agent for sale, purchase of goods, services or property.</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752600"/>
            <a:ext cx="7924800" cy="4876800"/>
          </a:xfrm>
        </p:spPr>
        <p:txBody>
          <a:bodyPr/>
          <a:lstStyle/>
          <a:p>
            <a:pPr marL="347663" indent="-347663" algn="just" eaLnBrk="1" hangingPunct="1"/>
            <a:r>
              <a:rPr lang="en-US" sz="2800" dirty="0" smtClean="0">
                <a:latin typeface="Arial Unicode MS" pitchFamily="34" charset="-128"/>
                <a:ea typeface="Arial Unicode MS" pitchFamily="34" charset="-128"/>
                <a:cs typeface="Arial Unicode MS" pitchFamily="34" charset="-128"/>
              </a:rPr>
              <a:t>Appointment of any related party to any office or place of office of the company or its subsidiary or associate company.</a:t>
            </a: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800" dirty="0" smtClean="0">
                <a:latin typeface="Arial Unicode MS" pitchFamily="34" charset="-128"/>
                <a:ea typeface="Arial Unicode MS" pitchFamily="34" charset="-128"/>
                <a:cs typeface="Arial Unicode MS" pitchFamily="34" charset="-128"/>
              </a:rPr>
              <a:t>Contract for underwriting.</a:t>
            </a: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marL="347663" indent="-347663"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Conditions for Related Party Transaction (Rule 15)</a:t>
            </a:r>
          </a:p>
        </p:txBody>
      </p:sp>
      <p:sp>
        <p:nvSpPr>
          <p:cNvPr id="11267" name="Content Placeholder 2"/>
          <p:cNvSpPr>
            <a:spLocks noGrp="1"/>
          </p:cNvSpPr>
          <p:nvPr>
            <p:ph sz="quarter" idx="1"/>
          </p:nvPr>
        </p:nvSpPr>
        <p:spPr>
          <a:xfrm>
            <a:off x="457200" y="1676400"/>
            <a:ext cx="8382000" cy="4953000"/>
          </a:xfrm>
        </p:spPr>
        <p:txBody>
          <a:bodyPr/>
          <a:lstStyle/>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1)  Agenda shall disclose:</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Name and relationship.</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Nature, duration and particulars of contract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Terms and conditions of RPT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Any advance paid / received </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Manner of determining the pricing</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Any other information.</a:t>
            </a: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2)  Director interested shall not participate in discussion.</a:t>
            </a: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124</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Conditions for Related Party Transaction (Rule 15)</a:t>
            </a:r>
          </a:p>
        </p:txBody>
      </p:sp>
      <p:sp>
        <p:nvSpPr>
          <p:cNvPr id="11267" name="Content Placeholder 2"/>
          <p:cNvSpPr>
            <a:spLocks noGrp="1"/>
          </p:cNvSpPr>
          <p:nvPr>
            <p:ph sz="quarter" idx="1"/>
          </p:nvPr>
        </p:nvSpPr>
        <p:spPr>
          <a:xfrm>
            <a:off x="457200" y="1676400"/>
            <a:ext cx="8382000" cy="4953000"/>
          </a:xfrm>
        </p:spPr>
        <p:txBody>
          <a:bodyPr/>
          <a:lstStyle/>
          <a:p>
            <a:pPr marL="0" indent="0" algn="just" eaLnBrk="1" hangingPunct="1">
              <a:buNone/>
            </a:pPr>
            <a:r>
              <a:rPr lang="en-US" sz="2200" dirty="0" smtClean="0">
                <a:latin typeface="Arial Unicode MS" pitchFamily="34" charset="-128"/>
                <a:ea typeface="Arial Unicode MS" pitchFamily="34" charset="-128"/>
                <a:cs typeface="Arial Unicode MS" pitchFamily="34" charset="-128"/>
              </a:rPr>
              <a:t>3)  </a:t>
            </a:r>
            <a:r>
              <a:rPr lang="en-US" sz="2200" b="1" u="sng" dirty="0" smtClean="0">
                <a:latin typeface="Arial Unicode MS" pitchFamily="34" charset="-128"/>
                <a:ea typeface="Arial Unicode MS" pitchFamily="34" charset="-128"/>
                <a:cs typeface="Arial Unicode MS" pitchFamily="34" charset="-128"/>
              </a:rPr>
              <a:t>S/R is required if:</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Paid up capital Rs.10.00 </a:t>
            </a:r>
            <a:r>
              <a:rPr lang="en-US" sz="2200" dirty="0" err="1" smtClean="0">
                <a:latin typeface="Arial Unicode MS" pitchFamily="34" charset="-128"/>
                <a:ea typeface="Arial Unicode MS" pitchFamily="34" charset="-128"/>
                <a:cs typeface="Arial Unicode MS" pitchFamily="34" charset="-128"/>
              </a:rPr>
              <a:t>crores</a:t>
            </a:r>
            <a:r>
              <a:rPr lang="en-US" sz="2200" dirty="0" smtClean="0">
                <a:latin typeface="Arial Unicode MS" pitchFamily="34" charset="-128"/>
                <a:ea typeface="Arial Unicode MS" pitchFamily="34" charset="-128"/>
                <a:cs typeface="Arial Unicode MS" pitchFamily="34" charset="-128"/>
              </a:rPr>
              <a:t> or more.</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Sale / purchase / supply exceeds Rs.25% of Annual turnover.</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Sales of property &gt; 10%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Leasing of property &gt; 10%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 or 10% of Turnover.</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Availing services &gt; 10% of </a:t>
            </a:r>
            <a:r>
              <a:rPr lang="en-US" sz="2200" dirty="0" err="1" smtClean="0">
                <a:latin typeface="Arial Unicode MS" pitchFamily="34" charset="-128"/>
                <a:ea typeface="Arial Unicode MS" pitchFamily="34" charset="-128"/>
                <a:cs typeface="Arial Unicode MS" pitchFamily="34" charset="-128"/>
              </a:rPr>
              <a:t>networth</a:t>
            </a:r>
            <a:endParaRPr lang="en-US" sz="2200" dirty="0" smtClean="0">
              <a:latin typeface="Arial Unicode MS" pitchFamily="34" charset="-128"/>
              <a:ea typeface="Arial Unicode MS" pitchFamily="34" charset="-128"/>
              <a:cs typeface="Arial Unicode MS" pitchFamily="34" charset="-128"/>
            </a:endParaRP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Appointment to any office or place of office &gt; Rs.2.50 </a:t>
            </a:r>
            <a:r>
              <a:rPr lang="en-US" sz="2200" dirty="0" err="1" smtClean="0">
                <a:latin typeface="Arial Unicode MS" pitchFamily="34" charset="-128"/>
                <a:ea typeface="Arial Unicode MS" pitchFamily="34" charset="-128"/>
                <a:cs typeface="Arial Unicode MS" pitchFamily="34" charset="-128"/>
              </a:rPr>
              <a:t>lacs</a:t>
            </a:r>
            <a:r>
              <a:rPr lang="en-US" sz="2200" dirty="0" smtClean="0">
                <a:latin typeface="Arial Unicode MS" pitchFamily="34" charset="-128"/>
                <a:ea typeface="Arial Unicode MS" pitchFamily="34" charset="-128"/>
                <a:cs typeface="Arial Unicode MS" pitchFamily="34" charset="-128"/>
              </a:rPr>
              <a:t> per month.</a:t>
            </a:r>
          </a:p>
          <a:p>
            <a:pPr marL="739775" indent="-276225" algn="just" eaLnBrk="1" hangingPunct="1">
              <a:buFont typeface="+mj-lt"/>
              <a:buAutoNum type="alphaLcParenR"/>
            </a:pPr>
            <a:r>
              <a:rPr lang="en-US" sz="2200" dirty="0" smtClean="0">
                <a:latin typeface="Arial Unicode MS" pitchFamily="34" charset="-128"/>
                <a:ea typeface="Arial Unicode MS" pitchFamily="34" charset="-128"/>
                <a:cs typeface="Arial Unicode MS" pitchFamily="34" charset="-128"/>
              </a:rPr>
              <a:t>Remuneration for underwriting exceeds 1%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a:t>
            </a: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marL="0" indent="0"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600" b="1" dirty="0" smtClean="0"/>
              <a:t>Related Party Transaction (Section 188)</a:t>
            </a:r>
          </a:p>
        </p:txBody>
      </p:sp>
      <p:sp>
        <p:nvSpPr>
          <p:cNvPr id="11267" name="Content Placeholder 2"/>
          <p:cNvSpPr>
            <a:spLocks noGrp="1"/>
          </p:cNvSpPr>
          <p:nvPr>
            <p:ph sz="quarter" idx="1"/>
          </p:nvPr>
        </p:nvSpPr>
        <p:spPr>
          <a:xfrm>
            <a:off x="457200" y="1600200"/>
            <a:ext cx="8382000" cy="5029200"/>
          </a:xfrm>
        </p:spPr>
        <p:txBody>
          <a:bodyPr/>
          <a:lstStyle/>
          <a:p>
            <a:pPr marL="914400" indent="-914400" algn="just" eaLnBrk="1" hangingPunct="1">
              <a:buNone/>
            </a:pPr>
            <a:r>
              <a:rPr lang="en-US" sz="2200" dirty="0" smtClean="0">
                <a:latin typeface="Arial Unicode MS" pitchFamily="34" charset="-128"/>
                <a:ea typeface="Arial Unicode MS" pitchFamily="34" charset="-128"/>
                <a:cs typeface="Arial Unicode MS" pitchFamily="34" charset="-128"/>
              </a:rPr>
              <a:t>Note: </a:t>
            </a:r>
          </a:p>
          <a:p>
            <a:pPr marL="457200" indent="-457200" algn="just" eaLnBrk="1" hangingPunct="1">
              <a:buFont typeface="+mj-lt"/>
              <a:buAutoNum type="arabicPeriod"/>
            </a:pPr>
            <a:r>
              <a:rPr lang="en-US" sz="2200" dirty="0" smtClean="0">
                <a:latin typeface="Arial Unicode MS" pitchFamily="34" charset="-128"/>
                <a:ea typeface="Arial Unicode MS" pitchFamily="34" charset="-128"/>
                <a:cs typeface="Arial Unicode MS" pitchFamily="34" charset="-128"/>
              </a:rPr>
              <a:t>The provisions of section 188 will not be applicable to the transaction entered into by the company in its ordinary course of business other than the transaction which are not on Arm’s Length Basis (the expression ‘Arm’s Length’ means the transaction between two related parties i.e. contacting as if they were unrelated so that there is no conflict of interest).</a:t>
            </a:r>
          </a:p>
          <a:p>
            <a:pPr marL="457200" indent="-457200" algn="just" eaLnBrk="1" hangingPunct="1">
              <a:buFont typeface="+mj-lt"/>
              <a:buAutoNum type="arabicPeriod"/>
            </a:pPr>
            <a:endParaRPr lang="en-US" sz="2200" dirty="0" smtClean="0">
              <a:latin typeface="Arial Unicode MS" pitchFamily="34" charset="-128"/>
              <a:ea typeface="Arial Unicode MS" pitchFamily="34" charset="-128"/>
              <a:cs typeface="Arial Unicode MS" pitchFamily="34" charset="-128"/>
            </a:endParaRPr>
          </a:p>
          <a:p>
            <a:pPr marL="347663" indent="-347663" algn="just" eaLnBrk="1" hangingPunct="1"/>
            <a:endParaRPr lang="en-US" sz="2200" dirty="0" smtClean="0">
              <a:latin typeface="Arial Unicode MS" pitchFamily="34" charset="-128"/>
              <a:ea typeface="Arial Unicode MS" pitchFamily="34" charset="-128"/>
              <a:cs typeface="Arial Unicode MS" pitchFamily="34" charset="-128"/>
            </a:endParaRP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RESOLUTION AND AGREEMENT TO BE FILED (SECTION 117)</a:t>
            </a:r>
            <a:endParaRPr lang="en-US" sz="3600" dirty="0"/>
          </a:p>
        </p:txBody>
      </p:sp>
      <p:sp>
        <p:nvSpPr>
          <p:cNvPr id="3" name="Content Placeholder 2"/>
          <p:cNvSpPr>
            <a:spLocks noGrp="1"/>
          </p:cNvSpPr>
          <p:nvPr>
            <p:ph sz="quarter" idx="1"/>
          </p:nvPr>
        </p:nvSpPr>
        <p:spPr/>
        <p:txBody>
          <a:bodyPr/>
          <a:lstStyle/>
          <a:p>
            <a:pPr algn="just"/>
            <a:r>
              <a:rPr lang="en-US" sz="2400" dirty="0" smtClean="0"/>
              <a:t>A copy of every resolution and agreement together with the explanatory statement annexed to the notice shall be filed with the </a:t>
            </a:r>
            <a:r>
              <a:rPr lang="en-US" sz="2400" u="sng" dirty="0" smtClean="0"/>
              <a:t>Registrar </a:t>
            </a:r>
            <a:r>
              <a:rPr lang="en-US" sz="2400" dirty="0" smtClean="0"/>
              <a:t>with 30days.</a:t>
            </a:r>
          </a:p>
          <a:p>
            <a:pPr algn="just"/>
            <a:r>
              <a:rPr lang="en-US" sz="2400" dirty="0" smtClean="0"/>
              <a:t>The resolution and agreement which are required to be filed are –</a:t>
            </a:r>
          </a:p>
          <a:p>
            <a:pPr algn="just">
              <a:buNone/>
            </a:pPr>
            <a:r>
              <a:rPr lang="en-US" sz="2400" dirty="0" smtClean="0"/>
              <a:t>	a) Special resolution;</a:t>
            </a:r>
          </a:p>
          <a:p>
            <a:pPr algn="just">
              <a:buNone/>
            </a:pPr>
            <a:r>
              <a:rPr lang="en-US" sz="2400" dirty="0" smtClean="0"/>
              <a:t>	b) Resolution agreed by all members which otherwise have to be passed as special resolution;</a:t>
            </a:r>
          </a:p>
          <a:p>
            <a:pPr algn="just">
              <a:buNone/>
            </a:pPr>
            <a:r>
              <a:rPr lang="en-US" sz="2400" dirty="0" smtClean="0"/>
              <a:t>	c) Any resolution of Board of Directors or agreement relating to appointment or terms and conditions of a Managing Director;</a:t>
            </a:r>
          </a:p>
          <a:p>
            <a:pPr algn="just"/>
            <a:endParaRPr lang="en-US" sz="2400" dirty="0" smtClean="0"/>
          </a:p>
          <a:p>
            <a:pPr algn="just"/>
            <a:endParaRPr lang="en-US" sz="24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280988" indent="-280988" algn="just" defTabSz="117475">
              <a:buNone/>
            </a:pPr>
            <a:r>
              <a:rPr lang="en-US" sz="2400" dirty="0" smtClean="0">
                <a:latin typeface="Arial Unicode MS" pitchFamily="34" charset="-128"/>
                <a:ea typeface="Arial Unicode MS" pitchFamily="34" charset="-128"/>
                <a:cs typeface="Arial Unicode MS" pitchFamily="34" charset="-128"/>
              </a:rPr>
              <a:t>d) Resolutions or agreements which have been agreed to by any class of members but which may otherwise need specific majority. </a:t>
            </a:r>
          </a:p>
          <a:p>
            <a:pPr marL="280988" indent="-280988" algn="just" defTabSz="117475">
              <a:buNone/>
            </a:pPr>
            <a:r>
              <a:rPr lang="en-US" sz="2400" dirty="0" smtClean="0">
                <a:latin typeface="Arial Unicode MS" pitchFamily="34" charset="-128"/>
                <a:ea typeface="Arial Unicode MS" pitchFamily="34" charset="-128"/>
                <a:cs typeface="Arial Unicode MS" pitchFamily="34" charset="-128"/>
              </a:rPr>
              <a:t> e) All resolutions or agreements which effectively bind all members of the class;</a:t>
            </a:r>
          </a:p>
          <a:p>
            <a:pPr algn="just">
              <a:buNone/>
            </a:pPr>
            <a:r>
              <a:rPr lang="en-US" sz="2400" dirty="0" smtClean="0">
                <a:latin typeface="Arial Unicode MS" pitchFamily="34" charset="-128"/>
                <a:ea typeface="Arial Unicode MS" pitchFamily="34" charset="-128"/>
                <a:cs typeface="Arial Unicode MS" pitchFamily="34" charset="-128"/>
              </a:rPr>
              <a:t>e) Resolutions of Board of Directors for exercising any powers related to disposing of the undertaking and borrowing under clause ( a) and( c) of Sub Sec-1 of section 180;</a:t>
            </a:r>
          </a:p>
          <a:p>
            <a:pPr algn="just">
              <a:buNone/>
            </a:pPr>
            <a:r>
              <a:rPr lang="en-US" sz="2400" dirty="0" smtClean="0">
                <a:latin typeface="Arial Unicode MS" pitchFamily="34" charset="-128"/>
                <a:ea typeface="Arial Unicode MS" pitchFamily="34" charset="-128"/>
                <a:cs typeface="Arial Unicode MS" pitchFamily="34" charset="-128"/>
              </a:rPr>
              <a:t>f) Resolution for  wound up voluntarily;</a:t>
            </a:r>
          </a:p>
          <a:p>
            <a:pPr algn="just">
              <a:buNone/>
            </a:pPr>
            <a:r>
              <a:rPr lang="en-US" sz="2400" dirty="0" smtClean="0">
                <a:latin typeface="Arial Unicode MS" pitchFamily="34" charset="-128"/>
                <a:ea typeface="Arial Unicode MS" pitchFamily="34" charset="-128"/>
                <a:cs typeface="Arial Unicode MS" pitchFamily="34" charset="-128"/>
              </a:rPr>
              <a:t>g) Resolution relating to power of Board under Sub section (3) of Section 179;</a:t>
            </a: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MANAGEMENT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AND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ADMINISTRATION</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ROLE OF REGISTERED VALUERS</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525963"/>
          </a:xfrm>
        </p:spPr>
        <p:txBody>
          <a:bodyPr>
            <a:normAutofit/>
          </a:bodyPr>
          <a:lstStyle/>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 236(2) </a:t>
            </a:r>
            <a:r>
              <a:rPr lang="en-US" sz="2400" dirty="0" smtClean="0">
                <a:latin typeface="Arial Unicode MS" pitchFamily="34" charset="-128"/>
                <a:ea typeface="Arial Unicode MS" pitchFamily="34" charset="-128"/>
                <a:cs typeface="Arial Unicode MS" pitchFamily="34" charset="-128"/>
              </a:rPr>
              <a:t>– </a:t>
            </a:r>
            <a:r>
              <a:rPr lang="en-US" sz="2400" b="1" u="sng" dirty="0" smtClean="0">
                <a:latin typeface="Arial Unicode MS" pitchFamily="34" charset="-128"/>
                <a:ea typeface="Arial Unicode MS" pitchFamily="34" charset="-128"/>
                <a:cs typeface="Arial Unicode MS" pitchFamily="34" charset="-128"/>
              </a:rPr>
              <a:t>Purchase of Minority Shareholding</a:t>
            </a:r>
            <a:r>
              <a:rPr lang="en-US" sz="2400" b="1" dirty="0" smtClean="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 At a price determined on basis of valuation by a Registered Valuer in accordance with such rules as may be prescribed.</a:t>
            </a:r>
          </a:p>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 281(1) </a:t>
            </a:r>
            <a:r>
              <a:rPr lang="en-US" sz="2400" dirty="0" smtClean="0">
                <a:latin typeface="Arial Unicode MS" pitchFamily="34" charset="-128"/>
                <a:ea typeface="Arial Unicode MS" pitchFamily="34" charset="-128"/>
                <a:cs typeface="Arial Unicode MS" pitchFamily="34" charset="-128"/>
              </a:rPr>
              <a:t>– </a:t>
            </a:r>
            <a:r>
              <a:rPr lang="en-US" sz="2400" b="1" u="sng" dirty="0" smtClean="0">
                <a:latin typeface="Arial Unicode MS" pitchFamily="34" charset="-128"/>
                <a:ea typeface="Arial Unicode MS" pitchFamily="34" charset="-128"/>
                <a:cs typeface="Arial Unicode MS" pitchFamily="34" charset="-128"/>
              </a:rPr>
              <a:t>Submission of Report by Company Liquidator</a:t>
            </a:r>
            <a:r>
              <a:rPr lang="en-US" sz="2400" dirty="0" smtClean="0">
                <a:latin typeface="Arial Unicode MS" pitchFamily="34" charset="-128"/>
                <a:ea typeface="Arial Unicode MS" pitchFamily="34" charset="-128"/>
                <a:cs typeface="Arial Unicode MS" pitchFamily="34" charset="-128"/>
              </a:rPr>
              <a:t> – The valuation of the assets shall be obtained from Registered Valuer.</a:t>
            </a:r>
          </a:p>
          <a:p>
            <a:pPr marL="320040" indent="-320040" algn="just" eaLnBrk="1" fontAlgn="auto" hangingPunct="1">
              <a:spcAft>
                <a:spcPts val="0"/>
              </a:spcAft>
              <a:buFont typeface="Wingdings" pitchFamily="2" charset="2"/>
              <a:buChar char="q"/>
              <a:defRPr/>
            </a:pPr>
            <a:r>
              <a:rPr lang="en-US" sz="2400" b="1" dirty="0" smtClean="0">
                <a:latin typeface="Arial Unicode MS" pitchFamily="34" charset="-128"/>
                <a:ea typeface="Arial Unicode MS" pitchFamily="34" charset="-128"/>
                <a:cs typeface="Arial Unicode MS" pitchFamily="34" charset="-128"/>
              </a:rPr>
              <a:t>Under Section 305(2)(d) </a:t>
            </a:r>
            <a:r>
              <a:rPr lang="en-US" sz="2400" dirty="0" smtClean="0">
                <a:latin typeface="Arial Unicode MS" pitchFamily="34" charset="-128"/>
                <a:ea typeface="Arial Unicode MS" pitchFamily="34" charset="-128"/>
                <a:cs typeface="Arial Unicode MS" pitchFamily="34" charset="-128"/>
              </a:rPr>
              <a:t>– </a:t>
            </a:r>
            <a:r>
              <a:rPr lang="en-US" sz="2400" b="1" u="sng" dirty="0" smtClean="0">
                <a:latin typeface="Arial Unicode MS" pitchFamily="34" charset="-128"/>
                <a:ea typeface="Arial Unicode MS" pitchFamily="34" charset="-128"/>
                <a:cs typeface="Arial Unicode MS" pitchFamily="34" charset="-128"/>
              </a:rPr>
              <a:t>Declaration of Solvency </a:t>
            </a:r>
            <a:r>
              <a:rPr lang="en-US" sz="2400" dirty="0" smtClean="0">
                <a:latin typeface="Arial Unicode MS" pitchFamily="34" charset="-128"/>
                <a:ea typeface="Arial Unicode MS" pitchFamily="34" charset="-128"/>
                <a:cs typeface="Arial Unicode MS" pitchFamily="34" charset="-128"/>
              </a:rPr>
              <a:t>– in case of voluntary winding up – Declaration of solvency has to be accompanied by the report on the assets of the Company prepared by a Registered Valuer. </a:t>
            </a:r>
          </a:p>
          <a:p>
            <a:pPr marL="320040" indent="-32004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BC1D53F-3373-4E9D-AB9C-F9E65DE66EB5}" type="slidenum">
              <a:rPr lang="en-US"/>
              <a:pPr>
                <a:defRPr/>
              </a:pPr>
              <a:t>13</a:t>
            </a:fld>
            <a:endParaRPr lang="en-US"/>
          </a:p>
        </p:txBody>
      </p:sp>
      <p:sp>
        <p:nvSpPr>
          <p:cNvPr id="71685"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ANNUAL GENERAL MEETING  (SECTION 96)</a:t>
            </a:r>
            <a:endParaRPr lang="en-US" sz="28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130</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533400" y="1752600"/>
          <a:ext cx="8305800" cy="4206240"/>
        </p:xfrm>
        <a:graphic>
          <a:graphicData uri="http://schemas.openxmlformats.org/drawingml/2006/table">
            <a:tbl>
              <a:tblPr firstRow="1" bandRow="1">
                <a:tableStyleId>{22838BEF-8BB2-4498-84A7-C5851F593DF1}</a:tableStyleId>
              </a:tblPr>
              <a:tblGrid>
                <a:gridCol w="457200"/>
                <a:gridCol w="1981200"/>
                <a:gridCol w="5867400"/>
              </a:tblGrid>
              <a:tr h="370840">
                <a:tc>
                  <a:txBody>
                    <a:bodyPr/>
                    <a:lstStyle/>
                    <a:p>
                      <a:r>
                        <a:rPr lang="en-US" sz="2400" dirty="0" smtClean="0"/>
                        <a:t>A</a:t>
                      </a:r>
                      <a:endParaRPr lang="en-US" sz="2400" b="0" dirty="0"/>
                    </a:p>
                  </a:txBody>
                  <a:tcPr/>
                </a:tc>
                <a:tc>
                  <a:txBody>
                    <a:bodyPr/>
                    <a:lstStyle/>
                    <a:p>
                      <a:r>
                        <a:rPr lang="en-US" sz="2400" dirty="0" smtClean="0"/>
                        <a:t>One</a:t>
                      </a:r>
                      <a:r>
                        <a:rPr lang="en-US" sz="2400" baseline="0" dirty="0" smtClean="0"/>
                        <a:t> Person Company</a:t>
                      </a:r>
                      <a:endParaRPr lang="en-US" sz="2400" b="0" dirty="0"/>
                    </a:p>
                  </a:txBody>
                  <a:tcPr/>
                </a:tc>
                <a:tc>
                  <a:txBody>
                    <a:bodyPr/>
                    <a:lstStyle/>
                    <a:p>
                      <a:r>
                        <a:rPr lang="en-US" sz="2400" dirty="0" smtClean="0"/>
                        <a:t>Not required to hold AGM</a:t>
                      </a:r>
                      <a:endParaRPr lang="en-US" sz="2400" b="0" dirty="0"/>
                    </a:p>
                  </a:txBody>
                  <a:tcPr/>
                </a:tc>
              </a:tr>
              <a:tr h="370840">
                <a:tc>
                  <a:txBody>
                    <a:bodyPr/>
                    <a:lstStyle/>
                    <a:p>
                      <a:r>
                        <a:rPr lang="en-US" sz="2400" dirty="0" smtClean="0"/>
                        <a:t>B</a:t>
                      </a:r>
                      <a:endParaRPr lang="en-US" sz="2400" dirty="0"/>
                    </a:p>
                  </a:txBody>
                  <a:tcPr/>
                </a:tc>
                <a:tc>
                  <a:txBody>
                    <a:bodyPr/>
                    <a:lstStyle/>
                    <a:p>
                      <a:r>
                        <a:rPr lang="en-US" sz="2400" dirty="0" smtClean="0"/>
                        <a:t>First AGM</a:t>
                      </a:r>
                      <a:endParaRPr lang="en-US" sz="2400" dirty="0"/>
                    </a:p>
                  </a:txBody>
                  <a:tcPr/>
                </a:tc>
                <a:tc>
                  <a:txBody>
                    <a:bodyPr/>
                    <a:lstStyle/>
                    <a:p>
                      <a:r>
                        <a:rPr lang="en-US" sz="2400" dirty="0" smtClean="0"/>
                        <a:t>Within 9 months</a:t>
                      </a:r>
                      <a:r>
                        <a:rPr lang="en-US" sz="2400" baseline="0" dirty="0" smtClean="0"/>
                        <a:t> from the closure of first F.Y. </a:t>
                      </a:r>
                      <a:endParaRPr lang="en-US" sz="2400" dirty="0"/>
                    </a:p>
                  </a:txBody>
                  <a:tcPr/>
                </a:tc>
              </a:tr>
              <a:tr h="370840">
                <a:tc>
                  <a:txBody>
                    <a:bodyPr/>
                    <a:lstStyle/>
                    <a:p>
                      <a:r>
                        <a:rPr lang="en-US" sz="2400" dirty="0" smtClean="0"/>
                        <a:t>C</a:t>
                      </a:r>
                      <a:endParaRPr lang="en-US" sz="2400" dirty="0"/>
                    </a:p>
                  </a:txBody>
                  <a:tcPr/>
                </a:tc>
                <a:tc>
                  <a:txBody>
                    <a:bodyPr/>
                    <a:lstStyle/>
                    <a:p>
                      <a:r>
                        <a:rPr lang="en-US" sz="2400" dirty="0" smtClean="0"/>
                        <a:t>Next AGM</a:t>
                      </a:r>
                      <a:endParaRPr lang="en-US" sz="2400" dirty="0"/>
                    </a:p>
                  </a:txBody>
                  <a:tcPr/>
                </a:tc>
                <a:tc>
                  <a:txBody>
                    <a:bodyPr/>
                    <a:lstStyle/>
                    <a:p>
                      <a:r>
                        <a:rPr lang="en-US" sz="2400" dirty="0" smtClean="0"/>
                        <a:t>Within 6 months from the close of the F.Y. </a:t>
                      </a:r>
                      <a:endParaRPr lang="en-US" sz="2400" dirty="0"/>
                    </a:p>
                  </a:txBody>
                  <a:tcPr/>
                </a:tc>
              </a:tr>
              <a:tr h="370840">
                <a:tc>
                  <a:txBody>
                    <a:bodyPr/>
                    <a:lstStyle/>
                    <a:p>
                      <a:endParaRPr lang="en-US" sz="2400" dirty="0"/>
                    </a:p>
                  </a:txBody>
                  <a:tcPr/>
                </a:tc>
                <a:tc>
                  <a:txBody>
                    <a:bodyPr/>
                    <a:lstStyle/>
                    <a:p>
                      <a:endParaRPr lang="en-US" sz="2400" dirty="0"/>
                    </a:p>
                  </a:txBody>
                  <a:tcPr/>
                </a:tc>
                <a:tc>
                  <a:txBody>
                    <a:bodyPr/>
                    <a:lstStyle/>
                    <a:p>
                      <a:r>
                        <a:rPr lang="en-US" sz="2400" dirty="0" smtClean="0"/>
                        <a:t>AGM can only be held</a:t>
                      </a:r>
                      <a:r>
                        <a:rPr lang="en-US" sz="2400" baseline="0" dirty="0" smtClean="0"/>
                        <a:t> between 9a.m.- 6 p.m.  </a:t>
                      </a:r>
                      <a:endParaRPr lang="en-US" sz="2400" dirty="0"/>
                    </a:p>
                  </a:txBody>
                  <a:tcPr/>
                </a:tc>
              </a:tr>
              <a:tr h="370840">
                <a:tc>
                  <a:txBody>
                    <a:bodyPr/>
                    <a:lstStyle/>
                    <a:p>
                      <a:endParaRPr lang="en-US" sz="2400" dirty="0"/>
                    </a:p>
                  </a:txBody>
                  <a:tcPr/>
                </a:tc>
                <a:tc>
                  <a:txBody>
                    <a:bodyPr/>
                    <a:lstStyle/>
                    <a:p>
                      <a:endParaRPr lang="en-US" sz="2400" dirty="0"/>
                    </a:p>
                  </a:txBody>
                  <a:tcPr/>
                </a:tc>
                <a:tc>
                  <a:txBody>
                    <a:bodyPr/>
                    <a:lstStyle/>
                    <a:p>
                      <a:r>
                        <a:rPr lang="en-US" sz="2400" dirty="0" smtClean="0"/>
                        <a:t>AGM</a:t>
                      </a:r>
                      <a:r>
                        <a:rPr lang="en-US" sz="2400" baseline="0" dirty="0" smtClean="0"/>
                        <a:t> can be held on holidays but not on national holidays.</a:t>
                      </a:r>
                      <a:endParaRPr lang="en-US" sz="2400" dirty="0"/>
                    </a:p>
                  </a:txBody>
                  <a:tcPr/>
                </a:tc>
              </a:tr>
              <a:tr h="370840">
                <a:tc>
                  <a:txBody>
                    <a:bodyPr/>
                    <a:lstStyle/>
                    <a:p>
                      <a:r>
                        <a:rPr lang="en-US" sz="2400" dirty="0" smtClean="0"/>
                        <a:t>D</a:t>
                      </a:r>
                      <a:endParaRPr lang="en-US" sz="2400" dirty="0"/>
                    </a:p>
                  </a:txBody>
                  <a:tcPr/>
                </a:tc>
                <a:tc>
                  <a:txBody>
                    <a:bodyPr/>
                    <a:lstStyle/>
                    <a:p>
                      <a:r>
                        <a:rPr lang="en-US" sz="2400" dirty="0" smtClean="0"/>
                        <a:t>Penalties for non-compliance </a:t>
                      </a:r>
                      <a:endParaRPr lang="en-US" sz="2400" dirty="0"/>
                    </a:p>
                  </a:txBody>
                  <a:tcPr/>
                </a:tc>
                <a:tc>
                  <a:txBody>
                    <a:bodyPr/>
                    <a:lstStyle/>
                    <a:p>
                      <a:r>
                        <a:rPr lang="en-US" sz="2400" dirty="0" err="1" smtClean="0"/>
                        <a:t>Upto</a:t>
                      </a:r>
                      <a:r>
                        <a:rPr lang="en-US" sz="2400" dirty="0" smtClean="0"/>
                        <a:t> Rs.1,00,000 </a:t>
                      </a:r>
                    </a:p>
                    <a:p>
                      <a:r>
                        <a:rPr lang="en-US" sz="2400" dirty="0" smtClean="0"/>
                        <a:t>Or</a:t>
                      </a:r>
                    </a:p>
                    <a:p>
                      <a:r>
                        <a:rPr lang="en-US" sz="2400" dirty="0" smtClean="0"/>
                        <a:t>Rs.5000/- per day.</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Notice of General Meeting</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r>
              <a:rPr lang="en-US" sz="2600" dirty="0" smtClean="0">
                <a:latin typeface="Arial Unicode MS" pitchFamily="34" charset="-128"/>
                <a:ea typeface="Arial Unicode MS" pitchFamily="34" charset="-128"/>
                <a:cs typeface="Arial Unicode MS" pitchFamily="34" charset="-128"/>
              </a:rPr>
              <a:t>May be given by electronic mode also.</a:t>
            </a:r>
          </a:p>
          <a:p>
            <a:pPr algn="just" eaLnBrk="1" hangingPunct="1"/>
            <a:r>
              <a:rPr lang="en-US" sz="2600" dirty="0" smtClean="0">
                <a:latin typeface="Arial Unicode MS" pitchFamily="34" charset="-128"/>
                <a:ea typeface="Arial Unicode MS" pitchFamily="34" charset="-128"/>
                <a:cs typeface="Arial Unicode MS" pitchFamily="34" charset="-128"/>
              </a:rPr>
              <a:t>To all the Directors.</a:t>
            </a:r>
          </a:p>
          <a:p>
            <a:pPr algn="just" eaLnBrk="1" hangingPunct="1"/>
            <a:r>
              <a:rPr lang="en-US" sz="2600" dirty="0" smtClean="0">
                <a:latin typeface="Arial Unicode MS" pitchFamily="34" charset="-128"/>
                <a:ea typeface="Arial Unicode MS" pitchFamily="34" charset="-128"/>
                <a:cs typeface="Arial Unicode MS" pitchFamily="34" charset="-128"/>
              </a:rPr>
              <a:t>Length of notice - 21 clear days (21 days in 1956 Act)</a:t>
            </a:r>
          </a:p>
          <a:p>
            <a:pPr algn="just" eaLnBrk="1" hangingPunct="1"/>
            <a:r>
              <a:rPr lang="en-US" sz="2600" dirty="0" smtClean="0">
                <a:latin typeface="Arial Unicode MS" pitchFamily="34" charset="-128"/>
                <a:ea typeface="Arial Unicode MS" pitchFamily="34" charset="-128"/>
                <a:cs typeface="Arial Unicode MS" pitchFamily="34" charset="-128"/>
              </a:rPr>
              <a:t>Shorter notice  - with consent of 90% shareholders (100% in 1956 Act)</a:t>
            </a:r>
          </a:p>
          <a:p>
            <a:pPr algn="just" eaLnBrk="1" hangingPunct="1"/>
            <a:r>
              <a:rPr lang="en-US" sz="2600" dirty="0" smtClean="0">
                <a:latin typeface="Arial Unicode MS" pitchFamily="34" charset="-128"/>
                <a:ea typeface="Arial Unicode MS" pitchFamily="34" charset="-128"/>
                <a:cs typeface="Arial Unicode MS" pitchFamily="34" charset="-128"/>
              </a:rPr>
              <a:t>For Special business, the nature of concern or interest shall be specified for:</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Director or Manager</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KMPs</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Relative of (a) &amp; (b)</a:t>
            </a:r>
          </a:p>
          <a:p>
            <a:pPr marL="835025" lvl="1" indent="-514350" algn="just" eaLnBrk="1" hangingPunct="1">
              <a:buFont typeface="+mj-lt"/>
              <a:buAutoNum type="alphaLcParenR"/>
            </a:pPr>
            <a:endParaRPr lang="en-US" sz="23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131</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eaLnBrk="1" hangingPunct="1"/>
            <a:r>
              <a:rPr lang="en-US" b="1" dirty="0" smtClean="0"/>
              <a:t>General Meeting on Requisition </a:t>
            </a:r>
            <a:endParaRPr lang="en-US" dirty="0" smtClean="0"/>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800" b="1" dirty="0" smtClean="0">
                <a:latin typeface="Arial Unicode MS" pitchFamily="34" charset="-128"/>
                <a:ea typeface="Arial Unicode MS" pitchFamily="34" charset="-128"/>
                <a:cs typeface="Arial Unicode MS" pitchFamily="34" charset="-128"/>
              </a:rPr>
              <a:t>Eligibility </a:t>
            </a:r>
            <a:r>
              <a:rPr lang="en-US" sz="2800" b="1" dirty="0" smtClean="0">
                <a:latin typeface="Arial Unicode MS" pitchFamily="34" charset="-128"/>
                <a:ea typeface="Arial Unicode MS" pitchFamily="34" charset="-128"/>
                <a:cs typeface="Arial Unicode MS" pitchFamily="34" charset="-128"/>
                <a:sym typeface="Wingdings" pitchFamily="2" charset="2"/>
              </a:rPr>
              <a:t>(Section100)</a:t>
            </a:r>
            <a:endParaRPr lang="en-US" sz="2800" b="1" dirty="0" smtClean="0">
              <a:latin typeface="Arial Unicode MS" pitchFamily="34" charset="-128"/>
              <a:ea typeface="Arial Unicode MS" pitchFamily="34" charset="-128"/>
              <a:cs typeface="Arial Unicode MS" pitchFamily="34" charset="-128"/>
            </a:endParaRPr>
          </a:p>
          <a:p>
            <a:pPr marL="0" indent="0" algn="just" eaLnBrk="1" hangingPunct="1">
              <a:buNone/>
            </a:pPr>
            <a:endParaRPr lang="en-US" sz="2800" b="1"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Company having share capital –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paid up capital having voting rights.</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Company not having capital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total voting power.</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132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4000" b="1" dirty="0" smtClean="0"/>
              <a:t>QUORUM OF MEETING (Section 174)</a:t>
            </a:r>
            <a:endParaRPr lang="en-US" sz="4000" dirty="0" smtClean="0"/>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Public Company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not more than 1000	:    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1000 to 5000		:  15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more than 5000		:  30</a:t>
            </a:r>
          </a:p>
          <a:p>
            <a:pPr lvl="1" algn="just" eaLnBrk="1" hangingPunct="1">
              <a:buFont typeface="Wingdings" pitchFamily="2" charset="2"/>
              <a:buChar char="v"/>
            </a:pPr>
            <a:endParaRPr lang="en-US" sz="25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Private Company :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2 members personally present</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133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b="1" dirty="0" smtClean="0"/>
              <a:t>PROXIES </a:t>
            </a:r>
            <a:r>
              <a:rPr lang="en-US" dirty="0" smtClean="0"/>
              <a:t>(Section 105)</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Members of Section 8 companies shall not be entitle to appoint proxies unless such person is also a member (Rule 7.7).</a:t>
            </a:r>
          </a:p>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One person cannot represent proxy for more than 50 members or more than 10% of voting powers</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134</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fontScale="90000"/>
          </a:bodyPr>
          <a:lstStyle/>
          <a:p>
            <a:pPr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Voting through electronic means </a:t>
            </a:r>
            <a:r>
              <a:rPr lang="en-US" dirty="0" smtClean="0"/>
              <a:t>(Section 108)</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Applicable to :</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The listed company or</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Company having 1000 or more shareholders may provide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135</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4" y="381000"/>
            <a:ext cx="8302625" cy="838200"/>
          </a:xfrm>
        </p:spPr>
        <p:txBody>
          <a:bodyPr>
            <a:normAutofit/>
          </a:bodyPr>
          <a:lstStyle/>
          <a:p>
            <a:pPr eaLnBrk="1" fontAlgn="auto" hangingPunct="1">
              <a:spcAft>
                <a:spcPts val="0"/>
              </a:spcAft>
              <a:defRPr/>
            </a:pPr>
            <a:r>
              <a:rPr lang="en-US" b="1" dirty="0" smtClean="0"/>
              <a:t>DEMAND FOR POLL </a:t>
            </a:r>
            <a:r>
              <a:rPr lang="en-US" dirty="0" smtClean="0"/>
              <a:t>(Section 103)</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Eligibility :- </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Company having share capital  :   not less than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total voting power or aggregate value of shares not less than 5,00,000 (50,000 in 1956 act ).</a:t>
            </a:r>
          </a:p>
          <a:p>
            <a:pPr marL="320040" indent="-320040" algn="just" eaLnBrk="1" fontAlgn="auto" hangingPunct="1">
              <a:spcAft>
                <a:spcPts val="0"/>
              </a:spcAft>
              <a:buFont typeface="Wingdings" pitchFamily="2" charset="2"/>
              <a:buChar char="Ø"/>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Others :   Not less than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voting power</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136</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POSTAL BALLOT </a:t>
            </a:r>
            <a:r>
              <a:rPr lang="en-US" dirty="0" smtClean="0"/>
              <a:t>(Section 110)</a:t>
            </a:r>
            <a:br>
              <a:rPr lang="en-US" dirty="0" smtClean="0"/>
            </a:b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Now provisions for postal ballot are applicable for all companies whether listed or unlisted.</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91CD906-B424-4E59-BCAB-7D2D9BEA5F45}" type="slidenum">
              <a:rPr lang="en-US"/>
              <a:pPr>
                <a:defRPr/>
              </a:pPr>
              <a:t>137</a:t>
            </a:fld>
            <a:endParaRPr lang="en-US"/>
          </a:p>
        </p:txBody>
      </p:sp>
      <p:sp>
        <p:nvSpPr>
          <p:cNvPr id="13317" name="Footer Placeholder 4"/>
          <p:cNvSpPr>
            <a:spLocks noGrp="1"/>
          </p:cNvSpPr>
          <p:nvPr>
            <p:ph type="ftr" sz="quarter" idx="11"/>
          </p:nvPr>
        </p:nvSpPr>
        <p:spPr bwMode="auto">
          <a:xfrm>
            <a:off x="609600" y="6324600"/>
            <a:ext cx="8305800" cy="5334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ANNUAL RETURN </a:t>
            </a:r>
            <a:r>
              <a:rPr lang="en-US" dirty="0" smtClean="0"/>
              <a:t>(Section92)</a:t>
            </a:r>
            <a:r>
              <a:rPr lang="en-US" b="1" dirty="0" smtClean="0"/>
              <a:t> </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0" indent="0" algn="just" eaLnBrk="1" fontAlgn="auto" hangingPunct="1">
              <a:spcAft>
                <a:spcPts val="0"/>
              </a:spcAft>
              <a:buNone/>
              <a:defRPr/>
            </a:pPr>
            <a:r>
              <a:rPr lang="en-US" sz="2000" dirty="0" smtClean="0">
                <a:latin typeface="Arial Unicode MS" pitchFamily="34" charset="-128"/>
                <a:ea typeface="Arial Unicode MS" pitchFamily="34" charset="-128"/>
                <a:cs typeface="Arial Unicode MS" pitchFamily="34" charset="-128"/>
              </a:rPr>
              <a:t>In addition to the existing particulars following more particulars are required to be given in the annual return.</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Principal business activities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Particulars of holding, subsidiaries and associate companies.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other securities issued</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Promoters, KMPs and changes in these since last F.Y.</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meetings of members, Board &amp; Committees </a:t>
            </a:r>
            <a:r>
              <a:rPr lang="en-US" sz="2000" dirty="0" err="1" smtClean="0">
                <a:latin typeface="Arial Unicode MS" pitchFamily="34" charset="-128"/>
                <a:ea typeface="Arial Unicode MS" pitchFamily="34" charset="-128"/>
                <a:cs typeface="Arial Unicode MS" pitchFamily="34" charset="-128"/>
              </a:rPr>
              <a:t>alongwith</a:t>
            </a:r>
            <a:r>
              <a:rPr lang="en-US" sz="2000" dirty="0" smtClean="0">
                <a:latin typeface="Arial Unicode MS" pitchFamily="34" charset="-128"/>
                <a:ea typeface="Arial Unicode MS" pitchFamily="34" charset="-128"/>
                <a:cs typeface="Arial Unicode MS" pitchFamily="34" charset="-128"/>
              </a:rPr>
              <a:t> attendance details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Remuneration of Directors &amp; KMPs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Penalties or punishment imposed on company, directors or officers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compounding of offences and appeal thereof (if any)</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shares held by Foreign Institution; name, address and percentage </a:t>
            </a: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91CD906-B424-4E59-BCAB-7D2D9BEA5F45}" type="slidenum">
              <a:rPr lang="en-US"/>
              <a:pPr>
                <a:defRPr/>
              </a:pPr>
              <a:t>138</a:t>
            </a:fld>
            <a:endParaRPr lang="en-US"/>
          </a:p>
        </p:txBody>
      </p:sp>
      <p:sp>
        <p:nvSpPr>
          <p:cNvPr id="13317" name="Footer Placeholder 4"/>
          <p:cNvSpPr>
            <a:spLocks noGrp="1"/>
          </p:cNvSpPr>
          <p:nvPr>
            <p:ph type="ftr" sz="quarter" idx="11"/>
          </p:nvPr>
        </p:nvSpPr>
        <p:spPr bwMode="auto">
          <a:xfrm>
            <a:off x="685800" y="6324600"/>
            <a:ext cx="8305800" cy="5334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914400"/>
          </a:xfrm>
        </p:spPr>
        <p:txBody>
          <a:bodyPr/>
          <a:lstStyle/>
          <a:p>
            <a:pPr eaLnBrk="1" hangingPunct="1"/>
            <a:r>
              <a:rPr lang="en-US" sz="3600" b="1" dirty="0" smtClean="0"/>
              <a:t>Minutes </a:t>
            </a:r>
            <a:r>
              <a:rPr lang="en-US" sz="3600" dirty="0" smtClean="0"/>
              <a:t>(Section 118)</a:t>
            </a:r>
            <a:endParaRPr lang="en-US" sz="3600" dirty="0" smtClean="0">
              <a:latin typeface="Arial Unicode MS" pitchFamily="34" charset="-128"/>
              <a:ea typeface="Arial Unicode MS" pitchFamily="34" charset="-128"/>
              <a:cs typeface="Arial Unicode MS" pitchFamily="34" charset="-128"/>
            </a:endParaRPr>
          </a:p>
        </p:txBody>
      </p:sp>
      <p:sp>
        <p:nvSpPr>
          <p:cNvPr id="18435" name="Content Placeholder 2"/>
          <p:cNvSpPr>
            <a:spLocks noGrp="1"/>
          </p:cNvSpPr>
          <p:nvPr>
            <p:ph sz="quarter" idx="1"/>
          </p:nvPr>
        </p:nvSpPr>
        <p:spPr>
          <a:xfrm>
            <a:off x="228600" y="1600200"/>
            <a:ext cx="8537575" cy="4495800"/>
          </a:xfrm>
        </p:spPr>
        <p:txBody>
          <a:bodyPr/>
          <a:lstStyle/>
          <a:p>
            <a:pPr eaLnBrk="1" hangingPunct="1">
              <a:buFont typeface="Wingdings" pitchFamily="2" charset="2"/>
              <a:buNone/>
            </a:pPr>
            <a:r>
              <a:rPr lang="en-US" sz="2600" dirty="0" smtClean="0">
                <a:latin typeface="Arial Unicode MS" pitchFamily="34" charset="-128"/>
                <a:ea typeface="Arial Unicode MS" pitchFamily="34" charset="-128"/>
                <a:cs typeface="Arial Unicode MS" pitchFamily="34" charset="-128"/>
              </a:rPr>
              <a:t>Minutes are required for :</a:t>
            </a:r>
          </a:p>
          <a:p>
            <a:pPr eaLnBrk="1" hangingPunct="1"/>
            <a:r>
              <a:rPr lang="en-US" sz="2600" dirty="0" smtClean="0">
                <a:latin typeface="Arial Unicode MS" pitchFamily="34" charset="-128"/>
                <a:ea typeface="Arial Unicode MS" pitchFamily="34" charset="-128"/>
                <a:cs typeface="Arial Unicode MS" pitchFamily="34" charset="-128"/>
              </a:rPr>
              <a:t>Every meeting of shareholders of any class</a:t>
            </a:r>
          </a:p>
          <a:p>
            <a:pPr eaLnBrk="1" hangingPunct="1"/>
            <a:r>
              <a:rPr lang="en-US" sz="2600" dirty="0" smtClean="0">
                <a:latin typeface="Arial Unicode MS" pitchFamily="34" charset="-128"/>
                <a:ea typeface="Arial Unicode MS" pitchFamily="34" charset="-128"/>
                <a:cs typeface="Arial Unicode MS" pitchFamily="34" charset="-128"/>
              </a:rPr>
              <a:t>Creditors</a:t>
            </a:r>
          </a:p>
          <a:p>
            <a:pPr eaLnBrk="1" hangingPunct="1"/>
            <a:r>
              <a:rPr lang="en-US" sz="2600" dirty="0" smtClean="0">
                <a:latin typeface="Arial Unicode MS" pitchFamily="34" charset="-128"/>
                <a:ea typeface="Arial Unicode MS" pitchFamily="34" charset="-128"/>
                <a:cs typeface="Arial Unicode MS" pitchFamily="34" charset="-128"/>
              </a:rPr>
              <a:t>Resolution passed by Postal Ballot</a:t>
            </a:r>
          </a:p>
          <a:p>
            <a:pPr eaLnBrk="1" hangingPunct="1"/>
            <a:r>
              <a:rPr lang="en-US" sz="2600" dirty="0" smtClean="0">
                <a:latin typeface="Arial Unicode MS" pitchFamily="34" charset="-128"/>
                <a:ea typeface="Arial Unicode MS" pitchFamily="34" charset="-128"/>
                <a:cs typeface="Arial Unicode MS" pitchFamily="34" charset="-128"/>
              </a:rPr>
              <a:t>Company should follow secretarial standards</a:t>
            </a:r>
          </a:p>
          <a:p>
            <a:pPr eaLnBrk="1" hangingPunct="1"/>
            <a:r>
              <a:rPr lang="en-US" sz="2600" dirty="0" smtClean="0">
                <a:latin typeface="Arial Unicode MS" pitchFamily="34" charset="-128"/>
                <a:ea typeface="Arial Unicode MS" pitchFamily="34" charset="-128"/>
                <a:cs typeface="Arial Unicode MS" pitchFamily="34" charset="-128"/>
              </a:rPr>
              <a:t>Distinct minute book shall be maintained for:-</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General Meeting</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Creditors meeting</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Committees meeting </a:t>
            </a:r>
          </a:p>
          <a:p>
            <a:pPr algn="just" eaLnBrk="1" hangingPunct="1">
              <a:buFont typeface="Wingdings" pitchFamily="2" charset="2"/>
              <a:buNone/>
            </a:pPr>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charset="0"/>
              <a:ea typeface="Arial Unicode MS" pitchFamily="34" charset="-128"/>
              <a:cs typeface="Arial Unicode MS" pitchFamily="34" charset="-128"/>
            </a:endParaRPr>
          </a:p>
          <a:p>
            <a:pPr algn="just" eaLnBrk="1" hangingPunct="1">
              <a:buFont typeface="Wingdings" pitchFamily="2" charset="2"/>
              <a:buNone/>
            </a:pPr>
            <a:endParaRPr lang="en-US" sz="2600" dirty="0" smtClean="0">
              <a:latin typeface="Arial" charset="0"/>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E16D3F73-8C4B-4A66-AC12-5092E7330272}" type="slidenum">
              <a:rPr lang="en-US"/>
              <a:pPr>
                <a:defRPr/>
              </a:pPr>
              <a:t>139</a:t>
            </a:fld>
            <a:endParaRPr lang="en-US"/>
          </a:p>
        </p:txBody>
      </p:sp>
      <p:sp>
        <p:nvSpPr>
          <p:cNvPr id="1843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DORMANT COMPANY (Section 455)</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724400"/>
          </a:xfrm>
        </p:spPr>
        <p:txBody>
          <a:bodyPr>
            <a:noAutofit/>
          </a:bodyPr>
          <a:lstStyle/>
          <a:p>
            <a:pPr marL="571500" indent="-571500" algn="just"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     </a:t>
            </a:r>
          </a:p>
          <a:p>
            <a:pPr marL="571500" indent="-571500" algn="just"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      Where a company is formed and registered for a future project </a:t>
            </a:r>
          </a:p>
          <a:p>
            <a:pPr marL="571500" indent="-571500" algn="ctr"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or </a:t>
            </a:r>
          </a:p>
          <a:p>
            <a:pPr marL="571500" indent="-57150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       To hold an asset or intellectual property</a:t>
            </a:r>
          </a:p>
          <a:p>
            <a:pPr marL="571500" indent="-57150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                                     and </a:t>
            </a:r>
          </a:p>
          <a:p>
            <a:pPr marL="571500" indent="-571500" algn="just" eaLnBrk="1" hangingPunct="1">
              <a:lnSpc>
                <a:spcPct val="80000"/>
              </a:lnSpc>
              <a:buFont typeface="Wingdings" pitchFamily="2" charset="2"/>
              <a:buAutoNum type="romanLcParenR" startAt="2"/>
            </a:pPr>
            <a:r>
              <a:rPr lang="en-US" sz="2400" dirty="0" smtClean="0">
                <a:latin typeface="Arial Unicode MS" pitchFamily="34" charset="-128"/>
                <a:ea typeface="Arial Unicode MS" pitchFamily="34" charset="-128"/>
                <a:cs typeface="Arial Unicode MS" pitchFamily="34" charset="-128"/>
              </a:rPr>
              <a:t> Any inactive company.</a:t>
            </a: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        can apply for obtaining status of Dormant Company.</a:t>
            </a:r>
          </a:p>
          <a:p>
            <a:pPr marL="320675" lvl="1"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(Inactive Company means a company not carrying on any business or operation or has not made any significant accounting transaction </a:t>
            </a:r>
            <a:r>
              <a:rPr lang="en-US" sz="2400" u="sng" dirty="0" smtClean="0">
                <a:latin typeface="Arial Unicode MS" pitchFamily="34" charset="-128"/>
                <a:ea typeface="Arial Unicode MS" pitchFamily="34" charset="-128"/>
                <a:cs typeface="Arial Unicode MS" pitchFamily="34" charset="-128"/>
              </a:rPr>
              <a:t>during last 2 financial year </a:t>
            </a:r>
            <a:r>
              <a:rPr lang="en-US" sz="2400" dirty="0" smtClean="0">
                <a:latin typeface="Arial Unicode MS" pitchFamily="34" charset="-128"/>
                <a:ea typeface="Arial Unicode MS" pitchFamily="34" charset="-128"/>
                <a:cs typeface="Arial Unicode MS" pitchFamily="34" charset="-128"/>
              </a:rPr>
              <a:t>or has not filed financial statement and Annual Returns during </a:t>
            </a:r>
            <a:r>
              <a:rPr lang="en-US" sz="2400" u="sng" dirty="0" smtClean="0">
                <a:latin typeface="Arial Unicode MS" pitchFamily="34" charset="-128"/>
                <a:ea typeface="Arial Unicode MS" pitchFamily="34" charset="-128"/>
                <a:cs typeface="Arial Unicode MS" pitchFamily="34" charset="-128"/>
              </a:rPr>
              <a:t>last 2 years)</a:t>
            </a:r>
            <a:r>
              <a:rPr lang="en-US" sz="2400" dirty="0" smtClean="0">
                <a:latin typeface="Arial Unicode MS" pitchFamily="34" charset="-128"/>
                <a:ea typeface="Arial Unicode MS" pitchFamily="34" charset="-128"/>
                <a:cs typeface="Arial Unicode MS" pitchFamily="34" charset="-128"/>
              </a:rPr>
              <a:t>.</a:t>
            </a:r>
          </a:p>
        </p:txBody>
      </p:sp>
      <p:sp>
        <p:nvSpPr>
          <p:cNvPr id="4" name="Slide Number Placeholder 3"/>
          <p:cNvSpPr>
            <a:spLocks noGrp="1"/>
          </p:cNvSpPr>
          <p:nvPr>
            <p:ph type="sldNum" sz="quarter" idx="12"/>
          </p:nvPr>
        </p:nvSpPr>
        <p:spPr/>
        <p:txBody>
          <a:bodyPr>
            <a:normAutofit fontScale="85000" lnSpcReduction="20000"/>
          </a:bodyPr>
          <a:lstStyle/>
          <a:p>
            <a:pPr>
              <a:defRPr/>
            </a:pPr>
            <a:fld id="{29CB0059-5329-428F-82CC-92277DB02722}" type="slidenum">
              <a:rPr lang="en-US"/>
              <a:pPr>
                <a:defRPr/>
              </a:pPr>
              <a:t>14</a:t>
            </a:fld>
            <a:endParaRPr lang="en-US"/>
          </a:p>
        </p:txBody>
      </p:sp>
      <p:sp>
        <p:nvSpPr>
          <p:cNvPr id="72709"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960438"/>
          </a:xfrm>
        </p:spPr>
        <p:txBody>
          <a:bodyPr/>
          <a:lstStyle/>
          <a:p>
            <a:pPr eaLnBrk="1" hangingPunct="1"/>
            <a:r>
              <a:rPr lang="en-US" b="1" dirty="0" smtClean="0"/>
              <a:t>Minutes </a:t>
            </a:r>
            <a:r>
              <a:rPr lang="en-US" dirty="0" smtClean="0"/>
              <a:t>(Section 118)</a:t>
            </a:r>
          </a:p>
        </p:txBody>
      </p:sp>
      <p:sp>
        <p:nvSpPr>
          <p:cNvPr id="3" name="Content Placeholder 2"/>
          <p:cNvSpPr>
            <a:spLocks noGrp="1"/>
          </p:cNvSpPr>
          <p:nvPr>
            <p:ph sz="quarter" idx="1"/>
          </p:nvPr>
        </p:nvSpPr>
        <p:spPr>
          <a:xfrm>
            <a:off x="381000" y="1600200"/>
            <a:ext cx="8385175" cy="4495800"/>
          </a:xfrm>
        </p:spPr>
        <p:txBody>
          <a:bodyPr>
            <a:noAutofit/>
          </a:bodyPr>
          <a:lstStyle/>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Resolution by postal ballot will also be recorded in Minute Book.</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Minute book shall be preserved permanently.</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Shall be kept in custody of CS or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Director.</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Penalty for tampering of minutes, imprisonment of 2 years and fine from Rs.25,000/- to Rs.1,00,000/- </a:t>
            </a:r>
          </a:p>
          <a:p>
            <a:pPr marL="514350" indent="-514350" algn="just" eaLnBrk="1" fontAlgn="auto" hangingPunct="1">
              <a:spcAft>
                <a:spcPts val="0"/>
              </a:spcAft>
              <a:buFont typeface="+mj-lt"/>
              <a:buAutoNum type="arabicPeriod"/>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7161AF9-D5FD-4FF7-8277-91CC85585522}" type="slidenum">
              <a:rPr lang="en-US"/>
              <a:pPr>
                <a:defRPr/>
              </a:pPr>
              <a:t>140</a:t>
            </a:fld>
            <a:endParaRPr lang="en-US"/>
          </a:p>
        </p:txBody>
      </p:sp>
      <p:sp>
        <p:nvSpPr>
          <p:cNvPr id="19461"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533400"/>
            <a:ext cx="8229600" cy="884238"/>
          </a:xfrm>
        </p:spPr>
        <p:txBody>
          <a:bodyPr/>
          <a:lstStyle/>
          <a:p>
            <a:pPr eaLnBrk="1" hangingPunct="1"/>
            <a:r>
              <a:rPr lang="en-US" sz="3600" dirty="0" smtClean="0">
                <a:latin typeface="Arial Unicode MS" pitchFamily="34" charset="-128"/>
                <a:ea typeface="Arial Unicode MS" pitchFamily="34" charset="-128"/>
                <a:cs typeface="Arial Unicode MS" pitchFamily="34" charset="-128"/>
              </a:rPr>
              <a:t>STATUTORY REGISTERS</a:t>
            </a:r>
            <a:endParaRPr lang="en-US" sz="3600" dirty="0" smtClean="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Now statutory register are required for all kind of securities.</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Should be maintained separately for members residing in India and outside India.</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Record should be maintained at registered office, or </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At any other place where more than 1/10</a:t>
            </a:r>
            <a:r>
              <a:rPr lang="en-US" baseline="30000" dirty="0" smtClean="0">
                <a:latin typeface="Arial Unicode MS" pitchFamily="34" charset="-128"/>
                <a:ea typeface="Arial Unicode MS" pitchFamily="34" charset="-128"/>
                <a:cs typeface="Arial Unicode MS" pitchFamily="34" charset="-128"/>
              </a:rPr>
              <a:t>th</a:t>
            </a:r>
            <a:r>
              <a:rPr lang="en-US" dirty="0" smtClean="0">
                <a:latin typeface="Arial Unicode MS" pitchFamily="34" charset="-128"/>
                <a:ea typeface="Arial Unicode MS" pitchFamily="34" charset="-128"/>
                <a:cs typeface="Arial Unicode MS" pitchFamily="34" charset="-128"/>
              </a:rPr>
              <a:t> of total members reside (with special resolution)</a:t>
            </a:r>
          </a:p>
          <a:p>
            <a:pPr marL="320040" indent="-320040" algn="just" eaLnBrk="1" fontAlgn="auto" hangingPunct="1">
              <a:spcAft>
                <a:spcPts val="0"/>
              </a:spcAft>
              <a:buFont typeface="Wingdings"/>
              <a:buChar char=""/>
              <a:defRPr/>
            </a:pP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141</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Management &amp; Administration</a:t>
            </a:r>
            <a:endParaRPr lang="en-US" sz="28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142</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533400" y="1752600"/>
          <a:ext cx="7848600" cy="3291840"/>
        </p:xfrm>
        <a:graphic>
          <a:graphicData uri="http://schemas.openxmlformats.org/drawingml/2006/table">
            <a:tbl>
              <a:tblPr firstRow="1" bandRow="1">
                <a:tableStyleId>{22838BEF-8BB2-4498-84A7-C5851F593DF1}</a:tableStyleId>
              </a:tblPr>
              <a:tblGrid>
                <a:gridCol w="3505200"/>
                <a:gridCol w="4343400"/>
              </a:tblGrid>
              <a:tr h="370840">
                <a:tc>
                  <a:txBody>
                    <a:bodyPr/>
                    <a:lstStyle/>
                    <a:p>
                      <a:r>
                        <a:rPr lang="en-US" sz="2400" b="0" dirty="0" smtClean="0">
                          <a:latin typeface="Arial Unicode MS" pitchFamily="34" charset="-128"/>
                          <a:ea typeface="Arial Unicode MS" pitchFamily="34" charset="-128"/>
                          <a:cs typeface="Arial Unicode MS" pitchFamily="34" charset="-128"/>
                        </a:rPr>
                        <a:t>Register of Members</a:t>
                      </a:r>
                      <a:endParaRPr lang="en-US" sz="2400" b="0" dirty="0">
                        <a:latin typeface="Arial Unicode MS" pitchFamily="34" charset="-128"/>
                        <a:ea typeface="Arial Unicode MS" pitchFamily="34" charset="-128"/>
                        <a:cs typeface="Arial Unicode MS" pitchFamily="34" charset="-128"/>
                      </a:endParaRPr>
                    </a:p>
                  </a:txBody>
                  <a:tcPr/>
                </a:tc>
                <a:tc>
                  <a:txBody>
                    <a:bodyPr/>
                    <a:lstStyle/>
                    <a:p>
                      <a:r>
                        <a:rPr lang="en-US" sz="2400" b="0" dirty="0" smtClean="0">
                          <a:latin typeface="Arial Unicode MS" pitchFamily="34" charset="-128"/>
                          <a:ea typeface="Arial Unicode MS" pitchFamily="34" charset="-128"/>
                          <a:cs typeface="Arial Unicode MS" pitchFamily="34" charset="-128"/>
                        </a:rPr>
                        <a:t>MGT I</a:t>
                      </a:r>
                    </a:p>
                    <a:p>
                      <a:endParaRPr lang="en-US" sz="2400" b="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Compliance for existing company</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Within</a:t>
                      </a:r>
                      <a:r>
                        <a:rPr lang="en-US" sz="2400" baseline="0" dirty="0" smtClean="0">
                          <a:latin typeface="Arial Unicode MS" pitchFamily="34" charset="-128"/>
                          <a:ea typeface="Arial Unicode MS" pitchFamily="34" charset="-128"/>
                          <a:cs typeface="Arial Unicode MS" pitchFamily="34" charset="-128"/>
                        </a:rPr>
                        <a:t> 6 months</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Entry</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Within 7 days</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Index</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Not required,</a:t>
                      </a:r>
                      <a:r>
                        <a:rPr lang="en-US" sz="2400" baseline="0" dirty="0" smtClean="0">
                          <a:latin typeface="Arial Unicode MS" pitchFamily="34" charset="-128"/>
                          <a:ea typeface="Arial Unicode MS" pitchFamily="34" charset="-128"/>
                          <a:cs typeface="Arial Unicode MS" pitchFamily="34" charset="-128"/>
                        </a:rPr>
                        <a:t> if members &lt;50.</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Management &amp; Administration</a:t>
            </a:r>
            <a:endParaRPr lang="en-US" sz="28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143</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609600" y="2514600"/>
          <a:ext cx="7848600" cy="3291840"/>
        </p:xfrm>
        <a:graphic>
          <a:graphicData uri="http://schemas.openxmlformats.org/drawingml/2006/table">
            <a:tbl>
              <a:tblPr firstRow="1" bandRow="1">
                <a:tableStyleId>{22838BEF-8BB2-4498-84A7-C5851F593DF1}</a:tableStyleId>
              </a:tblPr>
              <a:tblGrid>
                <a:gridCol w="3962400"/>
                <a:gridCol w="3886200"/>
              </a:tblGrid>
              <a:tr h="370840">
                <a:tc>
                  <a:txBody>
                    <a:bodyPr/>
                    <a:lstStyle/>
                    <a:p>
                      <a:r>
                        <a:rPr lang="en-US" sz="2400" b="0" dirty="0" smtClean="0">
                          <a:latin typeface="Arial Unicode MS" pitchFamily="34" charset="-128"/>
                          <a:ea typeface="Arial Unicode MS" pitchFamily="34" charset="-128"/>
                          <a:cs typeface="Arial Unicode MS" pitchFamily="34" charset="-128"/>
                        </a:rPr>
                        <a:t>Intimation to</a:t>
                      </a:r>
                      <a:r>
                        <a:rPr lang="en-US" sz="2400" b="0" baseline="0" dirty="0" smtClean="0">
                          <a:latin typeface="Arial Unicode MS" pitchFamily="34" charset="-128"/>
                          <a:ea typeface="Arial Unicode MS" pitchFamily="34" charset="-128"/>
                          <a:cs typeface="Arial Unicode MS" pitchFamily="34" charset="-128"/>
                        </a:rPr>
                        <a:t> ROC</a:t>
                      </a:r>
                    </a:p>
                    <a:p>
                      <a:endParaRPr lang="en-US" sz="2400" b="0" dirty="0">
                        <a:latin typeface="Arial Unicode MS" pitchFamily="34" charset="-128"/>
                        <a:ea typeface="Arial Unicode MS" pitchFamily="34" charset="-128"/>
                        <a:cs typeface="Arial Unicode MS" pitchFamily="34" charset="-128"/>
                      </a:endParaRPr>
                    </a:p>
                  </a:txBody>
                  <a:tcPr/>
                </a:tc>
                <a:tc>
                  <a:txBody>
                    <a:bodyPr/>
                    <a:lstStyle/>
                    <a:p>
                      <a:r>
                        <a:rPr lang="en-US" sz="2400" b="0" dirty="0" smtClean="0">
                          <a:latin typeface="Arial Unicode MS" pitchFamily="34" charset="-128"/>
                          <a:ea typeface="Arial Unicode MS" pitchFamily="34" charset="-128"/>
                          <a:cs typeface="Arial Unicode MS" pitchFamily="34" charset="-128"/>
                        </a:rPr>
                        <a:t>30 days </a:t>
                      </a:r>
                      <a:endParaRPr lang="en-US" sz="2400" b="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Change to R.O. </a:t>
                      </a:r>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latin typeface="Arial Unicode MS" pitchFamily="34" charset="-128"/>
                          <a:ea typeface="Arial Unicode MS" pitchFamily="34" charset="-128"/>
                          <a:cs typeface="Arial Unicode MS" pitchFamily="34" charset="-128"/>
                        </a:rPr>
                        <a:t>30 days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Transmission to Entry to R.O.</a:t>
                      </a:r>
                      <a:r>
                        <a:rPr lang="en-US" sz="2400" baseline="0" dirty="0" smtClean="0">
                          <a:latin typeface="Arial Unicode MS" pitchFamily="34" charset="-128"/>
                          <a:ea typeface="Arial Unicode MS" pitchFamily="34" charset="-128"/>
                          <a:cs typeface="Arial Unicode MS" pitchFamily="34" charset="-128"/>
                        </a:rPr>
                        <a:t> </a:t>
                      </a:r>
                    </a:p>
                    <a:p>
                      <a:endParaRPr lang="en-US" sz="2400"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latin typeface="Arial Unicode MS" pitchFamily="34" charset="-128"/>
                          <a:ea typeface="Arial Unicode MS" pitchFamily="34" charset="-128"/>
                          <a:cs typeface="Arial Unicode MS" pitchFamily="34" charset="-128"/>
                        </a:rPr>
                        <a:t>30 days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Duplicate Register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R.O.</a:t>
                      </a:r>
                      <a:r>
                        <a:rPr lang="en-US" sz="2400" baseline="0" dirty="0" smtClean="0">
                          <a:latin typeface="Arial Unicode MS" pitchFamily="34" charset="-128"/>
                          <a:ea typeface="Arial Unicode MS" pitchFamily="34" charset="-128"/>
                          <a:cs typeface="Arial Unicode MS" pitchFamily="34" charset="-128"/>
                        </a:rPr>
                        <a:t> </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
        <p:nvSpPr>
          <p:cNvPr id="7" name="Rectangle 6"/>
          <p:cNvSpPr/>
          <p:nvPr/>
        </p:nvSpPr>
        <p:spPr>
          <a:xfrm>
            <a:off x="609600" y="1676400"/>
            <a:ext cx="3025187" cy="523220"/>
          </a:xfrm>
          <a:prstGeom prst="rect">
            <a:avLst/>
          </a:prstGeom>
        </p:spPr>
        <p:txBody>
          <a:bodyPr wrap="none">
            <a:spAutoFit/>
          </a:bodyPr>
          <a:lstStyle/>
          <a:p>
            <a:r>
              <a:rPr lang="en-US" sz="2800" b="1" u="sng" dirty="0" smtClean="0">
                <a:latin typeface="Arial Unicode MS" pitchFamily="34" charset="-128"/>
                <a:ea typeface="Arial Unicode MS" pitchFamily="34" charset="-128"/>
                <a:cs typeface="Arial Unicode MS" pitchFamily="34" charset="-128"/>
              </a:rPr>
              <a:t>Foreign Registers</a:t>
            </a:r>
            <a:endParaRPr lang="en-US" sz="2800" b="1" u="sng"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533400"/>
            <a:ext cx="8229600" cy="884238"/>
          </a:xfrm>
        </p:spPr>
        <p:txBody>
          <a:bodyPr/>
          <a:lstStyle/>
          <a:p>
            <a:pPr eaLnBrk="1" hangingPunct="1"/>
            <a:r>
              <a:rPr lang="en-US" sz="3600" dirty="0" smtClean="0">
                <a:latin typeface="Arial Unicode MS" pitchFamily="34" charset="-128"/>
                <a:ea typeface="Arial Unicode MS" pitchFamily="34" charset="-128"/>
                <a:cs typeface="Arial Unicode MS" pitchFamily="34" charset="-128"/>
              </a:rPr>
              <a:t>Preservation of Records</a:t>
            </a:r>
            <a:endParaRPr lang="en-US" sz="3600" dirty="0" smtClean="0"/>
          </a:p>
        </p:txBody>
      </p:sp>
      <p:graphicFrame>
        <p:nvGraphicFramePr>
          <p:cNvPr id="6" name="Content Placeholder 5"/>
          <p:cNvGraphicFramePr>
            <a:graphicFrameLocks noGrp="1"/>
          </p:cNvGraphicFramePr>
          <p:nvPr>
            <p:ph sz="quarter" idx="1"/>
          </p:nvPr>
        </p:nvGraphicFramePr>
        <p:xfrm>
          <a:off x="612775" y="1600200"/>
          <a:ext cx="8153400" cy="3505200"/>
        </p:xfrm>
        <a:graphic>
          <a:graphicData uri="http://schemas.openxmlformats.org/drawingml/2006/table">
            <a:tbl>
              <a:tblPr firstRow="1" bandRow="1">
                <a:tableStyleId>{2D5ABB26-0587-4C30-8999-92F81FD0307C}</a:tableStyleId>
              </a:tblPr>
              <a:tblGrid>
                <a:gridCol w="530225"/>
                <a:gridCol w="4572000"/>
                <a:gridCol w="457200"/>
                <a:gridCol w="2593975"/>
              </a:tblGrid>
              <a:tr h="685800">
                <a:tc>
                  <a:txBody>
                    <a:bodyPr/>
                    <a:lstStyle/>
                    <a:p>
                      <a:pPr>
                        <a:buFont typeface="Wingdings" pitchFamily="2" charset="2"/>
                        <a:buChar char="v"/>
                      </a:pPr>
                      <a:r>
                        <a:rPr lang="en-US" dirty="0" smtClean="0"/>
                        <a:t> </a:t>
                      </a:r>
                      <a:endParaRPr lang="en-US" dirty="0"/>
                    </a:p>
                  </a:txBody>
                  <a:tcPr/>
                </a:tc>
                <a:tc>
                  <a:txBody>
                    <a:bodyPr/>
                    <a:lstStyle/>
                    <a:p>
                      <a:r>
                        <a:rPr lang="en-US" sz="2400" dirty="0" smtClean="0">
                          <a:latin typeface="Arial Unicode MS" pitchFamily="34" charset="-128"/>
                          <a:ea typeface="Arial Unicode MS" pitchFamily="34" charset="-128"/>
                          <a:cs typeface="Arial Unicode MS" pitchFamily="34" charset="-128"/>
                        </a:rPr>
                        <a:t>Member’s Register </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Permanently</a:t>
                      </a:r>
                      <a:endParaRPr lang="en-US" sz="2400" dirty="0">
                        <a:latin typeface="Arial Unicode MS" pitchFamily="34" charset="-128"/>
                        <a:ea typeface="Arial Unicode MS" pitchFamily="34" charset="-128"/>
                        <a:cs typeface="Arial Unicode MS" pitchFamily="34" charset="-128"/>
                      </a:endParaRPr>
                    </a:p>
                  </a:txBody>
                  <a:tcPr/>
                </a:tc>
              </a:tr>
              <a:tr h="1143000">
                <a:tc>
                  <a:txBody>
                    <a:bodyPr/>
                    <a:lstStyle/>
                    <a:p>
                      <a:pPr>
                        <a:buFont typeface="Wingdings" pitchFamily="2" charset="2"/>
                        <a:buChar char="v"/>
                      </a:pPr>
                      <a:r>
                        <a:rPr lang="en-US" dirty="0" smtClean="0"/>
                        <a:t> </a:t>
                      </a:r>
                      <a:endParaRPr lang="en-US" dirty="0"/>
                    </a:p>
                  </a:txBody>
                  <a:tcPr/>
                </a:tc>
                <a:tc>
                  <a:txBody>
                    <a:bodyPr/>
                    <a:lstStyle/>
                    <a:p>
                      <a:r>
                        <a:rPr lang="en-US" sz="2400" dirty="0" smtClean="0">
                          <a:latin typeface="Arial Unicode MS" pitchFamily="34" charset="-128"/>
                          <a:ea typeface="Arial Unicode MS" pitchFamily="34" charset="-128"/>
                          <a:cs typeface="Arial Unicode MS" pitchFamily="34" charset="-128"/>
                        </a:rPr>
                        <a:t>Register of debenture</a:t>
                      </a:r>
                      <a:r>
                        <a:rPr lang="en-US" sz="2400" baseline="0" dirty="0" smtClean="0">
                          <a:latin typeface="Arial Unicode MS" pitchFamily="34" charset="-128"/>
                          <a:ea typeface="Arial Unicode MS" pitchFamily="34" charset="-128"/>
                          <a:cs typeface="Arial Unicode MS" pitchFamily="34" charset="-128"/>
                        </a:rPr>
                        <a:t> holders / other security holder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8 years</a:t>
                      </a:r>
                      <a:endParaRPr lang="en-US" sz="2400" dirty="0">
                        <a:latin typeface="Arial Unicode MS" pitchFamily="34" charset="-128"/>
                        <a:ea typeface="Arial Unicode MS" pitchFamily="34" charset="-128"/>
                        <a:cs typeface="Arial Unicode MS" pitchFamily="34" charset="-128"/>
                      </a:endParaRPr>
                    </a:p>
                  </a:txBody>
                  <a:tcPr/>
                </a:tc>
              </a:tr>
              <a:tr h="1066800">
                <a:tc>
                  <a:txBody>
                    <a:bodyPr/>
                    <a:lstStyle/>
                    <a:p>
                      <a:pPr>
                        <a:buFont typeface="Wingdings" pitchFamily="2" charset="2"/>
                        <a:buChar char="v"/>
                      </a:pPr>
                      <a:r>
                        <a:rPr lang="en-US" dirty="0" smtClean="0"/>
                        <a:t> </a:t>
                      </a:r>
                      <a:endParaRPr lang="en-US" dirty="0"/>
                    </a:p>
                  </a:txBody>
                  <a:tcPr/>
                </a:tc>
                <a:tc>
                  <a:txBody>
                    <a:bodyPr/>
                    <a:lstStyle/>
                    <a:p>
                      <a:r>
                        <a:rPr lang="en-US" sz="2400" dirty="0" smtClean="0">
                          <a:latin typeface="Arial Unicode MS" pitchFamily="34" charset="-128"/>
                          <a:ea typeface="Arial Unicode MS" pitchFamily="34" charset="-128"/>
                          <a:cs typeface="Arial Unicode MS" pitchFamily="34" charset="-128"/>
                        </a:rPr>
                        <a:t>Copies</a:t>
                      </a:r>
                      <a:r>
                        <a:rPr lang="en-US" sz="2400" baseline="0" dirty="0" smtClean="0">
                          <a:latin typeface="Arial Unicode MS" pitchFamily="34" charset="-128"/>
                          <a:ea typeface="Arial Unicode MS" pitchFamily="34" charset="-128"/>
                          <a:cs typeface="Arial Unicode MS" pitchFamily="34" charset="-128"/>
                        </a:rPr>
                        <a:t> of A/Rs documents, certificate</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8 years</a:t>
                      </a:r>
                      <a:endParaRPr lang="en-US" sz="2400" dirty="0">
                        <a:latin typeface="Arial Unicode MS" pitchFamily="34" charset="-128"/>
                        <a:ea typeface="Arial Unicode MS" pitchFamily="34" charset="-128"/>
                        <a:cs typeface="Arial Unicode MS" pitchFamily="34" charset="-128"/>
                      </a:endParaRPr>
                    </a:p>
                  </a:txBody>
                  <a:tcPr/>
                </a:tc>
              </a:tr>
              <a:tr h="609600">
                <a:tc>
                  <a:txBody>
                    <a:bodyPr/>
                    <a:lstStyle/>
                    <a:p>
                      <a:pPr>
                        <a:buFont typeface="Wingdings" pitchFamily="2" charset="2"/>
                        <a:buChar char="v"/>
                      </a:pPr>
                      <a:r>
                        <a:rPr lang="en-US" dirty="0" smtClean="0"/>
                        <a:t> </a:t>
                      </a:r>
                      <a:endParaRPr lang="en-US" dirty="0"/>
                    </a:p>
                  </a:txBody>
                  <a:tcPr/>
                </a:tc>
                <a:tc>
                  <a:txBody>
                    <a:bodyPr/>
                    <a:lstStyle/>
                    <a:p>
                      <a:r>
                        <a:rPr lang="en-US" sz="2400" dirty="0" smtClean="0">
                          <a:latin typeface="Arial Unicode MS" pitchFamily="34" charset="-128"/>
                          <a:ea typeface="Arial Unicode MS" pitchFamily="34" charset="-128"/>
                          <a:cs typeface="Arial Unicode MS" pitchFamily="34" charset="-128"/>
                        </a:rPr>
                        <a:t>Foreign</a:t>
                      </a:r>
                      <a:r>
                        <a:rPr lang="en-US" sz="2400" baseline="0" dirty="0" smtClean="0">
                          <a:latin typeface="Arial Unicode MS" pitchFamily="34" charset="-128"/>
                          <a:ea typeface="Arial Unicode MS" pitchFamily="34" charset="-128"/>
                          <a:cs typeface="Arial Unicode MS" pitchFamily="34" charset="-128"/>
                        </a:rPr>
                        <a:t> Register </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Permanently</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144</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382000" cy="1189038"/>
          </a:xfrm>
        </p:spPr>
        <p:txBody>
          <a:bodyPr/>
          <a:lstStyle/>
          <a:p>
            <a:pPr eaLnBrk="1" hangingPunct="1"/>
            <a:r>
              <a:rPr lang="en-US" sz="3200" b="1" dirty="0" smtClean="0">
                <a:latin typeface="Arial Unicode MS" pitchFamily="34" charset="-128"/>
                <a:ea typeface="Arial Unicode MS" pitchFamily="34" charset="-128"/>
                <a:cs typeface="Arial Unicode MS" pitchFamily="34" charset="-128"/>
              </a:rPr>
              <a:t>Declaration of Beneficial Interest in shares (Section 89)</a:t>
            </a:r>
            <a:endParaRPr lang="en-US" sz="3200" b="1"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Members shall declare beneficial interest within 30 days.</a:t>
            </a:r>
          </a:p>
          <a:p>
            <a:pPr marL="320040" indent="-320040" algn="just" eaLnBrk="1" fontAlgn="auto" hangingPunct="1">
              <a:spcAft>
                <a:spcPts val="0"/>
              </a:spcAft>
              <a:buFont typeface="Wingdings"/>
              <a:buChar char=""/>
              <a:defRPr/>
            </a:pPr>
            <a:endParaRPr lang="en-US"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Change in beneficial interest within 30 days.</a:t>
            </a:r>
          </a:p>
          <a:p>
            <a:pPr marL="320040" indent="-320040" algn="just" eaLnBrk="1" fontAlgn="auto" hangingPunct="1">
              <a:spcAft>
                <a:spcPts val="0"/>
              </a:spcAft>
              <a:buFont typeface="Wingdings"/>
              <a:buChar char=""/>
              <a:defRPr/>
            </a:pPr>
            <a:endParaRPr lang="en-US"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The company shall file such particulars with ROC in 30 days. </a:t>
            </a: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145</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146</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DORMANT COMPANY</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hangingPunct="1">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Significant  Accounting Transaction</a:t>
            </a:r>
            <a:r>
              <a:rPr lang="en-US" sz="2800" dirty="0" smtClean="0">
                <a:latin typeface="Arial Unicode MS" pitchFamily="34" charset="-128"/>
                <a:ea typeface="Arial Unicode MS" pitchFamily="34" charset="-128"/>
                <a:cs typeface="Arial Unicode MS" pitchFamily="34" charset="-128"/>
              </a:rPr>
              <a:t>:  </a:t>
            </a:r>
          </a:p>
          <a:p>
            <a:pPr marL="0" indent="0" algn="just" eaLnBrk="1" hangingPunct="1">
              <a:buFont typeface="Wingdings" pitchFamily="2" charset="2"/>
              <a:buNone/>
            </a:pPr>
            <a:endParaRPr lang="en-US" sz="10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Any transaction other than:</a:t>
            </a:r>
          </a:p>
          <a:p>
            <a:pPr marL="0" indent="0" algn="just" eaLnBrk="1" hangingPunct="1">
              <a:buFont typeface="Wingdings" pitchFamily="2" charset="2"/>
              <a:buNone/>
            </a:pPr>
            <a:endParaRPr lang="en-US" sz="900" dirty="0" smtClean="0">
              <a:latin typeface="Arial Unicode MS" pitchFamily="34" charset="-128"/>
              <a:ea typeface="Arial Unicode MS" pitchFamily="34" charset="-128"/>
              <a:cs typeface="Arial Unicode MS" pitchFamily="34" charset="-128"/>
            </a:endParaRPr>
          </a:p>
          <a:p>
            <a:pPr marL="919163" lvl="2" indent="-571500" algn="just" eaLnBrk="1" hangingPunct="1"/>
            <a:r>
              <a:rPr lang="en-US" sz="2800" dirty="0" smtClean="0">
                <a:latin typeface="Arial Unicode MS" pitchFamily="34" charset="-128"/>
                <a:ea typeface="Arial Unicode MS" pitchFamily="34" charset="-128"/>
                <a:cs typeface="Arial Unicode MS" pitchFamily="34" charset="-128"/>
              </a:rPr>
              <a:t>Payment of fee to Registrar.</a:t>
            </a:r>
          </a:p>
          <a:p>
            <a:pPr marL="919163" lvl="2" indent="-571500" algn="just" eaLnBrk="1" hangingPunct="1"/>
            <a:r>
              <a:rPr lang="en-US" sz="2800" dirty="0" smtClean="0">
                <a:latin typeface="Arial Unicode MS" pitchFamily="34" charset="-128"/>
                <a:ea typeface="Arial Unicode MS" pitchFamily="34" charset="-128"/>
                <a:cs typeface="Arial Unicode MS" pitchFamily="34" charset="-128"/>
              </a:rPr>
              <a:t>Payment to fulfill the requirement of this Act or any other law.</a:t>
            </a:r>
          </a:p>
          <a:p>
            <a:pPr marL="919163" lvl="2" indent="-571500" algn="just" eaLnBrk="1" hangingPunct="1"/>
            <a:r>
              <a:rPr lang="en-US" sz="2800" dirty="0" smtClean="0">
                <a:latin typeface="Arial Unicode MS" pitchFamily="34" charset="-128"/>
                <a:ea typeface="Arial Unicode MS" pitchFamily="34" charset="-128"/>
                <a:cs typeface="Arial Unicode MS" pitchFamily="34" charset="-128"/>
              </a:rPr>
              <a:t>Allotment of Shares to fulfill the requirement of this Act .</a:t>
            </a:r>
          </a:p>
          <a:p>
            <a:pPr marL="919163" lvl="2" indent="-571500" algn="just" eaLnBrk="1" hangingPunct="1"/>
            <a:r>
              <a:rPr lang="en-US" sz="2800" dirty="0" smtClean="0">
                <a:latin typeface="Arial Unicode MS" pitchFamily="34" charset="-128"/>
                <a:ea typeface="Arial Unicode MS" pitchFamily="34" charset="-128"/>
                <a:cs typeface="Arial Unicode MS" pitchFamily="34" charset="-128"/>
              </a:rPr>
              <a:t>Payment for maintenance of office or record.</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5ADA1E7-88A7-4C71-B8A9-8FF3A018784A}" type="slidenum">
              <a:rPr lang="en-US"/>
              <a:pPr>
                <a:defRPr/>
              </a:pPr>
              <a:t>15</a:t>
            </a:fld>
            <a:endParaRPr lang="en-US"/>
          </a:p>
        </p:txBody>
      </p:sp>
      <p:sp>
        <p:nvSpPr>
          <p:cNvPr id="73733"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DORMANT COMPANY</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hangingPunct="1">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Conditions Rule (3)</a:t>
            </a:r>
            <a:r>
              <a:rPr lang="en-US" sz="2400" dirty="0" smtClean="0">
                <a:latin typeface="Arial Unicode MS" pitchFamily="34" charset="-128"/>
                <a:ea typeface="Arial Unicode MS" pitchFamily="34" charset="-128"/>
                <a:cs typeface="Arial Unicode MS" pitchFamily="34" charset="-128"/>
              </a:rPr>
              <a:t>:  </a:t>
            </a:r>
          </a:p>
          <a:p>
            <a:pPr marL="0" indent="0" algn="just" eaLnBrk="1" hangingPunct="1">
              <a:buFont typeface="Wingdings" pitchFamily="2" charset="2"/>
              <a:buNone/>
            </a:pPr>
            <a:endParaRPr lang="en-US" sz="900" dirty="0" smtClean="0">
              <a:latin typeface="Arial Unicode MS" pitchFamily="34" charset="-128"/>
              <a:ea typeface="Arial Unicode MS" pitchFamily="34" charset="-128"/>
              <a:cs typeface="Arial Unicode MS" pitchFamily="34" charset="-128"/>
            </a:endParaRP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Pass the special resolution.</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inspection, inquiry or investigation (Pending)</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prosecution (Pending)</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public deposit outstanding in default.</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secured or unsecured loan outstanding.</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dispute in management.</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statutory dues.</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No workman dues.</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Company is not listed company.</a:t>
            </a:r>
          </a:p>
          <a:p>
            <a:pPr marL="347663" lvl="2" indent="-347663" algn="just" eaLnBrk="1" hangingPunct="1"/>
            <a:r>
              <a:rPr lang="en-US" sz="2400" dirty="0" smtClean="0">
                <a:latin typeface="Arial Unicode MS" pitchFamily="34" charset="-128"/>
                <a:ea typeface="Arial Unicode MS" pitchFamily="34" charset="-128"/>
                <a:cs typeface="Arial Unicode MS" pitchFamily="34" charset="-128"/>
              </a:rPr>
              <a:t>Only for 5 years. </a:t>
            </a:r>
          </a:p>
          <a:p>
            <a:pPr marL="347663" lvl="2" indent="-347663"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5ADA1E7-88A7-4C71-B8A9-8FF3A018784A}" type="slidenum">
              <a:rPr lang="en-US"/>
              <a:pPr>
                <a:defRPr/>
              </a:pPr>
              <a:t>16</a:t>
            </a:fld>
            <a:endParaRPr lang="en-US"/>
          </a:p>
        </p:txBody>
      </p:sp>
      <p:sp>
        <p:nvSpPr>
          <p:cNvPr id="73733"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609600"/>
            <a:ext cx="8229600" cy="808038"/>
          </a:xfrm>
        </p:spPr>
        <p:txBody>
          <a:bodyPr/>
          <a:lstStyle/>
          <a:p>
            <a:pPr eaLnBrk="1" hangingPunct="1"/>
            <a:r>
              <a:rPr lang="en-US" sz="4000" b="1" dirty="0" smtClean="0">
                <a:solidFill>
                  <a:schemeClr val="tx1"/>
                </a:solidFill>
              </a:rPr>
              <a:t>DORMANT COMPANY</a:t>
            </a:r>
            <a:endParaRPr lang="en-US" dirty="0" smtClean="0">
              <a:solidFill>
                <a:schemeClr val="tx1"/>
              </a:solidFill>
            </a:endParaRPr>
          </a:p>
        </p:txBody>
      </p:sp>
      <p:sp>
        <p:nvSpPr>
          <p:cNvPr id="3" name="Content Placeholder 2"/>
          <p:cNvSpPr>
            <a:spLocks noGrp="1"/>
          </p:cNvSpPr>
          <p:nvPr>
            <p:ph sz="quarter" idx="1"/>
          </p:nvPr>
        </p:nvSpPr>
        <p:spPr>
          <a:xfrm>
            <a:off x="457200" y="1600200"/>
            <a:ext cx="8229600" cy="4525963"/>
          </a:xfrm>
        </p:spPr>
        <p:txBody>
          <a:bodyPr>
            <a:noAutofit/>
          </a:bodyPr>
          <a:lstStyle/>
          <a:p>
            <a:pPr marL="465138" lvl="2" indent="-465138" algn="just" eaLnBrk="1" hangingPunct="1">
              <a:buNone/>
            </a:pPr>
            <a:r>
              <a:rPr lang="en-US" sz="2400" dirty="0" smtClean="0">
                <a:solidFill>
                  <a:schemeClr val="accent6">
                    <a:lumMod val="75000"/>
                  </a:schemeClr>
                </a:solidFill>
                <a:latin typeface="Arial Unicode MS" pitchFamily="34" charset="-128"/>
                <a:ea typeface="Arial Unicode MS" pitchFamily="34" charset="-128"/>
                <a:cs typeface="Arial Unicode MS" pitchFamily="34" charset="-128"/>
              </a:rPr>
              <a:t>v)</a:t>
            </a:r>
            <a:r>
              <a:rPr lang="en-US" sz="2400" dirty="0" smtClean="0">
                <a:latin typeface="Arial Unicode MS" pitchFamily="34" charset="-128"/>
                <a:ea typeface="Arial Unicode MS" pitchFamily="34" charset="-128"/>
                <a:cs typeface="Arial Unicode MS" pitchFamily="34" charset="-128"/>
              </a:rPr>
              <a:t>  ROC on application shall allow the status of dormant company and will issue a certificate (App MSC 1)</a:t>
            </a:r>
          </a:p>
          <a:p>
            <a:pPr marL="465138" lvl="2" indent="-465138" algn="just" eaLnBrk="1" hangingPunct="1">
              <a:buNone/>
            </a:pPr>
            <a:r>
              <a:rPr lang="en-US" sz="2400" dirty="0" smtClean="0">
                <a:solidFill>
                  <a:schemeClr val="accent6">
                    <a:lumMod val="75000"/>
                  </a:schemeClr>
                </a:solidFill>
                <a:latin typeface="Arial Unicode MS" pitchFamily="34" charset="-128"/>
                <a:ea typeface="Arial Unicode MS" pitchFamily="34" charset="-128"/>
                <a:cs typeface="Arial Unicode MS" pitchFamily="34" charset="-128"/>
              </a:rPr>
              <a:t>vi)</a:t>
            </a:r>
            <a:r>
              <a:rPr lang="en-US" sz="2400" dirty="0" smtClean="0">
                <a:latin typeface="Arial Unicode MS" pitchFamily="34" charset="-128"/>
                <a:ea typeface="Arial Unicode MS" pitchFamily="34" charset="-128"/>
                <a:cs typeface="Arial Unicode MS" pitchFamily="34" charset="-128"/>
              </a:rPr>
              <a:t> ROC may also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enter the name of any company in Register of Dormant Companies.</a:t>
            </a:r>
          </a:p>
          <a:p>
            <a:pPr marL="514350" lvl="2" indent="-514350" algn="just" eaLnBrk="1" hangingPunct="1">
              <a:buAutoNum type="romanLcParenR" startAt="7"/>
            </a:pPr>
            <a:r>
              <a:rPr lang="en-US" sz="2400" dirty="0" smtClean="0">
                <a:latin typeface="Arial Unicode MS" pitchFamily="34" charset="-128"/>
                <a:ea typeface="Arial Unicode MS" pitchFamily="34" charset="-128"/>
                <a:cs typeface="Arial Unicode MS" pitchFamily="34" charset="-128"/>
              </a:rPr>
              <a:t>Dormant company shall have minimum no. of directors and </a:t>
            </a:r>
          </a:p>
          <a:p>
            <a:pPr marL="514350" lvl="2" indent="-514350" algn="just" eaLnBrk="1" hangingPunct="1">
              <a:buAutoNum type="romanLcParenR" startAt="7"/>
            </a:pPr>
            <a:r>
              <a:rPr lang="en-US" sz="2400" dirty="0" smtClean="0">
                <a:latin typeface="Arial Unicode MS" pitchFamily="34" charset="-128"/>
                <a:ea typeface="Arial Unicode MS" pitchFamily="34" charset="-128"/>
                <a:cs typeface="Arial Unicode MS" pitchFamily="34" charset="-128"/>
              </a:rPr>
              <a:t>file return of dormant company duly audited in  MSC 3 within 30 days from close of financial year, to retain its dormant status </a:t>
            </a:r>
          </a:p>
          <a:p>
            <a:pPr marL="514350" lvl="2" indent="-514350" algn="just" eaLnBrk="1" hangingPunct="1">
              <a:buAutoNum type="romanLcParenR" startAt="7"/>
            </a:pPr>
            <a:r>
              <a:rPr lang="en-US" sz="2400" dirty="0" smtClean="0">
                <a:latin typeface="Arial Unicode MS" pitchFamily="34" charset="-128"/>
                <a:ea typeface="Arial Unicode MS" pitchFamily="34" charset="-128"/>
                <a:cs typeface="Arial Unicode MS" pitchFamily="34" charset="-128"/>
              </a:rPr>
              <a:t>Dormant company may become active company on an application filed by company  (MSC 4)</a:t>
            </a:r>
          </a:p>
          <a:p>
            <a:pPr marL="514350" lvl="2" indent="-514350" algn="just" eaLnBrk="1" hangingPunct="1">
              <a:buAutoNum type="romanLcParenR" startAt="7"/>
            </a:pPr>
            <a:r>
              <a:rPr lang="en-US" sz="2400" dirty="0" smtClean="0">
                <a:latin typeface="Arial Unicode MS" pitchFamily="34" charset="-128"/>
                <a:ea typeface="Arial Unicode MS" pitchFamily="34" charset="-128"/>
                <a:cs typeface="Arial Unicode MS" pitchFamily="34" charset="-128"/>
              </a:rPr>
              <a:t>ROC shall strike the name of dormant company which has dormant status for more than 5 years.</a:t>
            </a:r>
          </a:p>
          <a:p>
            <a:pPr marL="0" indent="0"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5ADA1E7-88A7-4C71-B8A9-8FF3A018784A}" type="slidenum">
              <a:rPr lang="en-US"/>
              <a:pPr>
                <a:defRPr/>
              </a:pPr>
              <a:t>17</a:t>
            </a:fld>
            <a:endParaRPr lang="en-US"/>
          </a:p>
        </p:txBody>
      </p:sp>
      <p:sp>
        <p:nvSpPr>
          <p:cNvPr id="73733"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Autofit/>
          </a:bodyPr>
          <a:lstStyle/>
          <a:p>
            <a:pPr marL="320040" indent="-320040" eaLnBrk="1" fontAlgn="auto" hangingPunct="1">
              <a:spcAft>
                <a:spcPts val="0"/>
              </a:spcAft>
              <a:defRPr/>
            </a:pPr>
            <a:r>
              <a:rPr lang="en-US" sz="2800" dirty="0" smtClean="0">
                <a:solidFill>
                  <a:schemeClr val="tx1"/>
                </a:solidFill>
                <a:latin typeface="Arial Unicode MS" pitchFamily="34" charset="-128"/>
                <a:ea typeface="Arial Unicode MS" pitchFamily="34" charset="-128"/>
                <a:cs typeface="Arial Unicode MS" pitchFamily="34" charset="-128"/>
              </a:rPr>
              <a:t>Fast Track Amalgamation &amp; Merger (Section 233)</a:t>
            </a:r>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Section 233 provides for the  merger/ amalgamation of:</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Holding and wholly owned subsidiary companies.</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Small companies</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Any other company as may be prescribed.</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Eligibility :</a:t>
            </a:r>
            <a:r>
              <a:rPr lang="en-US" sz="2400" dirty="0" smtClean="0">
                <a:latin typeface="Arial Unicode MS" pitchFamily="34" charset="-128"/>
                <a:ea typeface="Arial Unicode MS" pitchFamily="34" charset="-128"/>
                <a:cs typeface="Arial Unicode MS" pitchFamily="34" charset="-128"/>
              </a:rPr>
              <a:t> Consent of </a:t>
            </a:r>
            <a:r>
              <a:rPr lang="en-US" sz="2400" b="1" dirty="0" smtClean="0">
                <a:latin typeface="Arial Unicode MS" pitchFamily="34" charset="-128"/>
                <a:ea typeface="Arial Unicode MS" pitchFamily="34" charset="-128"/>
                <a:cs typeface="Arial Unicode MS" pitchFamily="34" charset="-128"/>
              </a:rPr>
              <a:t>90% </a:t>
            </a:r>
            <a:r>
              <a:rPr lang="en-US" sz="2400" dirty="0" smtClean="0">
                <a:latin typeface="Arial Unicode MS" pitchFamily="34" charset="-128"/>
                <a:ea typeface="Arial Unicode MS" pitchFamily="34" charset="-128"/>
                <a:cs typeface="Arial Unicode MS" pitchFamily="34" charset="-128"/>
              </a:rPr>
              <a:t>of each class of shareholders and the creditors and </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Solvency declaration of all the companies to be sent to the Registrar of Companies.</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18</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Determination of Sickness (Section 253)</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Any kind of company can be declared as sick, not only industrial undertaking.</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Not on the basis of erosion of </a:t>
            </a:r>
            <a:r>
              <a:rPr lang="en-US" sz="2400" dirty="0" err="1" smtClean="0">
                <a:latin typeface="Arial Unicode MS" pitchFamily="34" charset="-128"/>
                <a:ea typeface="Arial Unicode MS" pitchFamily="34" charset="-128"/>
                <a:cs typeface="Arial Unicode MS" pitchFamily="34" charset="-128"/>
              </a:rPr>
              <a:t>networth</a:t>
            </a:r>
            <a:r>
              <a:rPr lang="en-US" sz="24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If company fails to pay 50% or more of secured creditors within 30 days from the service of notice.</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Such creditors can apply to Tribunal.</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Company can also apply for sickness.</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The Companies Act, 2013</a:t>
            </a:r>
            <a:endParaRPr lang="en-IN"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609600" y="1600200"/>
            <a:ext cx="7848600" cy="4648200"/>
          </a:xfrm>
        </p:spPr>
        <p:txBody>
          <a:bodyPr>
            <a:normAutofit/>
          </a:bodyPr>
          <a:lstStyle/>
          <a:p>
            <a:pPr marL="0" indent="0">
              <a:buNone/>
            </a:pPr>
            <a:r>
              <a:rPr lang="en-IN" u="sng" dirty="0" smtClean="0">
                <a:latin typeface="Arial Unicode MS" pitchFamily="34" charset="-128"/>
                <a:ea typeface="Arial Unicode MS" pitchFamily="34" charset="-128"/>
                <a:cs typeface="Arial Unicode MS" pitchFamily="34" charset="-128"/>
              </a:rPr>
              <a:t>Time line</a:t>
            </a:r>
            <a:endParaRPr lang="en-IN" dirty="0" smtClean="0"/>
          </a:p>
          <a:p>
            <a:pPr marL="514350" indent="-514350">
              <a:buAutoNum type="arabicPeriod"/>
            </a:pPr>
            <a:endParaRPr lang="en-IN" dirty="0"/>
          </a:p>
        </p:txBody>
      </p:sp>
      <p:graphicFrame>
        <p:nvGraphicFramePr>
          <p:cNvPr id="5" name="Table 4"/>
          <p:cNvGraphicFramePr>
            <a:graphicFrameLocks noGrp="1"/>
          </p:cNvGraphicFramePr>
          <p:nvPr/>
        </p:nvGraphicFramePr>
        <p:xfrm>
          <a:off x="304800" y="2133601"/>
          <a:ext cx="8077201" cy="4249327"/>
        </p:xfrm>
        <a:graphic>
          <a:graphicData uri="http://schemas.openxmlformats.org/drawingml/2006/table">
            <a:tbl>
              <a:tblPr firstRow="1" bandRow="1">
                <a:tableStyleId>{2D5ABB26-0587-4C30-8999-92F81FD0307C}</a:tableStyleId>
              </a:tblPr>
              <a:tblGrid>
                <a:gridCol w="302896"/>
                <a:gridCol w="3354704"/>
                <a:gridCol w="4419601"/>
              </a:tblGrid>
              <a:tr h="641449">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18 Dec.,</a:t>
                      </a:r>
                      <a:r>
                        <a:rPr lang="en-US" sz="2000" baseline="0" dirty="0" smtClean="0">
                          <a:latin typeface="Arial Unicode MS" pitchFamily="34" charset="-128"/>
                          <a:ea typeface="Arial Unicode MS" pitchFamily="34" charset="-128"/>
                          <a:cs typeface="Arial Unicode MS" pitchFamily="34" charset="-128"/>
                        </a:rPr>
                        <a:t> 2012</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US" sz="2000" dirty="0" smtClean="0">
                          <a:latin typeface="Arial Unicode MS" pitchFamily="34" charset="-128"/>
                          <a:ea typeface="Arial Unicode MS" pitchFamily="34" charset="-128"/>
                          <a:cs typeface="Arial Unicode MS" pitchFamily="34" charset="-128"/>
                        </a:rPr>
                        <a:t>Passed by </a:t>
                      </a:r>
                      <a:r>
                        <a:rPr lang="en-US" sz="2000" dirty="0" err="1" smtClean="0">
                          <a:latin typeface="Arial Unicode MS" pitchFamily="34" charset="-128"/>
                          <a:ea typeface="Arial Unicode MS" pitchFamily="34" charset="-128"/>
                          <a:cs typeface="Arial Unicode MS" pitchFamily="34" charset="-128"/>
                        </a:rPr>
                        <a:t>Lok</a:t>
                      </a:r>
                      <a:r>
                        <a:rPr lang="en-US" sz="2000" baseline="0" dirty="0" smtClean="0">
                          <a:latin typeface="Arial Unicode MS" pitchFamily="34" charset="-128"/>
                          <a:ea typeface="Arial Unicode MS" pitchFamily="34" charset="-128"/>
                          <a:cs typeface="Arial Unicode MS" pitchFamily="34" charset="-128"/>
                        </a:rPr>
                        <a:t> </a:t>
                      </a:r>
                      <a:r>
                        <a:rPr lang="en-US" sz="2000" baseline="0" dirty="0" err="1" smtClean="0">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r>
              <a:tr h="501550">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8</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IN" sz="2000" dirty="0" smtClean="0">
                          <a:latin typeface="Arial Unicode MS" pitchFamily="34" charset="-128"/>
                          <a:ea typeface="Arial Unicode MS" pitchFamily="34" charset="-128"/>
                          <a:cs typeface="Arial Unicode MS" pitchFamily="34" charset="-128"/>
                        </a:rPr>
                        <a:t>passed by </a:t>
                      </a:r>
                      <a:r>
                        <a:rPr lang="en-IN" sz="2000" dirty="0" err="1" smtClean="0">
                          <a:latin typeface="Arial Unicode MS" pitchFamily="34" charset="-128"/>
                          <a:ea typeface="Arial Unicode MS" pitchFamily="34" charset="-128"/>
                          <a:cs typeface="Arial Unicode MS" pitchFamily="34" charset="-128"/>
                        </a:rPr>
                        <a:t>Rajya</a:t>
                      </a:r>
                      <a:r>
                        <a:rPr lang="en-IN" sz="2000" dirty="0" smtClean="0">
                          <a:latin typeface="Arial Unicode MS" pitchFamily="34" charset="-128"/>
                          <a:ea typeface="Arial Unicode MS" pitchFamily="34" charset="-128"/>
                          <a:cs typeface="Arial Unicode MS" pitchFamily="34" charset="-128"/>
                        </a:rPr>
                        <a:t> </a:t>
                      </a:r>
                      <a:r>
                        <a:rPr lang="en-IN" sz="2000" dirty="0" err="1" smtClean="0">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r>
              <a:tr h="272251">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29</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IN" sz="2000" dirty="0" smtClean="0">
                          <a:latin typeface="Arial Unicode MS" pitchFamily="34" charset="-128"/>
                          <a:ea typeface="Arial Unicode MS" pitchFamily="34" charset="-128"/>
                          <a:cs typeface="Arial Unicode MS" pitchFamily="34" charset="-128"/>
                        </a:rPr>
                        <a:t>got President’s assent</a:t>
                      </a:r>
                      <a:endParaRPr lang="en-US" sz="2000" dirty="0">
                        <a:latin typeface="Arial Unicode MS" pitchFamily="34" charset="-128"/>
                        <a:ea typeface="Arial Unicode MS" pitchFamily="34" charset="-128"/>
                        <a:cs typeface="Arial Unicode MS" pitchFamily="34" charset="-128"/>
                      </a:endParaRPr>
                    </a:p>
                  </a:txBody>
                  <a:tcPr/>
                </a:tc>
              </a:tr>
              <a:tr h="577550">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30</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August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US" sz="2000" dirty="0" err="1" smtClean="0">
                          <a:latin typeface="Arial Unicode MS" pitchFamily="34" charset="-128"/>
                          <a:ea typeface="Arial Unicode MS" pitchFamily="34" charset="-128"/>
                          <a:cs typeface="Arial Unicode MS" pitchFamily="34" charset="-128"/>
                        </a:rPr>
                        <a:t>Gazetted</a:t>
                      </a:r>
                      <a:r>
                        <a:rPr lang="en-US" sz="2000" baseline="0" dirty="0" smtClean="0">
                          <a:latin typeface="Arial Unicode MS" pitchFamily="34" charset="-128"/>
                          <a:ea typeface="Arial Unicode MS" pitchFamily="34" charset="-128"/>
                          <a:cs typeface="Arial Unicode MS" pitchFamily="34" charset="-128"/>
                        </a:rPr>
                        <a:t> as Act no. 18 of 2013</a:t>
                      </a:r>
                      <a:endParaRPr lang="en-US" sz="2000" dirty="0">
                        <a:latin typeface="Arial Unicode MS" pitchFamily="34" charset="-128"/>
                        <a:ea typeface="Arial Unicode MS" pitchFamily="34" charset="-128"/>
                        <a:cs typeface="Arial Unicode MS" pitchFamily="34" charset="-128"/>
                      </a:endParaRPr>
                    </a:p>
                  </a:txBody>
                  <a:tcPr/>
                </a:tc>
              </a:tr>
              <a:tr h="663422">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12</a:t>
                      </a:r>
                      <a:r>
                        <a:rPr lang="en-US" sz="2000" baseline="30000" dirty="0" smtClean="0">
                          <a:latin typeface="Arial Unicode MS" pitchFamily="34" charset="-128"/>
                          <a:ea typeface="Arial Unicode MS" pitchFamily="34" charset="-128"/>
                          <a:cs typeface="Arial Unicode MS" pitchFamily="34" charset="-128"/>
                        </a:rPr>
                        <a:t>th</a:t>
                      </a:r>
                      <a:r>
                        <a:rPr lang="en-US" sz="2000" baseline="0" dirty="0" smtClean="0">
                          <a:latin typeface="Arial Unicode MS" pitchFamily="34" charset="-128"/>
                          <a:ea typeface="Arial Unicode MS" pitchFamily="34" charset="-128"/>
                          <a:cs typeface="Arial Unicode MS" pitchFamily="34" charset="-128"/>
                        </a:rPr>
                        <a:t> September 2013</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US" sz="2000" dirty="0" smtClean="0">
                          <a:latin typeface="Arial Unicode MS" pitchFamily="34" charset="-128"/>
                          <a:ea typeface="Arial Unicode MS" pitchFamily="34" charset="-128"/>
                          <a:cs typeface="Arial Unicode MS" pitchFamily="34" charset="-128"/>
                        </a:rPr>
                        <a:t>98 Sections notified</a:t>
                      </a:r>
                      <a:endParaRPr lang="en-US" sz="2000" dirty="0">
                        <a:latin typeface="Arial Unicode MS" pitchFamily="34" charset="-128"/>
                        <a:ea typeface="Arial Unicode MS" pitchFamily="34" charset="-128"/>
                        <a:cs typeface="Arial Unicode MS" pitchFamily="34" charset="-128"/>
                      </a:endParaRPr>
                    </a:p>
                  </a:txBody>
                  <a:tcPr/>
                </a:tc>
              </a:tr>
              <a:tr h="744127">
                <a:tc>
                  <a:txBody>
                    <a:bodyPr/>
                    <a:lstStyle/>
                    <a:p>
                      <a:pPr>
                        <a:buFont typeface="Wingdings" pitchFamily="2" charset="2"/>
                        <a:buChar char="q"/>
                      </a:pPr>
                      <a:endParaRPr lang="en-US" sz="2000" dirty="0"/>
                    </a:p>
                  </a:txBody>
                  <a:tcPr/>
                </a:tc>
                <a:tc>
                  <a:txBody>
                    <a:bodyPr/>
                    <a:lstStyle/>
                    <a:p>
                      <a:pPr>
                        <a:lnSpc>
                          <a:spcPct val="200000"/>
                        </a:lnSpc>
                        <a:buClr>
                          <a:schemeClr val="tx2">
                            <a:lumMod val="60000"/>
                            <a:lumOff val="40000"/>
                          </a:schemeClr>
                        </a:buClr>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   26</a:t>
                      </a:r>
                      <a:r>
                        <a:rPr lang="en-US" sz="2000" baseline="30000" dirty="0" smtClean="0">
                          <a:latin typeface="Arial Unicode MS" pitchFamily="34" charset="-128"/>
                          <a:ea typeface="Arial Unicode MS" pitchFamily="34" charset="-128"/>
                          <a:cs typeface="Arial Unicode MS" pitchFamily="34" charset="-128"/>
                        </a:rPr>
                        <a:t>th</a:t>
                      </a:r>
                      <a:r>
                        <a:rPr lang="en-US" sz="2000" dirty="0" smtClean="0">
                          <a:latin typeface="Arial Unicode MS" pitchFamily="34" charset="-128"/>
                          <a:ea typeface="Arial Unicode MS" pitchFamily="34" charset="-128"/>
                          <a:cs typeface="Arial Unicode MS" pitchFamily="34" charset="-128"/>
                        </a:rPr>
                        <a:t> March 2014</a:t>
                      </a:r>
                      <a:endParaRPr lang="en-US" sz="2000" dirty="0">
                        <a:latin typeface="Arial Unicode MS" pitchFamily="34" charset="-128"/>
                        <a:ea typeface="Arial Unicode MS" pitchFamily="34" charset="-128"/>
                        <a:cs typeface="Arial Unicode MS" pitchFamily="34" charset="-128"/>
                      </a:endParaRPr>
                    </a:p>
                  </a:txBody>
                  <a:tcPr/>
                </a:tc>
                <a:tc>
                  <a:txBody>
                    <a:bodyPr/>
                    <a:lstStyle/>
                    <a:p>
                      <a:pPr>
                        <a:lnSpc>
                          <a:spcPct val="200000"/>
                        </a:lnSpc>
                      </a:pPr>
                      <a:r>
                        <a:rPr lang="en-US" sz="2000" dirty="0" smtClean="0">
                          <a:latin typeface="Arial Unicode MS" pitchFamily="34" charset="-128"/>
                          <a:ea typeface="Arial Unicode MS" pitchFamily="34" charset="-128"/>
                          <a:cs typeface="Arial Unicode MS" pitchFamily="34" charset="-128"/>
                        </a:rPr>
                        <a:t>183 Sections notified </a:t>
                      </a:r>
                      <a:r>
                        <a:rPr lang="en-US" sz="2000" dirty="0" err="1" smtClean="0">
                          <a:latin typeface="Arial Unicode MS" pitchFamily="34" charset="-128"/>
                          <a:ea typeface="Arial Unicode MS" pitchFamily="34" charset="-128"/>
                          <a:cs typeface="Arial Unicode MS" pitchFamily="34" charset="-128"/>
                        </a:rPr>
                        <a:t>w.e.f</a:t>
                      </a:r>
                      <a:r>
                        <a:rPr lang="en-US" sz="2000" dirty="0" smtClean="0">
                          <a:latin typeface="Arial Unicode MS" pitchFamily="34" charset="-128"/>
                          <a:ea typeface="Arial Unicode MS" pitchFamily="34" charset="-128"/>
                          <a:cs typeface="Arial Unicode MS" pitchFamily="34" charset="-128"/>
                        </a:rPr>
                        <a:t>. 1.4.2014</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
        <p:nvSpPr>
          <p:cNvPr id="6" name="Slide Number Placeholder 5"/>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a:t>
            </a:fld>
            <a:endParaRPr lang="en-US"/>
          </a:p>
        </p:txBody>
      </p:sp>
      <p:sp>
        <p:nvSpPr>
          <p:cNvPr id="7"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 xmlns:p14="http://schemas.microsoft.com/office/powerpoint/2010/main" val="397920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5105400"/>
          </a:xfrm>
        </p:spPr>
        <p:txBody>
          <a:bodyPr>
            <a:noAutofit/>
          </a:bodyPr>
          <a:lstStyle/>
          <a:p>
            <a:pPr marL="457200" indent="-457200" algn="just">
              <a:buFont typeface="Wingdings" pitchFamily="2" charset="2"/>
              <a:buChar char="q"/>
              <a:tabLst>
                <a:tab pos="339725" algn="l"/>
                <a:tab pos="398463" algn="l"/>
              </a:tabLst>
            </a:pPr>
            <a:r>
              <a:rPr lang="en-US" sz="2200" dirty="0" smtClean="0">
                <a:latin typeface="Arial Unicode MS" pitchFamily="34" charset="-128"/>
                <a:ea typeface="Arial Unicode MS" pitchFamily="34" charset="-128"/>
                <a:cs typeface="Arial Unicode MS" pitchFamily="34" charset="-128"/>
              </a:rPr>
              <a:t>Any person who, either </a:t>
            </a:r>
            <a:r>
              <a:rPr lang="en-US" sz="2200" b="1" dirty="0" smtClean="0">
                <a:latin typeface="Arial Unicode MS" pitchFamily="34" charset="-128"/>
                <a:ea typeface="Arial Unicode MS" pitchFamily="34" charset="-128"/>
                <a:cs typeface="Arial Unicode MS" pitchFamily="34" charset="-128"/>
              </a:rPr>
              <a:t>knowingly</a:t>
            </a:r>
            <a:r>
              <a:rPr lang="en-US" sz="2200" dirty="0" smtClean="0">
                <a:latin typeface="Arial Unicode MS" pitchFamily="34" charset="-128"/>
                <a:ea typeface="Arial Unicode MS" pitchFamily="34" charset="-128"/>
                <a:cs typeface="Arial Unicode MS" pitchFamily="34" charset="-128"/>
              </a:rPr>
              <a:t> or </a:t>
            </a:r>
            <a:r>
              <a:rPr lang="en-US" sz="2200" b="1" dirty="0" smtClean="0">
                <a:latin typeface="Arial Unicode MS" pitchFamily="34" charset="-128"/>
                <a:ea typeface="Arial Unicode MS" pitchFamily="34" charset="-128"/>
                <a:cs typeface="Arial Unicode MS" pitchFamily="34" charset="-128"/>
              </a:rPr>
              <a:t>recklessly</a:t>
            </a:r>
            <a:r>
              <a:rPr lang="en-US" sz="2200" dirty="0" smtClean="0">
                <a:latin typeface="Arial Unicode MS" pitchFamily="34" charset="-128"/>
                <a:ea typeface="Arial Unicode MS" pitchFamily="34" charset="-128"/>
                <a:cs typeface="Arial Unicode MS" pitchFamily="34" charset="-128"/>
              </a:rPr>
              <a:t> makes any </a:t>
            </a:r>
          </a:p>
          <a:p>
            <a:pPr marL="457200" lvl="1" indent="457200" algn="just">
              <a:buFont typeface="Wingdings" pitchFamily="2" charset="2"/>
              <a:buChar char="Ø"/>
            </a:pPr>
            <a:r>
              <a:rPr lang="en-US" sz="2200" dirty="0" smtClean="0">
                <a:latin typeface="Arial Unicode MS" pitchFamily="34" charset="-128"/>
                <a:ea typeface="Arial Unicode MS" pitchFamily="34" charset="-128"/>
                <a:cs typeface="Arial Unicode MS" pitchFamily="34" charset="-128"/>
              </a:rPr>
              <a:t>statement, </a:t>
            </a:r>
          </a:p>
          <a:p>
            <a:pPr marL="457200" lvl="1" indent="457200" algn="just">
              <a:buFont typeface="Wingdings" pitchFamily="2" charset="2"/>
              <a:buChar char="Ø"/>
            </a:pPr>
            <a:r>
              <a:rPr lang="en-US" sz="2200" dirty="0" smtClean="0">
                <a:latin typeface="Arial Unicode MS" pitchFamily="34" charset="-128"/>
                <a:ea typeface="Arial Unicode MS" pitchFamily="34" charset="-128"/>
                <a:cs typeface="Arial Unicode MS" pitchFamily="34" charset="-128"/>
              </a:rPr>
              <a:t>promise or </a:t>
            </a:r>
          </a:p>
          <a:p>
            <a:pPr marL="457200" lvl="1" indent="457200" algn="just">
              <a:buFont typeface="Wingdings" pitchFamily="2" charset="2"/>
              <a:buChar char="Ø"/>
            </a:pPr>
            <a:r>
              <a:rPr lang="en-US" sz="2200" dirty="0" smtClean="0">
                <a:latin typeface="Arial Unicode MS" pitchFamily="34" charset="-128"/>
                <a:ea typeface="Arial Unicode MS" pitchFamily="34" charset="-128"/>
                <a:cs typeface="Arial Unicode MS" pitchFamily="34" charset="-128"/>
              </a:rPr>
              <a:t>forecast </a:t>
            </a:r>
          </a:p>
          <a:p>
            <a:pPr marL="0" lvl="1" indent="0" algn="just">
              <a:buNone/>
            </a:pPr>
            <a:r>
              <a:rPr lang="en-US" sz="2200" dirty="0" smtClean="0">
                <a:latin typeface="Arial Unicode MS" pitchFamily="34" charset="-128"/>
                <a:ea typeface="Arial Unicode MS" pitchFamily="34" charset="-128"/>
                <a:cs typeface="Arial Unicode MS" pitchFamily="34" charset="-128"/>
              </a:rPr>
              <a:t>which is false, deceptive or misleading, or deliberately conceals any material facts, to induce another person to enter into </a:t>
            </a:r>
          </a:p>
          <a:p>
            <a:pPr marL="457200" lvl="1" indent="-457200" algn="just">
              <a:buNone/>
            </a:pPr>
            <a:r>
              <a:rPr lang="en-US" sz="2200" dirty="0" smtClean="0">
                <a:latin typeface="Arial Unicode MS" pitchFamily="34" charset="-128"/>
                <a:ea typeface="Arial Unicode MS" pitchFamily="34" charset="-128"/>
                <a:cs typeface="Arial Unicode MS" pitchFamily="34" charset="-128"/>
              </a:rPr>
              <a:t>(a)  any agreement for acquiring, disposing of, subscribing for, or underwriting securities; or</a:t>
            </a:r>
          </a:p>
          <a:p>
            <a:pPr marL="457200" lvl="1" indent="-457200" algn="just">
              <a:buNone/>
            </a:pPr>
            <a:r>
              <a:rPr lang="en-US" sz="2200" dirty="0" smtClean="0">
                <a:latin typeface="Arial Unicode MS" pitchFamily="34" charset="-128"/>
                <a:ea typeface="Arial Unicode MS" pitchFamily="34" charset="-128"/>
                <a:cs typeface="Arial Unicode MS" pitchFamily="34" charset="-128"/>
              </a:rPr>
              <a:t>(b) any agreement with object to secure any profit from the yield of securities or fluctuations in the value of securities; or</a:t>
            </a:r>
          </a:p>
          <a:p>
            <a:pPr marL="457200" lvl="1" indent="-457200" algn="just">
              <a:buNone/>
            </a:pPr>
            <a:r>
              <a:rPr lang="en-US" sz="2200" dirty="0" smtClean="0">
                <a:latin typeface="Arial Unicode MS" pitchFamily="34" charset="-128"/>
                <a:ea typeface="Arial Unicode MS" pitchFamily="34" charset="-128"/>
                <a:cs typeface="Arial Unicode MS" pitchFamily="34" charset="-128"/>
              </a:rPr>
              <a:t>(c)  any agreement for, or with a view to obtain credit facilities from any bank or financial institution,</a:t>
            </a:r>
          </a:p>
          <a:p>
            <a:pPr marL="0" lvl="1" indent="0" algn="just">
              <a:buNone/>
            </a:pPr>
            <a:r>
              <a:rPr lang="en-US" sz="2200" b="1" dirty="0" smtClean="0">
                <a:latin typeface="Arial Unicode MS" pitchFamily="34" charset="-128"/>
                <a:ea typeface="Arial Unicode MS" pitchFamily="34" charset="-128"/>
                <a:cs typeface="Arial Unicode MS" pitchFamily="34" charset="-128"/>
              </a:rPr>
              <a:t>shall be liable for action u/s 447</a:t>
            </a:r>
          </a:p>
          <a:p>
            <a:pPr marL="0" indent="0" algn="just">
              <a:buNone/>
            </a:pPr>
            <a:endParaRPr lang="en-US" sz="2200" b="1" u="sng" dirty="0" smtClean="0">
              <a:latin typeface="Arial Unicode MS" pitchFamily="34" charset="-128"/>
              <a:ea typeface="Arial Unicode MS" pitchFamily="34" charset="-128"/>
              <a:cs typeface="Arial Unicode MS" pitchFamily="34" charset="-128"/>
            </a:endParaRPr>
          </a:p>
        </p:txBody>
      </p:sp>
      <p:sp>
        <p:nvSpPr>
          <p:cNvPr id="6" name="Slide Number Placeholder 5"/>
          <p:cNvSpPr>
            <a:spLocks noGrp="1"/>
          </p:cNvSpPr>
          <p:nvPr>
            <p:ph type="sldNum" sz="quarter" idx="12"/>
          </p:nvPr>
        </p:nvSpPr>
        <p:spPr/>
        <p:txBody>
          <a:bodyPr>
            <a:normAutofit fontScale="85000" lnSpcReduction="20000"/>
          </a:bodyPr>
          <a:lstStyle/>
          <a:p>
            <a:fld id="{7C70FB70-B96B-4C32-BD3B-0D2625E90F24}" type="slidenum">
              <a:rPr lang="en-US" smtClean="0"/>
              <a:pPr/>
              <a:t>20</a:t>
            </a:fld>
            <a:endParaRPr lang="en-US"/>
          </a:p>
        </p:txBody>
      </p:sp>
      <p:sp>
        <p:nvSpPr>
          <p:cNvPr id="4" name="Rectangle 3"/>
          <p:cNvSpPr/>
          <p:nvPr/>
        </p:nvSpPr>
        <p:spPr>
          <a:xfrm>
            <a:off x="609600" y="304800"/>
            <a:ext cx="7924800" cy="954107"/>
          </a:xfrm>
          <a:prstGeom prst="rect">
            <a:avLst/>
          </a:prstGeom>
        </p:spPr>
        <p:txBody>
          <a:bodyPr wrap="square">
            <a:spAutoFit/>
          </a:bodyPr>
          <a:lstStyle/>
          <a:p>
            <a:pPr marL="0" indent="0" algn="just">
              <a:buNone/>
            </a:pPr>
            <a:r>
              <a:rPr lang="en-US" sz="2800" b="1" u="sng" dirty="0" smtClean="0"/>
              <a:t>Punishment for </a:t>
            </a:r>
            <a:r>
              <a:rPr lang="en-US" sz="2800" b="1" u="sng" dirty="0" err="1" smtClean="0"/>
              <a:t>Fraudently</a:t>
            </a:r>
            <a:r>
              <a:rPr lang="en-US" sz="2800" b="1" u="sng" dirty="0" smtClean="0"/>
              <a:t> inducing persons to Invest Money (Section 36)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tx1"/>
                </a:solidFill>
              </a:rPr>
              <a:t>FRAUD</a:t>
            </a:r>
            <a:endParaRPr lang="en-US" dirty="0">
              <a:solidFill>
                <a:schemeClr val="tx1"/>
              </a:solidFill>
            </a:endParaRPr>
          </a:p>
        </p:txBody>
      </p:sp>
      <p:sp>
        <p:nvSpPr>
          <p:cNvPr id="3" name="Content Placeholder 2"/>
          <p:cNvSpPr>
            <a:spLocks noGrp="1"/>
          </p:cNvSpPr>
          <p:nvPr>
            <p:ph sz="quarter" idx="1"/>
          </p:nvPr>
        </p:nvSpPr>
        <p:spPr>
          <a:xfrm>
            <a:off x="612775" y="1828800"/>
            <a:ext cx="8153400" cy="42672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Explanation to Section 447 defines fraud which means: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Any act or omission,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Concealment of fact or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Abuse of position of any person (by him or herself or by any other person in connivance in any manner).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With the </a:t>
            </a:r>
            <a:r>
              <a:rPr lang="en-US" sz="2400" b="1" dirty="0" smtClean="0">
                <a:latin typeface="Arial Unicode MS" pitchFamily="34" charset="-128"/>
                <a:ea typeface="Arial Unicode MS" pitchFamily="34" charset="-128"/>
                <a:cs typeface="Arial Unicode MS" pitchFamily="34" charset="-128"/>
              </a:rPr>
              <a:t>intent to deceive</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to gain undue advantage to injure the interest of company, or its shareholders or creditors or any other person (whether or not there is any wrongful gain or loss).</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21</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tx1"/>
                </a:solidFill>
              </a:rPr>
              <a:t>FRAUD</a:t>
            </a:r>
            <a:endParaRPr lang="en-US" dirty="0">
              <a:solidFill>
                <a:schemeClr val="tx1"/>
              </a:solidFill>
            </a:endParaRPr>
          </a:p>
        </p:txBody>
      </p:sp>
      <p:sp>
        <p:nvSpPr>
          <p:cNvPr id="3" name="Content Placeholder 2"/>
          <p:cNvSpPr>
            <a:spLocks noGrp="1"/>
          </p:cNvSpPr>
          <p:nvPr>
            <p:ph sz="quarter" idx="1"/>
          </p:nvPr>
        </p:nvSpPr>
        <p:spPr>
          <a:xfrm>
            <a:off x="381000" y="1600200"/>
            <a:ext cx="8385175" cy="4495800"/>
          </a:xfrm>
        </p:spPr>
        <p:txBody>
          <a:bodyPr>
            <a:noAutofit/>
          </a:bodyPr>
          <a:lstStyle/>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to Board seeking reply within 45 days.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Auditor has to report above fraud to the C.G. (within 15 days from the receipt of report)</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If reply not received, Audit shall forward his report to CG within time prescribed (60 days).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by speed post and e-mail to Ministry of Corporate Affairs.</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Punishment for not reporting fraud:</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Fine Rs. </a:t>
            </a:r>
            <a:r>
              <a:rPr lang="en-US" sz="2400" b="1" dirty="0" smtClean="0">
                <a:latin typeface="Arial Unicode MS" pitchFamily="34" charset="-128"/>
                <a:ea typeface="Arial Unicode MS" pitchFamily="34" charset="-128"/>
                <a:cs typeface="Arial Unicode MS" pitchFamily="34" charset="-128"/>
              </a:rPr>
              <a:t>1lakh to Rs 25 </a:t>
            </a:r>
            <a:r>
              <a:rPr lang="en-US" sz="2400" b="1" dirty="0" err="1" smtClean="0">
                <a:latin typeface="Arial Unicode MS" pitchFamily="34" charset="-128"/>
                <a:ea typeface="Arial Unicode MS" pitchFamily="34" charset="-128"/>
                <a:cs typeface="Arial Unicode MS" pitchFamily="34" charset="-128"/>
              </a:rPr>
              <a:t>lakh</a:t>
            </a:r>
            <a:r>
              <a:rPr lang="en-US" sz="2400" b="1" dirty="0" smtClean="0">
                <a:latin typeface="Arial Unicode MS" pitchFamily="34" charset="-128"/>
                <a:ea typeface="Arial Unicode MS" pitchFamily="34" charset="-128"/>
                <a:cs typeface="Arial Unicode MS" pitchFamily="34" charset="-128"/>
              </a:rPr>
              <a:t>.</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22</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AND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ACCOUNTS</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of Accounts</a:t>
            </a:r>
            <a:endParaRPr lang="en-US" dirty="0"/>
          </a:p>
        </p:txBody>
      </p:sp>
      <p:sp>
        <p:nvSpPr>
          <p:cNvPr id="3" name="Content Placeholder 2"/>
          <p:cNvSpPr>
            <a:spLocks noGrp="1"/>
          </p:cNvSpPr>
          <p:nvPr>
            <p:ph sz="quarter" idx="1"/>
          </p:nvPr>
        </p:nvSpPr>
        <p:spPr/>
        <p:txBody>
          <a:bodyPr/>
          <a:lstStyle/>
          <a:p>
            <a:pPr>
              <a:buNone/>
            </a:pPr>
            <a:r>
              <a:rPr lang="en-US" dirty="0" smtClean="0"/>
              <a:t>Every company shall  prepare &amp; keep at  the registered office.</a:t>
            </a:r>
          </a:p>
          <a:p>
            <a:r>
              <a:rPr lang="en-US" dirty="0" smtClean="0"/>
              <a:t>  Books of Accounts,</a:t>
            </a:r>
          </a:p>
          <a:p>
            <a:r>
              <a:rPr lang="en-US" dirty="0" smtClean="0"/>
              <a:t>  Other relevant books and papers and</a:t>
            </a:r>
          </a:p>
          <a:p>
            <a:r>
              <a:rPr lang="en-US" dirty="0" smtClean="0"/>
              <a:t>  Financial Statement  For </a:t>
            </a:r>
          </a:p>
          <a:p>
            <a:r>
              <a:rPr lang="en-US" dirty="0" smtClean="0"/>
              <a:t>                 every Financial year</a:t>
            </a:r>
          </a:p>
          <a:p>
            <a:r>
              <a:rPr lang="en-US" dirty="0" smtClean="0"/>
              <a:t>                 on accrual basis</a:t>
            </a:r>
          </a:p>
          <a:p>
            <a:r>
              <a:rPr lang="en-US" dirty="0" smtClean="0"/>
              <a:t>                 on  double entry system</a:t>
            </a:r>
          </a:p>
          <a:p>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Every financial statement </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Shall give </a:t>
            </a:r>
            <a:r>
              <a:rPr lang="en-US" sz="2400" b="1" dirty="0" smtClean="0">
                <a:latin typeface="Arial Unicode MS" pitchFamily="34" charset="-128"/>
                <a:ea typeface="Arial Unicode MS" pitchFamily="34" charset="-128"/>
                <a:cs typeface="Arial Unicode MS" pitchFamily="34" charset="-128"/>
              </a:rPr>
              <a:t>true and fair view</a:t>
            </a:r>
            <a:r>
              <a:rPr lang="en-US" sz="2400" dirty="0" smtClean="0">
                <a:latin typeface="Arial Unicode MS" pitchFamily="34" charset="-128"/>
                <a:ea typeface="Arial Unicode MS" pitchFamily="34" charset="-128"/>
                <a:cs typeface="Arial Unicode MS" pitchFamily="34" charset="-128"/>
              </a:rPr>
              <a:t>.</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Shall </a:t>
            </a:r>
            <a:r>
              <a:rPr lang="en-US" sz="2400" b="1" dirty="0" smtClean="0">
                <a:latin typeface="Arial Unicode MS" pitchFamily="34" charset="-128"/>
                <a:ea typeface="Arial Unicode MS" pitchFamily="34" charset="-128"/>
                <a:cs typeface="Arial Unicode MS" pitchFamily="34" charset="-128"/>
              </a:rPr>
              <a:t>comply with accounting standard</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Shall be in form of </a:t>
            </a:r>
            <a:r>
              <a:rPr lang="en-US" sz="2400" b="1" dirty="0" smtClean="0">
                <a:latin typeface="Arial Unicode MS" pitchFamily="34" charset="-128"/>
                <a:ea typeface="Arial Unicode MS" pitchFamily="34" charset="-128"/>
                <a:cs typeface="Arial Unicode MS" pitchFamily="34" charset="-128"/>
              </a:rPr>
              <a:t>Schedule III.</a:t>
            </a: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600" b="1" dirty="0" smtClean="0">
                <a:latin typeface="Arial Unicode MS" pitchFamily="34" charset="-128"/>
                <a:ea typeface="Arial Unicode MS" pitchFamily="34" charset="-128"/>
                <a:cs typeface="Arial Unicode MS" pitchFamily="34" charset="-128"/>
              </a:rPr>
              <a:t>Books of accounts( Section2(13) )</a:t>
            </a:r>
          </a:p>
          <a:p>
            <a:r>
              <a:rPr lang="en-US" sz="2600" b="1" dirty="0" smtClean="0">
                <a:latin typeface="Arial Unicode MS" pitchFamily="34" charset="-128"/>
                <a:ea typeface="Arial Unicode MS" pitchFamily="34" charset="-128"/>
                <a:cs typeface="Arial Unicode MS" pitchFamily="34" charset="-128"/>
              </a:rPr>
              <a:t>     </a:t>
            </a:r>
            <a:r>
              <a:rPr lang="en-US" sz="2600" dirty="0" smtClean="0">
                <a:latin typeface="Arial Unicode MS" pitchFamily="34" charset="-128"/>
                <a:ea typeface="Arial Unicode MS" pitchFamily="34" charset="-128"/>
                <a:cs typeface="Arial Unicode MS" pitchFamily="34" charset="-128"/>
              </a:rPr>
              <a:t>All money received and expended</a:t>
            </a:r>
          </a:p>
          <a:p>
            <a:r>
              <a:rPr lang="en-US" sz="2600" dirty="0" smtClean="0">
                <a:latin typeface="Arial Unicode MS" pitchFamily="34" charset="-128"/>
                <a:ea typeface="Arial Unicode MS" pitchFamily="34" charset="-128"/>
                <a:cs typeface="Arial Unicode MS" pitchFamily="34" charset="-128"/>
              </a:rPr>
              <a:t>     All sales and purchases of goods and services</a:t>
            </a:r>
          </a:p>
          <a:p>
            <a:r>
              <a:rPr lang="en-US" sz="2600" dirty="0" smtClean="0">
                <a:latin typeface="Arial Unicode MS" pitchFamily="34" charset="-128"/>
                <a:ea typeface="Arial Unicode MS" pitchFamily="34" charset="-128"/>
                <a:cs typeface="Arial Unicode MS" pitchFamily="34" charset="-128"/>
              </a:rPr>
              <a:t>     All assets and liabilities</a:t>
            </a:r>
          </a:p>
          <a:p>
            <a:r>
              <a:rPr lang="en-US" sz="2600" dirty="0" smtClean="0">
                <a:latin typeface="Arial Unicode MS" pitchFamily="34" charset="-128"/>
                <a:ea typeface="Arial Unicode MS" pitchFamily="34" charset="-128"/>
                <a:cs typeface="Arial Unicode MS" pitchFamily="34" charset="-128"/>
              </a:rPr>
              <a:t>     Items of costs  (Section 148)</a:t>
            </a:r>
            <a:endParaRPr lang="en-US" sz="26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a:xfrm>
            <a:off x="612648" y="1905000"/>
            <a:ext cx="8153400" cy="4191000"/>
          </a:xfrm>
        </p:spPr>
        <p:txBody>
          <a:bodyPr/>
          <a:lstStyle/>
          <a:p>
            <a:pPr>
              <a:buNone/>
            </a:pPr>
            <a:r>
              <a:rPr lang="en-US" sz="2400" b="1" dirty="0" smtClean="0">
                <a:latin typeface="Arial Unicode MS" pitchFamily="34" charset="-128"/>
                <a:ea typeface="Arial Unicode MS" pitchFamily="34" charset="-128"/>
                <a:cs typeface="Arial Unicode MS" pitchFamily="34" charset="-128"/>
              </a:rPr>
              <a:t>Books &amp; Papers: Section 2(12)</a:t>
            </a:r>
          </a:p>
          <a:p>
            <a:pPr>
              <a:buNone/>
            </a:pPr>
            <a:endParaRPr lang="en-US" sz="24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Books of accounts</a:t>
            </a:r>
          </a:p>
          <a:p>
            <a:r>
              <a:rPr lang="en-US" sz="2400" dirty="0" smtClean="0">
                <a:latin typeface="Arial Unicode MS" pitchFamily="34" charset="-128"/>
                <a:ea typeface="Arial Unicode MS" pitchFamily="34" charset="-128"/>
                <a:cs typeface="Arial Unicode MS" pitchFamily="34" charset="-128"/>
              </a:rPr>
              <a:t>Deeds, Vouchers, writings, Documents, minutes and registers.</a:t>
            </a: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400" b="1" dirty="0" smtClean="0">
                <a:latin typeface="Arial Unicode MS" pitchFamily="34" charset="-128"/>
                <a:ea typeface="Arial Unicode MS" pitchFamily="34" charset="-128"/>
                <a:cs typeface="Arial Unicode MS" pitchFamily="34" charset="-128"/>
              </a:rPr>
              <a:t>Financial Statements: Section 2(40)</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Balance sheet,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Profit &amp; Loss account,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Cash flow statement,( not for OPC, small company &amp; dormant company).</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Statement of </a:t>
            </a:r>
            <a:r>
              <a:rPr lang="en-US" sz="2400" b="1" dirty="0" smtClean="0">
                <a:latin typeface="Arial Unicode MS" pitchFamily="34" charset="-128"/>
                <a:ea typeface="Arial Unicode MS" pitchFamily="34" charset="-128"/>
                <a:cs typeface="Arial Unicode MS" pitchFamily="34" charset="-128"/>
              </a:rPr>
              <a:t>change in equity (</a:t>
            </a:r>
            <a:r>
              <a:rPr lang="en-US" sz="2400" dirty="0" smtClean="0">
                <a:latin typeface="Arial Unicode MS" pitchFamily="34" charset="-128"/>
                <a:ea typeface="Arial Unicode MS" pitchFamily="34" charset="-128"/>
                <a:cs typeface="Arial Unicode MS" pitchFamily="34" charset="-128"/>
              </a:rPr>
              <a:t> if applicable)</a:t>
            </a: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800" b="1" dirty="0" smtClean="0">
                <a:latin typeface="Arial Unicode MS" pitchFamily="34" charset="-128"/>
                <a:ea typeface="Arial Unicode MS" pitchFamily="34" charset="-128"/>
                <a:cs typeface="Arial Unicode MS" pitchFamily="34" charset="-128"/>
              </a:rPr>
              <a:t>Financial Year : Section 2(41)</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800" b="1"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every year.</a:t>
            </a:r>
          </a:p>
          <a:p>
            <a:r>
              <a:rPr lang="en-US" sz="2800" dirty="0" smtClean="0">
                <a:latin typeface="Arial Unicode MS" pitchFamily="34" charset="-128"/>
                <a:ea typeface="Arial Unicode MS" pitchFamily="34" charset="-128"/>
                <a:cs typeface="Arial Unicode MS" pitchFamily="34" charset="-128"/>
              </a:rPr>
              <a:t> For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year of incorporation</a:t>
            </a:r>
          </a:p>
          <a:p>
            <a:pPr marL="406400" indent="-406400"/>
            <a:r>
              <a:rPr lang="en-US" sz="2800" dirty="0" smtClean="0">
                <a:latin typeface="Arial Unicode MS" pitchFamily="34" charset="-128"/>
                <a:ea typeface="Arial Unicode MS" pitchFamily="34" charset="-128"/>
                <a:cs typeface="Arial Unicode MS" pitchFamily="34" charset="-128"/>
              </a:rPr>
              <a:t>If incorporated before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January–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same year.</a:t>
            </a:r>
          </a:p>
          <a:p>
            <a:r>
              <a:rPr lang="en-US" sz="2800" dirty="0" smtClean="0">
                <a:latin typeface="Arial Unicode MS" pitchFamily="34" charset="-128"/>
                <a:ea typeface="Arial Unicode MS" pitchFamily="34" charset="-128"/>
                <a:cs typeface="Arial Unicode MS" pitchFamily="34" charset="-128"/>
              </a:rPr>
              <a:t> Otherwise -- 31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of next financial year.</a:t>
            </a:r>
          </a:p>
          <a:p>
            <a:r>
              <a:rPr lang="en-US" sz="2800" dirty="0" smtClean="0">
                <a:latin typeface="Arial Unicode MS" pitchFamily="34" charset="-128"/>
                <a:ea typeface="Arial Unicode MS" pitchFamily="34" charset="-128"/>
                <a:cs typeface="Arial Unicode MS" pitchFamily="34" charset="-128"/>
              </a:rPr>
              <a:t> Transition period – 2 years</a:t>
            </a:r>
            <a:endParaRPr lang="en-US" sz="28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Arial Unicode MS" pitchFamily="34" charset="-128"/>
                <a:ea typeface="Arial Unicode MS" pitchFamily="34" charset="-128"/>
                <a:cs typeface="Arial Unicode MS" pitchFamily="34" charset="-128"/>
              </a:rPr>
              <a:t>CA, 2013 vs. CA, 1956</a:t>
            </a:r>
            <a:endParaRPr lang="en-IN" dirty="0">
              <a:solidFill>
                <a:schemeClr val="tx1"/>
              </a:solidFill>
              <a:latin typeface="Arial Unicode MS" pitchFamily="34" charset="-128"/>
              <a:ea typeface="Arial Unicode MS" pitchFamily="34" charset="-128"/>
              <a:cs typeface="Arial Unicode MS" pitchFamily="34" charset="-128"/>
            </a:endParaRPr>
          </a:p>
        </p:txBody>
      </p:sp>
      <p:graphicFrame>
        <p:nvGraphicFramePr>
          <p:cNvPr id="6" name="Content Placeholder 5"/>
          <p:cNvGraphicFramePr>
            <a:graphicFrameLocks noGrp="1"/>
          </p:cNvGraphicFramePr>
          <p:nvPr>
            <p:ph idx="1"/>
          </p:nvPr>
        </p:nvGraphicFramePr>
        <p:xfrm>
          <a:off x="609600" y="1676400"/>
          <a:ext cx="8153400" cy="3810000"/>
        </p:xfrm>
        <a:graphic>
          <a:graphicData uri="http://schemas.openxmlformats.org/drawingml/2006/table">
            <a:tbl>
              <a:tblPr firstRow="1" bandRow="1">
                <a:tableStyleId>{5C22544A-7EE6-4342-B048-85BDC9FD1C3A}</a:tableStyleId>
              </a:tblPr>
              <a:tblGrid>
                <a:gridCol w="2819400"/>
                <a:gridCol w="2971800"/>
                <a:gridCol w="2362200"/>
              </a:tblGrid>
              <a:tr h="762000">
                <a:tc>
                  <a:txBody>
                    <a:bodyPr/>
                    <a:lstStyle/>
                    <a:p>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CA, 2013</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CA, 1956</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CHAPTERS</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29</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13</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SECTION</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470</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658</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SCHEDULE</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7</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15</a:t>
                      </a:r>
                      <a:endParaRPr lang="en-US" sz="3200" dirty="0">
                        <a:latin typeface="Arial Unicode MS" pitchFamily="34" charset="-128"/>
                        <a:ea typeface="Arial Unicode MS" pitchFamily="34" charset="-128"/>
                        <a:cs typeface="Arial Unicode MS" pitchFamily="34" charset="-128"/>
                      </a:endParaRPr>
                    </a:p>
                  </a:txBody>
                  <a:tcPr/>
                </a:tc>
              </a:tr>
              <a:tr h="762000">
                <a:tc>
                  <a:txBody>
                    <a:bodyPr/>
                    <a:lstStyle/>
                    <a:p>
                      <a:r>
                        <a:rPr lang="en-US" sz="3200" dirty="0" smtClean="0">
                          <a:latin typeface="Arial Unicode MS" pitchFamily="34" charset="-128"/>
                          <a:ea typeface="Arial Unicode MS" pitchFamily="34" charset="-128"/>
                          <a:cs typeface="Arial Unicode MS" pitchFamily="34" charset="-128"/>
                        </a:rPr>
                        <a:t>RULES</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400 Approx.</a:t>
                      </a:r>
                      <a:endParaRPr lang="en-US" sz="3200" dirty="0">
                        <a:latin typeface="Arial Unicode MS" pitchFamily="34" charset="-128"/>
                        <a:ea typeface="Arial Unicode MS" pitchFamily="34" charset="-128"/>
                        <a:cs typeface="Arial Unicode MS" pitchFamily="34" charset="-128"/>
                      </a:endParaRPr>
                    </a:p>
                  </a:txBody>
                  <a:tcPr/>
                </a:tc>
                <a:tc>
                  <a:txBody>
                    <a:bodyPr/>
                    <a:lstStyle/>
                    <a:p>
                      <a:pPr algn="ctr"/>
                      <a:r>
                        <a:rPr lang="en-US" sz="3200" dirty="0" smtClean="0">
                          <a:latin typeface="Arial Unicode MS" pitchFamily="34" charset="-128"/>
                          <a:ea typeface="Arial Unicode MS" pitchFamily="34" charset="-128"/>
                          <a:cs typeface="Arial Unicode MS" pitchFamily="34" charset="-128"/>
                        </a:rPr>
                        <a:t>Nil</a:t>
                      </a:r>
                      <a:endParaRPr lang="en-US" sz="3200" dirty="0">
                        <a:latin typeface="Arial Unicode MS" pitchFamily="34" charset="-128"/>
                        <a:ea typeface="Arial Unicode MS" pitchFamily="34" charset="-128"/>
                        <a:cs typeface="Arial Unicode MS" pitchFamily="34" charset="-128"/>
                      </a:endParaRPr>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
        <p:nvSpPr>
          <p:cNvPr id="7"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extLst>
      <p:ext uri="{BB962C8B-B14F-4D97-AF65-F5344CB8AC3E}">
        <p14:creationId xmlns="" xmlns:p14="http://schemas.microsoft.com/office/powerpoint/2010/main" val="3773756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Financial Statements</a:t>
            </a:r>
            <a:endParaRPr lang="en-US" dirty="0"/>
          </a:p>
        </p:txBody>
      </p:sp>
      <p:sp>
        <p:nvSpPr>
          <p:cNvPr id="3" name="Content Placeholder 2"/>
          <p:cNvSpPr>
            <a:spLocks noGrp="1"/>
          </p:cNvSpPr>
          <p:nvPr>
            <p:ph sz="quarter" idx="1"/>
          </p:nvPr>
        </p:nvSpPr>
        <p:spPr>
          <a:xfrm>
            <a:off x="612648" y="1752600"/>
            <a:ext cx="8153400" cy="4343400"/>
          </a:xfrm>
        </p:spPr>
        <p:txBody>
          <a:bodyPr/>
          <a:lstStyle/>
          <a:p>
            <a:r>
              <a:rPr lang="en-US" sz="2600" dirty="0" smtClean="0">
                <a:latin typeface="Arial Unicode MS" pitchFamily="34" charset="-128"/>
                <a:ea typeface="Arial Unicode MS" pitchFamily="34" charset="-128"/>
                <a:cs typeface="Arial Unicode MS" pitchFamily="34" charset="-128"/>
              </a:rPr>
              <a:t>Consolidated financial statement to be prepared all subsidiaries and </a:t>
            </a:r>
          </a:p>
          <a:p>
            <a:r>
              <a:rPr lang="en-US" sz="2600" dirty="0" smtClean="0">
                <a:latin typeface="Arial Unicode MS" pitchFamily="34" charset="-128"/>
                <a:ea typeface="Arial Unicode MS" pitchFamily="34" charset="-128"/>
                <a:cs typeface="Arial Unicode MS" pitchFamily="34" charset="-128"/>
              </a:rPr>
              <a:t> shall be placed before the AGM. (Section 129 (3)).</a:t>
            </a:r>
          </a:p>
          <a:p>
            <a:endParaRPr lang="en-US" sz="2600" dirty="0" smtClean="0">
              <a:latin typeface="Arial Unicode MS" pitchFamily="34" charset="-128"/>
              <a:ea typeface="Arial Unicode MS" pitchFamily="34" charset="-128"/>
              <a:cs typeface="Arial Unicode MS" pitchFamily="34" charset="-128"/>
            </a:endParaRPr>
          </a:p>
          <a:p>
            <a:r>
              <a:rPr lang="en-US" sz="2600" dirty="0" smtClean="0">
                <a:latin typeface="Arial Unicode MS" pitchFamily="34" charset="-128"/>
                <a:ea typeface="Arial Unicode MS" pitchFamily="34" charset="-128"/>
                <a:cs typeface="Arial Unicode MS" pitchFamily="34" charset="-128"/>
              </a:rPr>
              <a:t> Subsidiary includes Associates and Joint venture companies. </a:t>
            </a:r>
          </a:p>
          <a:p>
            <a:endParaRPr lang="en-US" sz="26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248400" y="6324600"/>
            <a:ext cx="2678113"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31</a:t>
            </a:fld>
            <a:endParaRPr lang="en-US"/>
          </a:p>
        </p:txBody>
      </p:sp>
      <p:sp>
        <p:nvSpPr>
          <p:cNvPr id="6" name="Rectangle 5"/>
          <p:cNvSpPr/>
          <p:nvPr/>
        </p:nvSpPr>
        <p:spPr>
          <a:xfrm>
            <a:off x="609600" y="1674674"/>
            <a:ext cx="7848600" cy="4893647"/>
          </a:xfrm>
          <a:prstGeom prst="rect">
            <a:avLst/>
          </a:prstGeom>
        </p:spPr>
        <p:txBody>
          <a:bodyPr wrap="square">
            <a:spAutoFit/>
          </a:bodyPr>
          <a:lstStyle/>
          <a:p>
            <a:pPr marL="347663" indent="-347663">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A company may keep in </a:t>
            </a:r>
            <a:r>
              <a:rPr lang="en-US" sz="2400" b="1" dirty="0" smtClean="0">
                <a:latin typeface="Arial Unicode MS" pitchFamily="34" charset="-128"/>
                <a:ea typeface="Arial Unicode MS" pitchFamily="34" charset="-128"/>
                <a:cs typeface="Arial Unicode MS" pitchFamily="34" charset="-128"/>
              </a:rPr>
              <a:t>Electronic Mode</a:t>
            </a:r>
            <a:r>
              <a:rPr lang="en-US" sz="2400" dirty="0" smtClean="0">
                <a:latin typeface="Arial Unicode MS" pitchFamily="34" charset="-128"/>
                <a:ea typeface="Arial Unicode MS" pitchFamily="34" charset="-128"/>
                <a:cs typeface="Arial Unicode MS" pitchFamily="34" charset="-128"/>
              </a:rPr>
              <a:t> in such manner as may be prescribed.</a:t>
            </a:r>
          </a:p>
          <a:p>
            <a:pPr marL="347663" indent="-347663">
              <a:buClr>
                <a:schemeClr val="accent2">
                  <a:lumMod val="75000"/>
                </a:schemeClr>
              </a:buCl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Rule 3 of (Companies Account) Rule, 2014 </a:t>
            </a:r>
            <a:r>
              <a:rPr lang="en-US" sz="2400" b="1" dirty="0" smtClean="0">
                <a:latin typeface="Arial Unicode MS" pitchFamily="34" charset="-128"/>
                <a:ea typeface="Arial Unicode MS" pitchFamily="34" charset="-128"/>
                <a:cs typeface="Arial Unicode MS" pitchFamily="34" charset="-128"/>
              </a:rPr>
              <a:t> :-</a:t>
            </a:r>
          </a:p>
          <a:p>
            <a:pPr>
              <a:buFont typeface="Wingdings" pitchFamily="2" charset="2"/>
              <a:buChar char="Ø"/>
            </a:pPr>
            <a:endParaRPr lang="en-US" sz="2400" b="1"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accessible in India so as to be </a:t>
            </a:r>
            <a:r>
              <a:rPr lang="en-US" sz="2400" b="1" dirty="0" smtClean="0">
                <a:latin typeface="Arial Unicode MS" pitchFamily="34" charset="-128"/>
                <a:ea typeface="Arial Unicode MS" pitchFamily="34" charset="-128"/>
                <a:cs typeface="Arial Unicode MS" pitchFamily="34" charset="-128"/>
              </a:rPr>
              <a:t>usable for subsequent reference</a:t>
            </a:r>
            <a:r>
              <a:rPr lang="en-US" sz="2400" dirty="0" smtClean="0">
                <a:latin typeface="Arial Unicode MS" pitchFamily="34" charset="-128"/>
                <a:ea typeface="Arial Unicode MS" pitchFamily="34" charset="-128"/>
                <a:cs typeface="Arial Unicode MS" pitchFamily="34" charset="-128"/>
              </a:rPr>
              <a:t>. </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retained in the </a:t>
            </a:r>
            <a:r>
              <a:rPr lang="en-US" sz="2400" b="1" dirty="0" smtClean="0">
                <a:latin typeface="Arial Unicode MS" pitchFamily="34" charset="-128"/>
                <a:ea typeface="Arial Unicode MS" pitchFamily="34" charset="-128"/>
                <a:cs typeface="Arial Unicode MS" pitchFamily="34" charset="-128"/>
              </a:rPr>
              <a:t>same format</a:t>
            </a:r>
            <a:r>
              <a:rPr lang="en-US" sz="2400" dirty="0" smtClean="0">
                <a:latin typeface="Arial Unicode MS" pitchFamily="34" charset="-128"/>
                <a:ea typeface="Arial Unicode MS" pitchFamily="34" charset="-128"/>
                <a:cs typeface="Arial Unicode MS" pitchFamily="34" charset="-128"/>
              </a:rPr>
              <a:t> in which originally generated.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complete and </a:t>
            </a:r>
            <a:r>
              <a:rPr lang="en-US" sz="2400" b="1" dirty="0" smtClean="0">
                <a:latin typeface="Arial Unicode MS" pitchFamily="34" charset="-128"/>
                <a:ea typeface="Arial Unicode MS" pitchFamily="34" charset="-128"/>
                <a:cs typeface="Arial Unicode MS" pitchFamily="34" charset="-128"/>
              </a:rPr>
              <a:t>unaltered.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capable of being </a:t>
            </a:r>
            <a:r>
              <a:rPr lang="en-US" sz="2400" b="1" dirty="0" smtClean="0">
                <a:latin typeface="Arial Unicode MS" pitchFamily="34" charset="-128"/>
                <a:ea typeface="Arial Unicode MS" pitchFamily="34" charset="-128"/>
                <a:cs typeface="Arial Unicode MS" pitchFamily="34" charset="-128"/>
              </a:rPr>
              <a:t>legible.</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have proper system of </a:t>
            </a:r>
            <a:r>
              <a:rPr lang="en-US" sz="2400" b="1" dirty="0" smtClean="0">
                <a:latin typeface="Arial Unicode MS" pitchFamily="34" charset="-128"/>
                <a:ea typeface="Arial Unicode MS" pitchFamily="34" charset="-128"/>
                <a:cs typeface="Arial Unicode MS" pitchFamily="34" charset="-128"/>
              </a:rPr>
              <a:t>storage, retrieval, display or print out of electronic record.</a:t>
            </a:r>
            <a:endParaRPr lang="en-US" sz="2400"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32</a:t>
            </a:fld>
            <a:endParaRPr lang="en-US"/>
          </a:p>
        </p:txBody>
      </p:sp>
      <p:sp>
        <p:nvSpPr>
          <p:cNvPr id="6" name="Rectangle 5"/>
          <p:cNvSpPr/>
          <p:nvPr/>
        </p:nvSpPr>
        <p:spPr>
          <a:xfrm>
            <a:off x="609600" y="1674674"/>
            <a:ext cx="7848600" cy="4154984"/>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Records shall be disposed off or rendered unusable unless permitted by law.</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Back up of the books of accounts in the servers physically located in India. </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Intimation to ROC:-</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Name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Location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Internet protocol address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If books of accounts are maintained on cloud, address of the service provider</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Financial Statement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33</a:t>
            </a:fld>
            <a:endParaRPr lang="en-US"/>
          </a:p>
        </p:txBody>
      </p:sp>
      <p:sp>
        <p:nvSpPr>
          <p:cNvPr id="6" name="Rectangle 5"/>
          <p:cNvSpPr/>
          <p:nvPr/>
        </p:nvSpPr>
        <p:spPr>
          <a:xfrm>
            <a:off x="609600" y="1674674"/>
            <a:ext cx="7848600" cy="3046988"/>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Financial statement shall be laid at every Annual General Meeting.</a:t>
            </a:r>
          </a:p>
          <a:p>
            <a:pPr marL="406400" indent="-406400">
              <a:buClr>
                <a:schemeClr val="accent2">
                  <a:lumMod val="75000"/>
                </a:schemeClr>
              </a:buClr>
            </a:pPr>
            <a:endParaRPr lang="en-US" sz="2400" dirty="0" smtClean="0">
              <a:latin typeface="Arial Unicode MS" pitchFamily="34" charset="-128"/>
              <a:ea typeface="Arial Unicode MS" pitchFamily="34" charset="-128"/>
              <a:cs typeface="Arial Unicode MS" pitchFamily="34" charset="-128"/>
            </a:endParaRPr>
          </a:p>
          <a:p>
            <a:pPr marL="406400" indent="-406400">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Punishment:-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Officer in default with 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one year or with find from Rs.50,000/- to Rs.5,00,000/- or both.  </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 (Section 130)</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04800" y="1600200"/>
            <a:ext cx="7924800" cy="4495800"/>
          </a:xfrm>
        </p:spPr>
        <p:txBody>
          <a:bodyPr>
            <a:noAutofit/>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 company shall not reopen its books of accounts and not re-cast its financial statement unless</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  An application in this regard is made by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 Central Government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Income tax authorities</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Security and Exchange Board</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Any other statutory regulatory body or authority  </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BE62ACA-F54F-45DA-8B51-C0AF1D2FF00A}" type="slidenum">
              <a:rPr lang="en-US"/>
              <a:pPr>
                <a:defRPr/>
              </a:pPr>
              <a:t>34</a:t>
            </a:fld>
            <a:endParaRPr lang="en-US"/>
          </a:p>
        </p:txBody>
      </p:sp>
      <p:sp>
        <p:nvSpPr>
          <p:cNvPr id="38917"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An order in this regard is made by Court or Tribunal to effect that:</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relevant earlier accounts were prepared in </a:t>
            </a:r>
            <a:r>
              <a:rPr lang="en-US" sz="2800" b="1" dirty="0" smtClean="0">
                <a:latin typeface="Arial Unicode MS" pitchFamily="34" charset="-128"/>
                <a:ea typeface="Arial Unicode MS" pitchFamily="34" charset="-128"/>
                <a:cs typeface="Arial Unicode MS" pitchFamily="34" charset="-128"/>
              </a:rPr>
              <a:t>fraudulent manner</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affairs of the company were </a:t>
            </a:r>
            <a:r>
              <a:rPr lang="en-US" sz="2800" b="1" dirty="0" err="1" smtClean="0">
                <a:latin typeface="Arial Unicode MS" pitchFamily="34" charset="-128"/>
                <a:ea typeface="Arial Unicode MS" pitchFamily="34" charset="-128"/>
                <a:cs typeface="Arial Unicode MS" pitchFamily="34" charset="-128"/>
              </a:rPr>
              <a:t>mis</a:t>
            </a:r>
            <a:r>
              <a:rPr lang="en-US" sz="2800" b="1" dirty="0" smtClean="0">
                <a:latin typeface="Arial Unicode MS" pitchFamily="34" charset="-128"/>
                <a:ea typeface="Arial Unicode MS" pitchFamily="34" charset="-128"/>
                <a:cs typeface="Arial Unicode MS" pitchFamily="34" charset="-128"/>
              </a:rPr>
              <a:t>-managed</a:t>
            </a:r>
            <a:r>
              <a:rPr lang="en-US" sz="2800" dirty="0" smtClean="0">
                <a:latin typeface="Arial Unicode MS" pitchFamily="34" charset="-128"/>
                <a:ea typeface="Arial Unicode MS" pitchFamily="34" charset="-128"/>
                <a:cs typeface="Arial Unicode MS" pitchFamily="34" charset="-128"/>
              </a:rPr>
              <a:t> during relevant period </a:t>
            </a:r>
            <a:r>
              <a:rPr lang="en-US" sz="2800" b="1" dirty="0" smtClean="0">
                <a:latin typeface="Arial Unicode MS" pitchFamily="34" charset="-128"/>
                <a:ea typeface="Arial Unicode MS" pitchFamily="34" charset="-128"/>
                <a:cs typeface="Arial Unicode MS" pitchFamily="34" charset="-128"/>
              </a:rPr>
              <a:t>casting the doubt on reliability of financial statement</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endParaRPr lang="en-US" sz="900" dirty="0" smtClean="0">
              <a:latin typeface="Arial Unicode MS" pitchFamily="34" charset="-128"/>
              <a:ea typeface="Arial Unicode MS" pitchFamily="34" charset="-128"/>
              <a:cs typeface="Arial Unicode MS" pitchFamily="34" charset="-128"/>
            </a:endParaRPr>
          </a:p>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The accounts so revised or re-cast </a:t>
            </a:r>
            <a:r>
              <a:rPr lang="en-US" sz="2800" b="1" dirty="0" smtClean="0">
                <a:latin typeface="Arial Unicode MS" pitchFamily="34" charset="-128"/>
                <a:ea typeface="Arial Unicode MS" pitchFamily="34" charset="-128"/>
                <a:cs typeface="Arial Unicode MS" pitchFamily="34" charset="-128"/>
              </a:rPr>
              <a:t>shall be final</a:t>
            </a:r>
            <a:r>
              <a:rPr lang="en-US" sz="2800" dirty="0" smtClean="0">
                <a:latin typeface="Arial Unicode MS" pitchFamily="34" charset="-128"/>
                <a:ea typeface="Arial Unicode MS" pitchFamily="34" charset="-128"/>
                <a:cs typeface="Arial Unicode MS" pitchFamily="34" charset="-128"/>
              </a:rPr>
              <a:t>.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35</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Voluntary Revision of Financial Statement or Board’s Report (Section 131)</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If it appears to the Board that financial statement or Board Report </a:t>
            </a:r>
            <a:r>
              <a:rPr lang="en-US" sz="2400" b="1" dirty="0" smtClean="0">
                <a:latin typeface="Arial Unicode MS" pitchFamily="34" charset="-128"/>
                <a:ea typeface="Arial Unicode MS" pitchFamily="34" charset="-128"/>
                <a:cs typeface="Arial Unicode MS" pitchFamily="34" charset="-128"/>
              </a:rPr>
              <a:t>do not comply the provisions of section 129 &amp; 134, t</a:t>
            </a:r>
            <a:r>
              <a:rPr lang="en-US" sz="2400" dirty="0" smtClean="0">
                <a:latin typeface="Arial Unicode MS" pitchFamily="34" charset="-128"/>
                <a:ea typeface="Arial Unicode MS" pitchFamily="34" charset="-128"/>
                <a:cs typeface="Arial Unicode MS" pitchFamily="34" charset="-128"/>
              </a:rPr>
              <a:t>hey may prepare revised financial statement /Board report.</a:t>
            </a:r>
          </a:p>
          <a:p>
            <a:pPr marL="0" indent="1588"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Conditions:</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not </a:t>
            </a:r>
            <a:r>
              <a:rPr lang="en-US" sz="2400" dirty="0" err="1" smtClean="0">
                <a:latin typeface="Arial Unicode MS" pitchFamily="34" charset="-128"/>
                <a:ea typeface="Arial Unicode MS" pitchFamily="34" charset="-128"/>
                <a:cs typeface="Arial Unicode MS" pitchFamily="34" charset="-128"/>
              </a:rPr>
              <a:t>byond</a:t>
            </a: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3 </a:t>
            </a:r>
            <a:r>
              <a:rPr lang="en-US" sz="2400" b="1" dirty="0" err="1" smtClean="0">
                <a:latin typeface="Arial Unicode MS" pitchFamily="34" charset="-128"/>
                <a:ea typeface="Arial Unicode MS" pitchFamily="34" charset="-128"/>
                <a:cs typeface="Arial Unicode MS" pitchFamily="34" charset="-128"/>
              </a:rPr>
              <a:t>preceeding</a:t>
            </a:r>
            <a:r>
              <a:rPr lang="en-US" sz="2400" b="1" dirty="0" smtClean="0">
                <a:latin typeface="Arial Unicode MS" pitchFamily="34" charset="-128"/>
                <a:ea typeface="Arial Unicode MS" pitchFamily="34" charset="-128"/>
                <a:cs typeface="Arial Unicode MS" pitchFamily="34" charset="-128"/>
              </a:rPr>
              <a:t> financial year</a:t>
            </a:r>
            <a:r>
              <a:rPr lang="en-US" sz="2400" dirty="0" smtClean="0">
                <a:latin typeface="Arial Unicode MS" pitchFamily="34" charset="-128"/>
                <a:ea typeface="Arial Unicode MS" pitchFamily="34" charset="-128"/>
                <a:cs typeface="Arial Unicode MS" pitchFamily="34" charset="-128"/>
              </a:rPr>
              <a:t> </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not more than </a:t>
            </a:r>
            <a:r>
              <a:rPr lang="en-US" sz="2400" b="1" dirty="0" smtClean="0">
                <a:latin typeface="Arial Unicode MS" pitchFamily="34" charset="-128"/>
                <a:ea typeface="Arial Unicode MS" pitchFamily="34" charset="-128"/>
                <a:cs typeface="Arial Unicode MS" pitchFamily="34" charset="-128"/>
              </a:rPr>
              <a:t>once in a financial year</a:t>
            </a:r>
            <a:r>
              <a:rPr lang="en-US" sz="2400" dirty="0" smtClean="0">
                <a:latin typeface="Arial Unicode MS" pitchFamily="34" charset="-128"/>
                <a:ea typeface="Arial Unicode MS" pitchFamily="34" charset="-128"/>
                <a:cs typeface="Arial Unicode MS" pitchFamily="34" charset="-128"/>
              </a:rPr>
              <a: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reasons shall be disclosed in Board’s Report.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with the </a:t>
            </a:r>
            <a:r>
              <a:rPr lang="en-US" sz="2400" b="1" dirty="0" smtClean="0">
                <a:latin typeface="Arial Unicode MS" pitchFamily="34" charset="-128"/>
                <a:ea typeface="Arial Unicode MS" pitchFamily="34" charset="-128"/>
                <a:cs typeface="Arial Unicode MS" pitchFamily="34" charset="-128"/>
              </a:rPr>
              <a:t>approval of Tribunal</a:t>
            </a:r>
          </a:p>
          <a:p>
            <a:pPr marL="0" indent="1588" algn="just" eaLnBrk="1" fontAlgn="auto" hangingPunct="1">
              <a:spcAft>
                <a:spcPts val="0"/>
              </a:spcAft>
              <a:buFont typeface="Wingdings" pitchFamily="2" charset="2"/>
              <a:buChar char="Ø"/>
              <a:defRPr/>
            </a:pPr>
            <a:r>
              <a:rPr lang="en-US" sz="2400" b="1" dirty="0" smtClean="0">
                <a:latin typeface="Arial Unicode MS" pitchFamily="34" charset="-128"/>
                <a:ea typeface="Arial Unicode MS" pitchFamily="34" charset="-128"/>
                <a:cs typeface="Arial Unicode MS" pitchFamily="34" charset="-128"/>
              </a:rPr>
              <a:t> co</a:t>
            </a:r>
            <a:r>
              <a:rPr lang="en-US" sz="2400" dirty="0" smtClean="0">
                <a:latin typeface="Arial Unicode MS" pitchFamily="34" charset="-128"/>
                <a:ea typeface="Arial Unicode MS" pitchFamily="34" charset="-128"/>
                <a:cs typeface="Arial Unicode MS" pitchFamily="34" charset="-128"/>
              </a:rPr>
              <a:t>py of order of tribunal shall be filed with ROC.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36</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Draft Rules for Revision </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Application</a:t>
            </a:r>
            <a:r>
              <a:rPr lang="en-US" sz="2000" dirty="0" smtClean="0">
                <a:latin typeface="Arial Unicode MS" pitchFamily="34" charset="-128"/>
                <a:ea typeface="Arial Unicode MS" pitchFamily="34" charset="-128"/>
                <a:cs typeface="Arial Unicode MS" pitchFamily="34" charset="-128"/>
              </a:rPr>
              <a:t> to tribunal within </a:t>
            </a:r>
            <a:r>
              <a:rPr lang="en-US" sz="2000" b="1" dirty="0" smtClean="0">
                <a:latin typeface="Arial Unicode MS" pitchFamily="34" charset="-128"/>
                <a:ea typeface="Arial Unicode MS" pitchFamily="34" charset="-128"/>
                <a:cs typeface="Arial Unicode MS" pitchFamily="34" charset="-128"/>
              </a:rPr>
              <a:t>2 weeks </a:t>
            </a:r>
            <a:r>
              <a:rPr lang="en-US" sz="2000" dirty="0" smtClean="0">
                <a:latin typeface="Arial Unicode MS" pitchFamily="34" charset="-128"/>
                <a:ea typeface="Arial Unicode MS" pitchFamily="34" charset="-128"/>
                <a:cs typeface="Arial Unicode MS" pitchFamily="34" charset="-128"/>
              </a:rPr>
              <a:t>from the decision of Board. </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Disclosure in application for </a:t>
            </a:r>
            <a:r>
              <a:rPr lang="en-US" sz="2000" b="1" dirty="0" smtClean="0">
                <a:latin typeface="Arial Unicode MS" pitchFamily="34" charset="-128"/>
                <a:ea typeface="Arial Unicode MS" pitchFamily="34" charset="-128"/>
                <a:cs typeface="Arial Unicode MS" pitchFamily="34" charset="-128"/>
              </a:rPr>
              <a:t>change of Auditor or majority of Director.</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Tribunal shall issue notice and hear auditor  on original financial statement.</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Copy of order to ROC (30 days)</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General Meeting</a:t>
            </a:r>
            <a:r>
              <a:rPr lang="en-US" sz="2000" dirty="0" smtClean="0">
                <a:latin typeface="Arial Unicode MS" pitchFamily="34" charset="-128"/>
                <a:ea typeface="Arial Unicode MS" pitchFamily="34" charset="-128"/>
                <a:cs typeface="Arial Unicode MS" pitchFamily="34" charset="-128"/>
              </a:rPr>
              <a:t> shall be called</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Notice </a:t>
            </a:r>
            <a:r>
              <a:rPr lang="en-US" sz="2000" dirty="0" smtClean="0">
                <a:latin typeface="Arial Unicode MS" pitchFamily="34" charset="-128"/>
                <a:ea typeface="Arial Unicode MS" pitchFamily="34" charset="-128"/>
                <a:cs typeface="Arial Unicode MS" pitchFamily="34" charset="-128"/>
              </a:rPr>
              <a:t>of General Meeting with reason for revision </a:t>
            </a:r>
            <a:r>
              <a:rPr lang="en-US" sz="2000" b="1" dirty="0" smtClean="0">
                <a:latin typeface="Arial Unicode MS" pitchFamily="34" charset="-128"/>
                <a:ea typeface="Arial Unicode MS" pitchFamily="34" charset="-128"/>
                <a:cs typeface="Arial Unicode MS" pitchFamily="34" charset="-128"/>
              </a:rPr>
              <a:t>shall be published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F/s and B/R shall be </a:t>
            </a:r>
            <a:r>
              <a:rPr lang="en-US" sz="2000" b="1" dirty="0" smtClean="0">
                <a:latin typeface="Arial Unicode MS" pitchFamily="34" charset="-128"/>
                <a:ea typeface="Arial Unicode MS" pitchFamily="34" charset="-128"/>
                <a:cs typeface="Arial Unicode MS" pitchFamily="34" charset="-128"/>
              </a:rPr>
              <a:t>placed for adoption.</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statement / BR shall be filed with ROC (30 days)</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Word revised be pre-fixed.</a:t>
            </a:r>
          </a:p>
          <a:p>
            <a:pPr marL="290513" indent="-290513" algn="just" eaLnBrk="1" fontAlgn="auto" hangingPunct="1">
              <a:spcAft>
                <a:spcPts val="0"/>
              </a:spcAft>
              <a:buNone/>
              <a:defRPr/>
            </a:pPr>
            <a:r>
              <a:rPr lang="en-US" sz="20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37</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lgn="just"/>
            <a:r>
              <a:rPr lang="en-US" sz="2400" dirty="0" smtClean="0">
                <a:latin typeface="Arial Unicode MS" pitchFamily="34" charset="-128"/>
                <a:ea typeface="Arial Unicode MS" pitchFamily="34" charset="-128"/>
                <a:cs typeface="Arial Unicode MS" pitchFamily="34" charset="-128"/>
              </a:rPr>
              <a:t>Shall be prepared based on financial statement. </a:t>
            </a:r>
          </a:p>
          <a:p>
            <a:pPr algn="just"/>
            <a:r>
              <a:rPr lang="en-US" sz="2400" dirty="0" smtClean="0">
                <a:latin typeface="Arial Unicode MS" pitchFamily="34" charset="-128"/>
                <a:ea typeface="Arial Unicode MS" pitchFamily="34" charset="-128"/>
                <a:cs typeface="Arial Unicode MS" pitchFamily="34" charset="-128"/>
              </a:rPr>
              <a:t>Shall contain </a:t>
            </a:r>
            <a:r>
              <a:rPr lang="en-US" sz="2400" b="1" dirty="0" smtClean="0">
                <a:latin typeface="Arial Unicode MS" pitchFamily="34" charset="-128"/>
                <a:ea typeface="Arial Unicode MS" pitchFamily="34" charset="-128"/>
                <a:cs typeface="Arial Unicode MS" pitchFamily="34" charset="-128"/>
              </a:rPr>
              <a:t>separate sections </a:t>
            </a:r>
            <a:r>
              <a:rPr lang="en-US" sz="2400" dirty="0" smtClean="0">
                <a:latin typeface="Arial Unicode MS" pitchFamily="34" charset="-128"/>
                <a:ea typeface="Arial Unicode MS" pitchFamily="34" charset="-128"/>
                <a:cs typeface="Arial Unicode MS" pitchFamily="34" charset="-128"/>
              </a:rPr>
              <a:t>for the position of each subsidiary, associate and </a:t>
            </a:r>
            <a:r>
              <a:rPr lang="en-US" sz="2400" b="1" dirty="0" smtClean="0">
                <a:latin typeface="Arial Unicode MS" pitchFamily="34" charset="-128"/>
                <a:ea typeface="Arial Unicode MS" pitchFamily="34" charset="-128"/>
                <a:cs typeface="Arial Unicode MS" pitchFamily="34" charset="-128"/>
              </a:rPr>
              <a:t>joint venture company</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Every listed company and other limited company having paid up share capital more than Rs.25.00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shall include the statement undertaking the </a:t>
            </a:r>
            <a:r>
              <a:rPr lang="en-US" sz="2400" b="1" dirty="0" smtClean="0">
                <a:latin typeface="Arial Unicode MS" pitchFamily="34" charset="-128"/>
                <a:ea typeface="Arial Unicode MS" pitchFamily="34" charset="-128"/>
                <a:cs typeface="Arial Unicode MS" pitchFamily="34" charset="-128"/>
              </a:rPr>
              <a:t>annual evaluation made by Board of its own performance</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Details of material order passed by court, tribunal impacting going concern status and company’s operation in future. </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buNone/>
            </a:pPr>
            <a:r>
              <a:rPr lang="en-US" sz="2400" dirty="0" smtClean="0">
                <a:latin typeface="Arial Unicode MS" pitchFamily="34" charset="-128"/>
                <a:ea typeface="Arial Unicode MS" pitchFamily="34" charset="-128"/>
                <a:cs typeface="Arial Unicode MS" pitchFamily="34" charset="-128"/>
              </a:rPr>
              <a:t>Shall also include:</a:t>
            </a:r>
          </a:p>
          <a:p>
            <a:r>
              <a:rPr lang="en-US" sz="2400" dirty="0" smtClean="0">
                <a:latin typeface="Arial Unicode MS" pitchFamily="34" charset="-128"/>
                <a:ea typeface="Arial Unicode MS" pitchFamily="34" charset="-128"/>
                <a:cs typeface="Arial Unicode MS" pitchFamily="34" charset="-128"/>
              </a:rPr>
              <a:t>Extracts of annual Return</a:t>
            </a:r>
          </a:p>
          <a:p>
            <a:r>
              <a:rPr lang="en-US" sz="2400" dirty="0" smtClean="0">
                <a:latin typeface="Arial Unicode MS" pitchFamily="34" charset="-128"/>
                <a:ea typeface="Arial Unicode MS" pitchFamily="34" charset="-128"/>
                <a:cs typeface="Arial Unicode MS" pitchFamily="34" charset="-128"/>
              </a:rPr>
              <a:t>No. of Board meetings.</a:t>
            </a:r>
          </a:p>
          <a:p>
            <a:r>
              <a:rPr lang="en-US" sz="2400" dirty="0" smtClean="0">
                <a:latin typeface="Arial Unicode MS" pitchFamily="34" charset="-128"/>
                <a:ea typeface="Arial Unicode MS" pitchFamily="34" charset="-128"/>
                <a:cs typeface="Arial Unicode MS" pitchFamily="34" charset="-128"/>
              </a:rPr>
              <a:t>Directors responsibility statement.</a:t>
            </a:r>
          </a:p>
          <a:p>
            <a:r>
              <a:rPr lang="en-US" sz="2400" dirty="0" smtClean="0">
                <a:latin typeface="Arial Unicode MS" pitchFamily="34" charset="-128"/>
                <a:ea typeface="Arial Unicode MS" pitchFamily="34" charset="-128"/>
                <a:cs typeface="Arial Unicode MS" pitchFamily="34" charset="-128"/>
              </a:rPr>
              <a:t>Statement of declaration by independent director.</a:t>
            </a:r>
          </a:p>
          <a:p>
            <a:r>
              <a:rPr lang="en-US" sz="2400" dirty="0" smtClean="0">
                <a:latin typeface="Arial Unicode MS" pitchFamily="34" charset="-128"/>
                <a:ea typeface="Arial Unicode MS" pitchFamily="34" charset="-128"/>
                <a:cs typeface="Arial Unicode MS" pitchFamily="34" charset="-128"/>
              </a:rPr>
              <a:t>Explanations/comments  on adverse comments, qualifications or disclaimer by auditor.</a:t>
            </a:r>
          </a:p>
          <a:p>
            <a:r>
              <a:rPr lang="en-US" sz="2400" dirty="0" smtClean="0">
                <a:latin typeface="Arial Unicode MS" pitchFamily="34" charset="-128"/>
                <a:ea typeface="Arial Unicode MS" pitchFamily="34" charset="-128"/>
                <a:cs typeface="Arial Unicode MS" pitchFamily="34" charset="-128"/>
              </a:rPr>
              <a:t>Particulars of loans, guarantees or investment (186)</a:t>
            </a:r>
          </a:p>
          <a:p>
            <a:r>
              <a:rPr lang="en-US" sz="2400" dirty="0" smtClean="0">
                <a:latin typeface="Arial Unicode MS" pitchFamily="34" charset="-128"/>
                <a:ea typeface="Arial Unicode MS" pitchFamily="34" charset="-128"/>
                <a:cs typeface="Arial Unicode MS" pitchFamily="34" charset="-128"/>
              </a:rPr>
              <a:t>Particulars of related party transaction( 188)</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NEW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CONCEPTS</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89038"/>
          </a:xfrm>
        </p:spPr>
        <p:txBody>
          <a:bodyPr>
            <a:normAutofit/>
          </a:bodyPr>
          <a:lstStyle/>
          <a:p>
            <a:pPr marL="0" indent="0"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FORMATION OF NATIONAL FINANCIAL REPORTING AUTHORITY (Section 132)</a:t>
            </a:r>
            <a:endParaRPr lang="en-US" sz="3200" dirty="0" smtClean="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The new Companies Act, 2013 provides the formation of the National Financial Reporting Authority, it is rather conversion of present existing NACAS, National Advisory Committee on Accounting Standard.</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b="1" dirty="0" smtClean="0">
                <a:latin typeface="Arial Unicode MS" pitchFamily="34" charset="-128"/>
                <a:ea typeface="Arial Unicode MS" pitchFamily="34" charset="-128"/>
                <a:cs typeface="Arial Unicode MS" pitchFamily="34" charset="-128"/>
              </a:rPr>
              <a:t>SCOPE OF NFRA (in brief)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make recommendations to the Central Government on the formulation and laying down of accounting and auditing policies and standards;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monitor and enforce the compliances;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DBC3302-FDEE-4389-8D04-2949A971CE08}" type="slidenum">
              <a:rPr lang="en-US"/>
              <a:pPr>
                <a:defRPr/>
              </a:pPr>
              <a:t>40</a:t>
            </a:fld>
            <a:endParaRPr lang="en-US"/>
          </a:p>
        </p:txBody>
      </p:sp>
      <p:sp>
        <p:nvSpPr>
          <p:cNvPr id="7475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457200"/>
            <a:ext cx="8153400" cy="7620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752600"/>
            <a:ext cx="8153400" cy="4343400"/>
          </a:xfrm>
        </p:spPr>
        <p:txBody>
          <a:bodyPr>
            <a:normAutofit/>
          </a:bodyPr>
          <a:lstStyle/>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Oversee the quality of service of the professionals;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Power to investigate either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or reference by the Central Government relating to </a:t>
            </a:r>
            <a:r>
              <a:rPr lang="en-US" sz="2400" dirty="0" err="1" smtClean="0">
                <a:latin typeface="Arial Unicode MS" pitchFamily="34" charset="-128"/>
                <a:ea typeface="Arial Unicode MS" pitchFamily="34" charset="-128"/>
                <a:cs typeface="Arial Unicode MS" pitchFamily="34" charset="-128"/>
              </a:rPr>
              <a:t>mis</a:t>
            </a:r>
            <a:r>
              <a:rPr lang="en-US" sz="2400" dirty="0" smtClean="0">
                <a:latin typeface="Arial Unicode MS" pitchFamily="34" charset="-128"/>
                <a:ea typeface="Arial Unicode MS" pitchFamily="34" charset="-128"/>
                <a:cs typeface="Arial Unicode MS" pitchFamily="34" charset="-128"/>
              </a:rPr>
              <a:t>-conduct by any professional.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The authority will have quasi-judicial powers.</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Penalties.  In case of individual not less than Rs.1.00 </a:t>
            </a:r>
            <a:r>
              <a:rPr lang="en-US" sz="2400"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5 times of the fee received.</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In case of firm not less than Rs.10.00 </a:t>
            </a:r>
            <a:r>
              <a:rPr lang="en-US" sz="2400"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10 times of the fee received. </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3635AFE-820E-4D1A-90FA-6A4CA5422B5B}" type="slidenum">
              <a:rPr lang="en-US"/>
              <a:pPr>
                <a:defRPr/>
              </a:pPr>
              <a:t>41</a:t>
            </a:fld>
            <a:endParaRPr lang="en-US"/>
          </a:p>
        </p:txBody>
      </p:sp>
      <p:sp>
        <p:nvSpPr>
          <p:cNvPr id="7578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Debarring members for minimum six months to ten years from the profession.</a:t>
            </a: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Once NFRA has initiated any proceedings, no other institute or any organization shall initiate or conduct any proceedings relating to such matter.</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42</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89038"/>
          </a:xfrm>
        </p:spPr>
        <p:txBody>
          <a:bodyPr>
            <a:normAutofit/>
          </a:bodyPr>
          <a:lstStyle/>
          <a:p>
            <a:pPr eaLnBrk="1" fontAlgn="auto" hangingPunct="1">
              <a:spcAft>
                <a:spcPts val="0"/>
              </a:spcAft>
              <a:defRPr/>
            </a:pPr>
            <a:r>
              <a:rPr lang="en-US" sz="3100" dirty="0" smtClean="0">
                <a:latin typeface="Arial Unicode MS" pitchFamily="34" charset="-128"/>
                <a:ea typeface="Arial Unicode MS" pitchFamily="34" charset="-128"/>
                <a:cs typeface="Arial Unicode MS" pitchFamily="34" charset="-128"/>
              </a:rPr>
              <a:t>Corporate Social Responsibilities (Section 135)</a:t>
            </a:r>
          </a:p>
        </p:txBody>
      </p:sp>
      <p:sp>
        <p:nvSpPr>
          <p:cNvPr id="3" name="Content Placeholder 2"/>
          <p:cNvSpPr>
            <a:spLocks noGrp="1"/>
          </p:cNvSpPr>
          <p:nvPr>
            <p:ph sz="quarter" idx="1"/>
          </p:nvPr>
        </p:nvSpPr>
        <p:spPr>
          <a:xfrm>
            <a:off x="612774" y="1600200"/>
            <a:ext cx="8302625"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Every company during </a:t>
            </a:r>
            <a:r>
              <a:rPr lang="en-US" sz="2800" b="1" dirty="0" smtClean="0">
                <a:latin typeface="Arial Unicode MS" pitchFamily="34" charset="-128"/>
                <a:ea typeface="Arial Unicode MS" pitchFamily="34" charset="-128"/>
                <a:cs typeface="Arial Unicode MS" pitchFamily="34" charset="-128"/>
              </a:rPr>
              <a:t>any financial year </a:t>
            </a:r>
            <a:r>
              <a:rPr lang="en-US" sz="2800" dirty="0" smtClean="0">
                <a:latin typeface="Arial Unicode MS" pitchFamily="34" charset="-128"/>
                <a:ea typeface="Arial Unicode MS" pitchFamily="34" charset="-128"/>
                <a:cs typeface="Arial Unicode MS" pitchFamily="34" charset="-128"/>
              </a:rPr>
              <a:t>having :</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worth of Rs.500.00 crores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of Rs.1000.00 crore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profit of Rs.5.00 crores or more</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Such company shall constitute </a:t>
            </a:r>
            <a:r>
              <a:rPr lang="en-US" sz="2400" b="1" dirty="0" smtClean="0">
                <a:latin typeface="Arial Unicode MS" pitchFamily="34" charset="-128"/>
                <a:ea typeface="Arial Unicode MS" pitchFamily="34" charset="-128"/>
                <a:cs typeface="Arial Unicode MS" pitchFamily="34" charset="-128"/>
              </a:rPr>
              <a:t>CSR Committee</a:t>
            </a:r>
            <a:r>
              <a:rPr lang="en-US" sz="2400" dirty="0" smtClean="0">
                <a:latin typeface="Arial Unicode MS" pitchFamily="34" charset="-128"/>
                <a:ea typeface="Arial Unicode MS" pitchFamily="34" charset="-128"/>
                <a:cs typeface="Arial Unicode MS" pitchFamily="34" charset="-128"/>
              </a:rPr>
              <a:t> consisting of three or more directors out of which one shall be independent Director.</a:t>
            </a:r>
          </a:p>
          <a:p>
            <a:pPr marL="514350" indent="-514350" algn="just" eaLnBrk="1" fontAlgn="auto" hangingPunct="1">
              <a:spcAft>
                <a:spcPts val="0"/>
              </a:spcAft>
              <a:buFont typeface="+mj-lt"/>
              <a:buAutoNum type="alphaLcParenR"/>
              <a:defRPr/>
            </a:pPr>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43</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Role of the Committee: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To formulate and recommend to the board, the CSR policy for the activities mentioned in Schedule-VII.</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Recommendation of the amount of the expenditure be incurred.</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Monitor the CSR policy from time to time </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44</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a:t>
            </a:r>
            <a:r>
              <a:rPr lang="en-US" sz="2400" dirty="0" err="1" smtClean="0">
                <a:latin typeface="Arial Unicode MS" pitchFamily="34" charset="-128"/>
                <a:ea typeface="Arial Unicode MS" pitchFamily="34" charset="-128"/>
                <a:cs typeface="Arial Unicode MS" pitchFamily="34" charset="-128"/>
              </a:rPr>
              <a:t>w.e.f</a:t>
            </a:r>
            <a:r>
              <a:rPr lang="en-US" sz="2400" dirty="0" smtClean="0">
                <a:latin typeface="Arial Unicode MS" pitchFamily="34" charset="-128"/>
                <a:ea typeface="Arial Unicode MS" pitchFamily="34" charset="-128"/>
                <a:cs typeface="Arial Unicode MS" pitchFamily="34" charset="-128"/>
              </a:rPr>
              <a:t>.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April 2014.  As per Rule 5 of (CSR Policy) Rules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Unlisted company are not required to appoint Independent Director in CSR committee</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Private company having only 2 directors shall constitute the committee with such 2 directors.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 case of foreign company, the committee shall comprise of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2 persons of which one shall be resident in India and other will be nominated by foreign company. </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45</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465138" indent="-465138" algn="just" eaLnBrk="1" fontAlgn="auto" hangingPunct="1">
              <a:spcAft>
                <a:spcPts val="0"/>
              </a:spcAft>
              <a:buFont typeface="+mj-lt"/>
              <a:buAutoNum type="alphaLcParenR" startAt="6"/>
              <a:defRPr/>
            </a:pPr>
            <a:r>
              <a:rPr lang="en-US" sz="2400" dirty="0" smtClean="0">
                <a:latin typeface="Arial Unicode MS" pitchFamily="34" charset="-128"/>
                <a:ea typeface="Arial Unicode MS" pitchFamily="34" charset="-128"/>
                <a:cs typeface="Arial Unicode MS" pitchFamily="34" charset="-128"/>
              </a:rPr>
              <a:t>The Board shall disclose the CSR Policy in its Report and on the website of company and ensure that CDR activities are undertaken by Company.  </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Company shall spend at least </a:t>
            </a:r>
            <a:r>
              <a:rPr lang="en-US" sz="2400" b="1" dirty="0" smtClean="0">
                <a:latin typeface="Arial Unicode MS" pitchFamily="34" charset="-128"/>
                <a:ea typeface="Arial Unicode MS" pitchFamily="34" charset="-128"/>
                <a:cs typeface="Arial Unicode MS" pitchFamily="34" charset="-128"/>
              </a:rPr>
              <a:t>2% of its average net profit</a:t>
            </a:r>
            <a:r>
              <a:rPr lang="en-US" sz="2400" dirty="0" smtClean="0">
                <a:latin typeface="Arial Unicode MS" pitchFamily="34" charset="-128"/>
                <a:ea typeface="Arial Unicode MS" pitchFamily="34" charset="-128"/>
                <a:cs typeface="Arial Unicode MS" pitchFamily="34" charset="-128"/>
              </a:rPr>
              <a:t> during three immediate financial years for the social responsibilities.</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Preference shall be given to local areas where it operate.</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In case company does not spent  required fund reasons be disclosed in Director’s Report.</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46</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CSR project or program giving benefit only to the employees of the company and other formalities shall not be considered under the CSR activities.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Contribute to the political party shall not be considered as CSR activities.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particulars of CSR activities and amount spend shall be disclosed in the board report.  In case company not spending any money in CSR, that shall also be reported.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CSR activities undertaken by company shall be hosted on company website.</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47</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Eligibility: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listed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unlisted public company.</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Paid up share capital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Turnover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loans and borrowings from bank and public institutions Rs.100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deposits : Rs25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48</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private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    having turnover of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Outstanding loans or borrowing of Rs.100 </a:t>
            </a:r>
            <a:r>
              <a:rPr lang="en-US" sz="2100" dirty="0" err="1" smtClean="0">
                <a:latin typeface="Arial Unicode MS" pitchFamily="34" charset="-128"/>
                <a:ea typeface="Arial Unicode MS" pitchFamily="34" charset="-128"/>
                <a:cs typeface="Arial Unicode MS" pitchFamily="34" charset="-128"/>
              </a:rPr>
              <a:t>crores</a:t>
            </a:r>
            <a:r>
              <a:rPr lang="en-US" sz="2100" dirty="0" smtClean="0">
                <a:latin typeface="Arial Unicode MS" pitchFamily="34" charset="-128"/>
                <a:ea typeface="Arial Unicode MS" pitchFamily="34" charset="-128"/>
                <a:cs typeface="Arial Unicode MS" pitchFamily="34" charset="-128"/>
              </a:rPr>
              <a:t> or more </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Transition period : 6 months </a:t>
            </a:r>
            <a:r>
              <a:rPr lang="en-US" sz="2100" dirty="0" err="1" smtClean="0">
                <a:latin typeface="Arial Unicode MS" pitchFamily="34" charset="-128"/>
                <a:ea typeface="Arial Unicode MS" pitchFamily="34" charset="-128"/>
                <a:cs typeface="Arial Unicode MS" pitchFamily="34" charset="-128"/>
              </a:rPr>
              <a:t>w.e.f</a:t>
            </a:r>
            <a:r>
              <a:rPr lang="en-US" sz="2100" dirty="0" smtClean="0">
                <a:latin typeface="Arial Unicode MS" pitchFamily="34" charset="-128"/>
                <a:ea typeface="Arial Unicode MS" pitchFamily="34" charset="-128"/>
                <a:cs typeface="Arial Unicode MS" pitchFamily="34" charset="-128"/>
              </a:rPr>
              <a:t>. 1</a:t>
            </a:r>
            <a:r>
              <a:rPr lang="en-US" sz="2100" baseline="30000" dirty="0" smtClean="0">
                <a:latin typeface="Arial Unicode MS" pitchFamily="34" charset="-128"/>
                <a:ea typeface="Arial Unicode MS" pitchFamily="34" charset="-128"/>
                <a:cs typeface="Arial Unicode MS" pitchFamily="34" charset="-128"/>
              </a:rPr>
              <a:t>st</a:t>
            </a:r>
            <a:r>
              <a:rPr lang="en-US" sz="2100" dirty="0" smtClean="0">
                <a:latin typeface="Arial Unicode MS" pitchFamily="34" charset="-128"/>
                <a:ea typeface="Arial Unicode MS" pitchFamily="34" charset="-128"/>
                <a:cs typeface="Arial Unicode MS" pitchFamily="34" charset="-128"/>
              </a:rPr>
              <a:t> April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internal audit may or may not be employee of the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Internal auditor shall be chartered accountant or cost accountant for such other professional has to be decided by the Board.  The audit committee shall formulate the scope, official periodicity or methodology for conducting internal audit.</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49</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marL="320040" indent="-320040"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Only natural person and Indian citizen and resident is eligible.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 company which has only one person as member.</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shall be private company.</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MOA to indicate the name of the person who shall became member in case of death or his incapacity to contaract.</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Consent of that person to be filed with ROC.</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Other person can withdraw his consent any time.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Member can change the name of other person at any time.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"One person company" has be mentioned in (bracket) below the name of company.</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5</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APPOINTMENT OF AUDITOR </a:t>
            </a:r>
            <a:r>
              <a:rPr lang="en-US" sz="3600" b="1" dirty="0" smtClean="0"/>
              <a:t>(Section139) </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algn="just" eaLnBrk="1" hangingPunct="1">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59EC5F4-B2B1-46DB-B7F8-C65A6A73B759}" type="slidenum">
              <a:rPr lang="en-US"/>
              <a:pPr>
                <a:defRPr/>
              </a:pPr>
              <a:t>50</a:t>
            </a:fld>
            <a:endParaRPr lang="en-US"/>
          </a:p>
        </p:txBody>
      </p:sp>
      <p:sp>
        <p:nvSpPr>
          <p:cNvPr id="4813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685800" y="2438400"/>
          <a:ext cx="7889240" cy="2926080"/>
        </p:xfrm>
        <a:graphic>
          <a:graphicData uri="http://schemas.openxmlformats.org/drawingml/2006/table">
            <a:tbl>
              <a:tblPr firstRow="1" bandRow="1">
                <a:tableStyleId>{2D5ABB26-0587-4C30-8999-92F81FD0307C}</a:tableStyleId>
              </a:tblPr>
              <a:tblGrid>
                <a:gridCol w="2743200"/>
                <a:gridCol w="228600"/>
                <a:gridCol w="116840"/>
                <a:gridCol w="48006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By C&amp;AG within 60 days from the date of incorporation</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r>
              <a:tr h="370840">
                <a:tc gridSpan="4">
                  <a:txBody>
                    <a:bodyPr/>
                    <a:lstStyle/>
                    <a:p>
                      <a:endParaRPr lang="en-US" sz="2400" dirty="0" smtClean="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C&amp;</a:t>
                      </a:r>
                      <a:r>
                        <a:rPr lang="en-US" sz="2400" baseline="0" dirty="0" smtClean="0">
                          <a:latin typeface="Arial Unicode MS" pitchFamily="34" charset="-128"/>
                          <a:ea typeface="Arial Unicode MS" pitchFamily="34" charset="-128"/>
                          <a:cs typeface="Arial Unicode MS" pitchFamily="34" charset="-128"/>
                        </a:rPr>
                        <a:t>AG</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a:t>
                      </a:r>
                      <a:r>
                        <a:rPr lang="en-US" sz="2400" baseline="0" dirty="0" smtClean="0">
                          <a:latin typeface="Arial Unicode MS" pitchFamily="34" charset="-128"/>
                          <a:ea typeface="Arial Unicode MS" pitchFamily="34" charset="-128"/>
                          <a:cs typeface="Arial Unicode MS" pitchFamily="34" charset="-128"/>
                        </a:rPr>
                        <a:t> next 30 days</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Board</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members</a:t>
                      </a:r>
                      <a:r>
                        <a:rPr lang="en-US" sz="2400" baseline="0" dirty="0" smtClean="0">
                          <a:latin typeface="Arial Unicode MS" pitchFamily="34" charset="-128"/>
                          <a:ea typeface="Arial Unicode MS" pitchFamily="34" charset="-128"/>
                          <a:cs typeface="Arial Unicode MS" pitchFamily="34" charset="-128"/>
                        </a:rPr>
                        <a:t> within next 90 days</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Other than 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51</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graphicFrame>
        <p:nvGraphicFramePr>
          <p:cNvPr id="6" name="Table 5"/>
          <p:cNvGraphicFramePr>
            <a:graphicFrameLocks noGrp="1"/>
          </p:cNvGraphicFramePr>
          <p:nvPr/>
        </p:nvGraphicFramePr>
        <p:xfrm>
          <a:off x="685800" y="2438400"/>
          <a:ext cx="7848600" cy="2468880"/>
        </p:xfrm>
        <a:graphic>
          <a:graphicData uri="http://schemas.openxmlformats.org/drawingml/2006/table">
            <a:tbl>
              <a:tblPr firstRow="1" bandRow="1">
                <a:tableStyleId>{2D5ABB26-0587-4C30-8999-92F81FD0307C}</a:tableStyleId>
              </a:tblPr>
              <a:tblGrid>
                <a:gridCol w="2590800"/>
                <a:gridCol w="304800"/>
                <a:gridCol w="49530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 30 days from the date of incorporation</a:t>
                      </a:r>
                      <a:r>
                        <a:rPr lang="en-US" sz="2400" baseline="0" dirty="0" smtClean="0">
                          <a:latin typeface="Arial Unicode MS" pitchFamily="34" charset="-128"/>
                          <a:ea typeface="Arial Unicode MS" pitchFamily="34" charset="-128"/>
                          <a:cs typeface="Arial Unicode MS" pitchFamily="34" charset="-128"/>
                        </a:rPr>
                        <a:t>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If not by Board</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members within next 90 days in EOGM.</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381000" y="1600200"/>
            <a:ext cx="8385175" cy="4648200"/>
          </a:xfrm>
        </p:spPr>
        <p:txBody>
          <a:bodyPr>
            <a:noAutofit/>
          </a:bodyPr>
          <a:lstStyle/>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First auditor shall hold office till the conclusion of first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first AGM auditor shall be appointed till the conclusion of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Annual General Meeting and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Thereafter every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However, appointment shall be ratified in each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If not ratified BOD shall appoint another auditor after following due procedure.</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 company shall inform to the Auditor and shall also file notice within 15 days to ROC.</a:t>
            </a: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52</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No listed company or any other class of company as may be prescribed shall appoint or re-appoint its auditor.</a:t>
            </a:r>
          </a:p>
          <a:p>
            <a:pPr marL="290513" indent="-290513" algn="just" eaLnBrk="1" hangingPunct="1">
              <a:lnSpc>
                <a:spcPct val="80000"/>
              </a:lnSpc>
              <a:buFont typeface="Wingdings" pitchFamily="2" charset="2"/>
              <a:buChar char="q"/>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individual – for more than one term of 5 consecutive years.</a:t>
            </a:r>
          </a:p>
          <a:p>
            <a:pPr marL="290513" indent="-290513"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firm – for more than 2 terms of 5 consecutive years. </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53</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600200"/>
            <a:ext cx="8534400" cy="5029200"/>
          </a:xfrm>
        </p:spPr>
        <p:txBody>
          <a:bodyPr>
            <a:normAutofit/>
          </a:bodyPr>
          <a:lstStyle/>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(Rule 5 Companies Audit &amp; Auditors Rule, 2014)</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OPC and small companies are not covered.</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Applicable to following companies:</a:t>
            </a: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unlisted public company having paid up capita Rs.10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347663" indent="-347663"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private company having paid up capital Rs.20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 </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54</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companies having &lt; threshold limits but having public borrowings from financial institutions and banks &gt;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290513" indent="-290513"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   These provisions shall be applicable to all existing companies within 3 years from the date of commencement of this act.</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Rule 6 (3)(</a:t>
            </a:r>
            <a:r>
              <a:rPr lang="en-US" sz="2400" u="sng" dirty="0" err="1" smtClean="0">
                <a:latin typeface="Arial Unicode MS" pitchFamily="34" charset="-128"/>
                <a:ea typeface="Arial Unicode MS" pitchFamily="34" charset="-128"/>
                <a:cs typeface="Arial Unicode MS" pitchFamily="34" charset="-128"/>
              </a:rPr>
              <a:t>i</a:t>
            </a:r>
            <a:r>
              <a:rPr lang="en-US" sz="2400" u="sng" dirty="0" smtClean="0">
                <a:latin typeface="Arial Unicode MS" pitchFamily="34" charset="-128"/>
                <a:ea typeface="Arial Unicode MS" pitchFamily="34" charset="-128"/>
                <a:cs typeface="Arial Unicode MS" pitchFamily="34" charset="-128"/>
              </a:rPr>
              <a:t>):</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Period for which he or it has been holding office as auditor prior to the commencement of Act shall be taken into account in calculation of 5 consecutive years and 10 consecutive years.</a:t>
            </a: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55</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381000" y="1676400"/>
            <a:ext cx="8305800" cy="49530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Where company has two or more auditors, company shall follow the rotation in such manner that all joint auditors do not complete their tenure in same year.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Common partners in incoming firm of auditors, or in same network or operation under same trademark will not be eligible.</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auditor can again be appointed after gap of 5 years.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56</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609600" y="1752600"/>
            <a:ext cx="7924800" cy="4876800"/>
          </a:xfrm>
        </p:spPr>
        <p:txBody>
          <a:bodyPr>
            <a:noAutofit/>
          </a:bodyPr>
          <a:lstStyle/>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shareholders may resolve that the partner and his team shall rotate every year or audit shall be conducted by more than one auditor.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Central Government may prescribe rule for rotation of auditors.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57</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Removal of Auditor</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Special Resolution and</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Prior approval of CG </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Reasonable opportunity be given</a:t>
            </a:r>
          </a:p>
          <a:p>
            <a:pPr marL="320040" indent="-320040"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Rule 7</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Application to CG within 30 days from the passing of resolution by Board.</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Hold General meeting within 60 days from the receipt of permission from CG for Special Resolution. </a:t>
            </a: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58</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eaLnBrk="1" fontAlgn="auto" hangingPunct="1">
              <a:spcAft>
                <a:spcPts val="0"/>
              </a:spcAft>
              <a:defRPr/>
            </a:pPr>
            <a:r>
              <a:rPr lang="en-US" sz="4000" b="1" dirty="0" smtClean="0">
                <a:latin typeface="Arial Unicode MS" pitchFamily="34" charset="-128"/>
                <a:ea typeface="Arial Unicode MS" pitchFamily="34" charset="-128"/>
                <a:cs typeface="Arial Unicode MS" pitchFamily="34" charset="-128"/>
              </a:rPr>
              <a:t>Removal of Auditor</a:t>
            </a:r>
            <a:endParaRPr lang="en-US" sz="4000"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800" b="1" u="sng" dirty="0" smtClean="0">
                <a:latin typeface="Arial Unicode MS" pitchFamily="34" charset="-128"/>
                <a:ea typeface="Arial Unicode MS" pitchFamily="34" charset="-128"/>
                <a:cs typeface="Arial Unicode MS" pitchFamily="34" charset="-128"/>
              </a:rPr>
              <a:t>Removal by Tribunal :-</a:t>
            </a:r>
          </a:p>
          <a:p>
            <a:pPr marL="320040" indent="-320040" algn="just" eaLnBrk="1" fontAlgn="auto" hangingPunct="1">
              <a:spcAft>
                <a:spcPts val="0"/>
              </a:spcAft>
              <a:buFont typeface="Wingdings"/>
              <a:buNone/>
              <a:defRPr/>
            </a:pPr>
            <a:endParaRPr lang="en-US" sz="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Auditor acted (directly or indirectly in </a:t>
            </a:r>
            <a:r>
              <a:rPr lang="en-US" sz="2400" b="1" dirty="0" smtClean="0">
                <a:latin typeface="Arial Unicode MS" pitchFamily="34" charset="-128"/>
                <a:ea typeface="Arial Unicode MS" pitchFamily="34" charset="-128"/>
                <a:cs typeface="Arial Unicode MS" pitchFamily="34" charset="-128"/>
              </a:rPr>
              <a:t>fraudulent manner </a:t>
            </a:r>
            <a:r>
              <a:rPr lang="en-US" sz="2400" dirty="0" smtClean="0">
                <a:latin typeface="Arial Unicode MS" pitchFamily="34" charset="-128"/>
                <a:ea typeface="Arial Unicode MS" pitchFamily="34" charset="-128"/>
                <a:cs typeface="Arial Unicode MS" pitchFamily="34" charset="-128"/>
              </a:rPr>
              <a:t>or </a:t>
            </a:r>
          </a:p>
          <a:p>
            <a:pPr marL="320040" indent="-320040" algn="just" eaLnBrk="1" fontAlgn="auto" hangingPunct="1">
              <a:spcAft>
                <a:spcPts val="0"/>
              </a:spcAft>
              <a:defRPr/>
            </a:pPr>
            <a:r>
              <a:rPr lang="en-US" sz="2400" b="1" dirty="0" smtClean="0">
                <a:latin typeface="Arial Unicode MS" pitchFamily="34" charset="-128"/>
                <a:ea typeface="Arial Unicode MS" pitchFamily="34" charset="-128"/>
                <a:cs typeface="Arial Unicode MS" pitchFamily="34" charset="-128"/>
              </a:rPr>
              <a:t>Abetted or colluded </a:t>
            </a:r>
            <a:r>
              <a:rPr lang="en-US" sz="2400" dirty="0" smtClean="0">
                <a:latin typeface="Arial Unicode MS" pitchFamily="34" charset="-128"/>
                <a:ea typeface="Arial Unicode MS" pitchFamily="34" charset="-128"/>
                <a:cs typeface="Arial Unicode MS" pitchFamily="34" charset="-128"/>
              </a:rPr>
              <a:t>in any fraud by or in relation to company or its officer or director.</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Tribunal shall order within 15 days from the date of application by Central Government.</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Such auditor </a:t>
            </a:r>
            <a:r>
              <a:rPr lang="en-US" sz="2400" b="1" dirty="0" smtClean="0">
                <a:latin typeface="Arial Unicode MS" pitchFamily="34" charset="-128"/>
                <a:ea typeface="Arial Unicode MS" pitchFamily="34" charset="-128"/>
                <a:cs typeface="Arial Unicode MS" pitchFamily="34" charset="-128"/>
              </a:rPr>
              <a:t>shall not be eligible</a:t>
            </a:r>
            <a:r>
              <a:rPr lang="en-US" sz="2400" dirty="0" smtClean="0">
                <a:latin typeface="Arial Unicode MS" pitchFamily="34" charset="-128"/>
                <a:ea typeface="Arial Unicode MS" pitchFamily="34" charset="-128"/>
                <a:cs typeface="Arial Unicode MS" pitchFamily="34" charset="-128"/>
              </a:rPr>
              <a:t> for the appointment as auditor of </a:t>
            </a:r>
            <a:r>
              <a:rPr lang="en-US" sz="2400" b="1" dirty="0" smtClean="0">
                <a:latin typeface="Arial Unicode MS" pitchFamily="34" charset="-128"/>
                <a:ea typeface="Arial Unicode MS" pitchFamily="34" charset="-128"/>
                <a:cs typeface="Arial Unicode MS" pitchFamily="34" charset="-128"/>
              </a:rPr>
              <a:t>5 years </a:t>
            </a:r>
            <a:r>
              <a:rPr lang="en-US" sz="2400" dirty="0" smtClean="0">
                <a:latin typeface="Arial Unicode MS" pitchFamily="34" charset="-128"/>
                <a:ea typeface="Arial Unicode MS" pitchFamily="34" charset="-128"/>
                <a:cs typeface="Arial Unicode MS" pitchFamily="34" charset="-128"/>
              </a:rPr>
              <a:t>in any company and shall be punishable u/s 447.</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59</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4953000"/>
          </a:xfrm>
        </p:spPr>
        <p:txBody>
          <a:bodyPr>
            <a:normAutofit/>
          </a:bodyPr>
          <a:lstStyle/>
          <a:p>
            <a:pPr marL="320040" indent="-320040" algn="just" eaLnBrk="1" fontAlgn="auto" hangingPunct="1">
              <a:spcAft>
                <a:spcPts val="0"/>
              </a:spcAft>
              <a:buNone/>
              <a:defRPr/>
            </a:pPr>
            <a:r>
              <a:rPr lang="en-US" sz="3200" b="1" dirty="0" smtClean="0">
                <a:latin typeface="Arial Unicode MS" pitchFamily="34" charset="-128"/>
                <a:ea typeface="Arial Unicode MS" pitchFamily="34" charset="-128"/>
                <a:cs typeface="Arial Unicode MS" pitchFamily="34" charset="-128"/>
              </a:rPr>
              <a:t>Rule 3 :</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No person shall be entitled to incorporate more than 1 OPCs.</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In case one member of OPC becomes the member in another OPC by virtue of his being nominee in that OPC.  He/she shall meet the criteria of OPC in 180 days.</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be for Section 8 company.</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do the business of NBFC.</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6</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Qualification of Auditor </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chartered Accountant or firm of chartered Accountants</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LLP can be Auditor</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Only partner who is  Chartered Accountant in practice shall be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by firm to act and sign on behalf of firm. </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60</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61</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
        <p:nvSpPr>
          <p:cNvPr id="6" name="Content Placeholder 5"/>
          <p:cNvSpPr>
            <a:spLocks noGrp="1"/>
          </p:cNvSpPr>
          <p:nvPr>
            <p:ph sz="quarter" idx="1"/>
          </p:nvPr>
        </p:nvSpPr>
        <p:spPr/>
        <p:txBody>
          <a:bodyPr/>
          <a:lstStyle/>
          <a:p>
            <a:pPr marL="0" indent="0" algn="just" eaLnBrk="1" fontAlgn="auto" hangingPunct="1">
              <a:spcAft>
                <a:spcPts val="0"/>
              </a:spcAft>
              <a:buFont typeface="Wingdings"/>
              <a:buNone/>
              <a:defRPr/>
            </a:pPr>
            <a:r>
              <a:rPr lang="en-US" sz="2800" u="sng" dirty="0" smtClean="0">
                <a:latin typeface="Arial Unicode MS" pitchFamily="34" charset="-128"/>
                <a:ea typeface="Arial Unicode MS" pitchFamily="34" charset="-128"/>
                <a:cs typeface="Arial Unicode MS" pitchFamily="34" charset="-128"/>
              </a:rPr>
              <a:t>Following can not be appointed as Auditor:</a:t>
            </a:r>
          </a:p>
          <a:p>
            <a:pPr marL="320040" indent="-320040" algn="just" eaLnBrk="1" fontAlgn="auto" hangingPunct="1">
              <a:spcAft>
                <a:spcPts val="0"/>
              </a:spcAft>
              <a:buFont typeface="Wingdings"/>
              <a:buNone/>
              <a:defRPr/>
            </a:pPr>
            <a:endParaRPr lang="en-US" sz="2800" u="sng"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body corporate other than LLP.</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Officer or employee of the company.</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person who is a partner or is in employment of an officer or employee of company.</a:t>
            </a:r>
          </a:p>
          <a:p>
            <a:pPr marL="682625" indent="-682625" algn="just" eaLnBrk="1" fontAlgn="auto" hangingPunct="1">
              <a:spcAft>
                <a:spcPts val="0"/>
              </a:spcAft>
              <a:buAutoNum type="alphaLcParenR" startAt="2"/>
              <a:defRPr/>
            </a:pPr>
            <a:endParaRPr lang="en-US" sz="20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62</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
        <p:nvSpPr>
          <p:cNvPr id="6" name="Content Placeholder 5"/>
          <p:cNvSpPr>
            <a:spLocks noGrp="1"/>
          </p:cNvSpPr>
          <p:nvPr>
            <p:ph sz="quarter" idx="1"/>
          </p:nvPr>
        </p:nvSpPr>
        <p:spPr>
          <a:xfrm>
            <a:off x="533400" y="1600200"/>
            <a:ext cx="8153400" cy="4495800"/>
          </a:xfrm>
        </p:spPr>
        <p:txBody>
          <a:bodyPr/>
          <a:lstStyle/>
          <a:p>
            <a:pPr marL="457200" indent="-457200" algn="just" eaLnBrk="1" fontAlgn="auto" hangingPunct="1">
              <a:spcAft>
                <a:spcPts val="0"/>
              </a:spcAft>
              <a:buFont typeface="+mj-lt"/>
              <a:buAutoNum type="arabicParenR" startAt="4"/>
              <a:defRPr/>
            </a:pPr>
            <a:r>
              <a:rPr lang="en-US" sz="2400" dirty="0" smtClean="0">
                <a:latin typeface="Arial Unicode MS" pitchFamily="34" charset="-128"/>
                <a:ea typeface="Arial Unicode MS" pitchFamily="34" charset="-128"/>
                <a:cs typeface="Arial Unicode MS" pitchFamily="34" charset="-128"/>
              </a:rPr>
              <a:t>If a person or his relative or partner:</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interest by holding securities in company, subsidiary, holding or associate company for exceeding Rs.1,00,000/-.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Is indebted to the company, subsidiary, holding or associate company or subsidiary of holding company in excess of Rs.5,00,000/-.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given guarantee or provided security in connection with indebtedness of  third  person to the company subsidiary, holding or associate or subsidiary of holding company or Rs.100,000/- or more</a:t>
            </a:r>
          </a:p>
          <a:p>
            <a:pPr marL="682625" indent="-682625" algn="just" eaLnBrk="1" fontAlgn="auto" hangingPunct="1">
              <a:spcAft>
                <a:spcPts val="0"/>
              </a:spcAft>
              <a:buAutoNum type="alphaLcParenR" startAt="2"/>
              <a:defRPr/>
            </a:pPr>
            <a:endParaRPr lang="en-US" sz="24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63</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
        <p:nvSpPr>
          <p:cNvPr id="6" name="Content Placeholder 5"/>
          <p:cNvSpPr>
            <a:spLocks noGrp="1"/>
          </p:cNvSpPr>
          <p:nvPr>
            <p:ph sz="quarter" idx="1"/>
          </p:nvPr>
        </p:nvSpPr>
        <p:spPr>
          <a:xfrm>
            <a:off x="381000" y="1600200"/>
            <a:ext cx="8385048" cy="4724400"/>
          </a:xfrm>
        </p:spPr>
        <p:txBody>
          <a:bodyPr/>
          <a:lstStyle/>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A person or firm whose </a:t>
            </a:r>
            <a:r>
              <a:rPr lang="en-US" sz="2600" b="1" dirty="0" smtClean="0">
                <a:latin typeface="Arial Unicode MS" pitchFamily="34" charset="-128"/>
                <a:ea typeface="Arial Unicode MS" pitchFamily="34" charset="-128"/>
                <a:cs typeface="Arial Unicode MS" pitchFamily="34" charset="-128"/>
              </a:rPr>
              <a:t>business relationship</a:t>
            </a:r>
            <a:r>
              <a:rPr lang="en-US" sz="2600" dirty="0" smtClean="0">
                <a:latin typeface="Arial Unicode MS" pitchFamily="34" charset="-128"/>
                <a:ea typeface="Arial Unicode MS" pitchFamily="34" charset="-128"/>
                <a:cs typeface="Arial Unicode MS" pitchFamily="34" charset="-128"/>
              </a:rPr>
              <a:t> with company, subsidiary or associate company or subsidiary of such holding company or associate company of such nature as may be prescribed.</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Whose relative is director or is in employment of company as director or KMP.</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If as on date of appointment such person is holding audit of more than 20 companies.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64</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
        <p:nvSpPr>
          <p:cNvPr id="6" name="Content Placeholder 5"/>
          <p:cNvSpPr>
            <a:spLocks noGrp="1"/>
          </p:cNvSpPr>
          <p:nvPr>
            <p:ph sz="quarter" idx="1"/>
          </p:nvPr>
        </p:nvSpPr>
        <p:spPr>
          <a:xfrm>
            <a:off x="381000" y="1600200"/>
            <a:ext cx="8385048" cy="4724400"/>
          </a:xfrm>
        </p:spPr>
        <p:txBody>
          <a:bodyPr/>
          <a:lstStyle/>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Has been Convicted for fraud and 10 years not elapsed from the date of conviction.</a:t>
            </a:r>
          </a:p>
          <a:p>
            <a:pPr marL="457200" indent="-457200" algn="just" eaLnBrk="1" fontAlgn="auto" hangingPunct="1">
              <a:spcAft>
                <a:spcPts val="0"/>
              </a:spcAft>
              <a:buFont typeface="+mj-lt"/>
              <a:buAutoNum type="arabicParenR" startAt="8"/>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Is providing prohibited services (section 144)</a:t>
            </a: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If any auditor incurs any disqualification after his appointment, auditor shall vacate office and vacancy shall be casual vacancy.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55299" name="Content Placeholder 2"/>
          <p:cNvSpPr>
            <a:spLocks noGrp="1"/>
          </p:cNvSpPr>
          <p:nvPr>
            <p:ph sz="quarter" idx="1"/>
          </p:nvPr>
        </p:nvSpPr>
        <p:spPr>
          <a:xfrm>
            <a:off x="457200" y="1524000"/>
            <a:ext cx="8382000" cy="5181600"/>
          </a:xfrm>
        </p:spPr>
        <p:txBody>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of the company shall provide the services only as are approved by Board of Directors or Audit Committee as the case may be which shall not include any of the following (whether rendered directly or indirectly to the company or its holding company or its subsidiary company) :-</a:t>
            </a:r>
          </a:p>
          <a:p>
            <a:pPr marL="0" indent="0" algn="just" eaLnBrk="1" hangingPunct="1">
              <a:buFont typeface="Wingdings" pitchFamily="2" charset="2"/>
              <a:buNone/>
            </a:pPr>
            <a:endParaRPr lang="en-US" sz="1100" dirty="0" smtClean="0">
              <a:latin typeface="Arial Unicode MS" pitchFamily="34" charset="-128"/>
              <a:ea typeface="Arial Unicode MS" pitchFamily="34" charset="-128"/>
              <a:cs typeface="Arial Unicode MS" pitchFamily="34" charset="-128"/>
            </a:endParaRP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Accounting and book keeping services.</a:t>
            </a: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Internal Audit</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65</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 144)</a:t>
            </a:r>
            <a:endParaRPr lang="en-US" dirty="0"/>
          </a:p>
        </p:txBody>
      </p:sp>
      <p:sp>
        <p:nvSpPr>
          <p:cNvPr id="55299" name="Content Placeholder 2"/>
          <p:cNvSpPr>
            <a:spLocks noGrp="1"/>
          </p:cNvSpPr>
          <p:nvPr>
            <p:ph sz="quarter" idx="1"/>
          </p:nvPr>
        </p:nvSpPr>
        <p:spPr>
          <a:xfrm>
            <a:off x="457200" y="1600200"/>
            <a:ext cx="8382000" cy="5105400"/>
          </a:xfrm>
        </p:spPr>
        <p:txBody>
          <a:bodyPr/>
          <a:lstStyle/>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Design and implementation of any informational system</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Actuarial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advisory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banking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Rendering of outsourced financial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Management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Any other kind of services as may be prescribed.</a:t>
            </a: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66</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Directly or indirectly includes  :-</a:t>
            </a:r>
          </a:p>
          <a:p>
            <a:pPr marL="0" indent="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individual </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himself or through his relatives or any other person connected or associated with such individual or through any other entity whosoever, in which such individual has significant influence or control or whose name, trade mark, or brand is used by such individual.</a:t>
            </a:r>
          </a:p>
          <a:p>
            <a:pPr marL="320040" indent="-32004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firm</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itself or through any of its partners, through its parent, subsidiary or associate entity in which firm or any partner has significant influence and control or whose name, trade mark, or brand is used by such individual.</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67</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43000"/>
          </a:xfrm>
        </p:spPr>
        <p:txBody>
          <a:bodyPr>
            <a:normAutofit/>
          </a:bodyPr>
          <a:lstStyle/>
          <a:p>
            <a:pPr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Other matters to be included in Auditor’s Report </a:t>
            </a:r>
            <a:endParaRPr lang="en-US" sz="32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308975" cy="44958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Impact (if any) of pending litigations on its financial position in the financial statements.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Provision for material foreseeable losses (if any) on long term contract including derivative contracts.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Any delay in transferring amount to investor education and protection found by company. </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68</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304800"/>
            <a:ext cx="8382000" cy="1143000"/>
          </a:xfrm>
        </p:spPr>
        <p:txBody>
          <a:bodyPr/>
          <a:lstStyle/>
          <a:p>
            <a:pPr eaLnBrk="1" hangingPunct="1"/>
            <a:r>
              <a:rPr lang="en-US" sz="3600" b="1" dirty="0" smtClean="0"/>
              <a:t>RESIGNATION OF AUDITOR (Section 140) </a:t>
            </a:r>
            <a:endParaRPr lang="en-US"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0" indent="0" algn="just" eaLnBrk="1" hangingPunct="1">
              <a:lnSpc>
                <a:spcPct val="80000"/>
              </a:lnSpc>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who resign from the company shall file within 30 days of resignation, the statement in prescribed form with Registrar of Companies within 30 days indicating reasons of resignation.  </a:t>
            </a: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In case of Government company resigning, auditor shall file statement with C&amp;AG.</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If auditor does not file such statement he shall be punishable with fine not less than Rs.50,000/- which may extend upto Rs.5,00,000/-</a:t>
            </a:r>
          </a:p>
          <a:p>
            <a:pPr marL="0" indent="0"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19A560-EA41-477F-B16F-1AE2EADB89E3}" type="slidenum">
              <a:rPr lang="en-US"/>
              <a:pPr>
                <a:defRPr/>
              </a:pPr>
              <a:t>69</a:t>
            </a:fld>
            <a:endParaRPr lang="en-US"/>
          </a:p>
        </p:txBody>
      </p:sp>
      <p:sp>
        <p:nvSpPr>
          <p:cNvPr id="5734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0" indent="0" algn="just" eaLnBrk="1" fontAlgn="auto" hangingPunct="1">
              <a:spcAft>
                <a:spcPts val="0"/>
              </a:spcAft>
              <a:buNone/>
              <a:defRPr/>
            </a:pPr>
            <a:r>
              <a:rPr lang="en-US" sz="2800" b="1" dirty="0" smtClean="0">
                <a:latin typeface="Arial Unicode MS" pitchFamily="34" charset="-128"/>
                <a:ea typeface="Arial Unicode MS" pitchFamily="34" charset="-128"/>
                <a:cs typeface="Arial Unicode MS" pitchFamily="34" charset="-128"/>
              </a:rPr>
              <a:t>One Person company to convert into Public or Private company  (within 6 months)</a:t>
            </a:r>
          </a:p>
          <a:p>
            <a:pPr marL="0" indent="0" algn="just" eaLnBrk="1" fontAlgn="auto" hangingPunct="1">
              <a:spcAft>
                <a:spcPts val="0"/>
              </a:spcAft>
              <a:buNone/>
              <a:defRPr/>
            </a:pPr>
            <a:endParaRPr lang="en-US" sz="900" b="1"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When paid up capital exceeds Rs</a:t>
            </a:r>
            <a:r>
              <a:rPr lang="en-US" sz="2400" b="1" dirty="0" smtClean="0">
                <a:latin typeface="Arial Unicode MS" pitchFamily="34" charset="-128"/>
                <a:ea typeface="Arial Unicode MS" pitchFamily="34" charset="-128"/>
                <a:cs typeface="Arial Unicode MS" pitchFamily="34" charset="-128"/>
              </a:rPr>
              <a:t>.50,00,000/- </a:t>
            </a:r>
          </a:p>
          <a:p>
            <a:pPr marL="320040" indent="-320040" algn="ctr"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or </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Average annual turnover exceeds Rs.2,00,00,000/- at the last day of relevant period OPC shall cease to continue as OPC.</a:t>
            </a:r>
          </a:p>
          <a:p>
            <a:pPr marL="320040" indent="-320040" algn="just" eaLnBrk="1" fontAlgn="auto" hangingPunct="1">
              <a:spcAft>
                <a:spcPts val="0"/>
              </a:spcAft>
              <a:buFont typeface="Wingdings" pitchFamily="2" charset="2"/>
              <a:buChar char="Ø"/>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endParaRPr lang="en-US" sz="1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7</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5257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Section147 provides that where an auditor of a company contravenes any of the provisions relating to </a:t>
            </a:r>
            <a:r>
              <a:rPr lang="en-US" sz="2800" b="1" dirty="0" smtClean="0">
                <a:latin typeface="Arial Unicode MS" pitchFamily="34" charset="-128"/>
                <a:ea typeface="Arial Unicode MS" pitchFamily="34" charset="-128"/>
                <a:cs typeface="Arial Unicode MS" pitchFamily="34" charset="-128"/>
              </a:rPr>
              <a:t>contents of audit report, compliance with auditing standards, rendering prohibited services and signing of audit report</a:t>
            </a:r>
            <a:r>
              <a:rPr lang="en-US" sz="2800" dirty="0" smtClean="0">
                <a:latin typeface="Arial Unicode MS" pitchFamily="34" charset="-128"/>
                <a:ea typeface="Arial Unicode MS" pitchFamily="34" charset="-128"/>
                <a:cs typeface="Arial Unicode MS" pitchFamily="34" charset="-128"/>
              </a:rPr>
              <a:t> (i.e. Section143 to 145):</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He shall be punishable with fine which shall not be less than </a:t>
            </a:r>
            <a:r>
              <a:rPr lang="en-US" sz="2800" b="1" dirty="0" smtClean="0">
                <a:latin typeface="Arial Unicode MS" pitchFamily="34" charset="-128"/>
                <a:ea typeface="Arial Unicode MS" pitchFamily="34" charset="-128"/>
                <a:cs typeface="Arial Unicode MS" pitchFamily="34" charset="-128"/>
              </a:rPr>
              <a:t>twenty five thousand rupees </a:t>
            </a:r>
            <a:r>
              <a:rPr lang="en-US" sz="2800" dirty="0" smtClean="0">
                <a:latin typeface="Arial Unicode MS" pitchFamily="34" charset="-128"/>
                <a:ea typeface="Arial Unicode MS" pitchFamily="34" charset="-128"/>
                <a:cs typeface="Arial Unicode MS" pitchFamily="34" charset="-128"/>
              </a:rPr>
              <a:t>but which may extend to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p>
          <a:p>
            <a:pPr marL="231775" indent="-231775"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70</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 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auditor has contravened any of the aforesaid provisions with </a:t>
            </a:r>
            <a:r>
              <a:rPr lang="en-US" sz="2800" b="1" dirty="0" smtClean="0">
                <a:latin typeface="Arial Unicode MS" pitchFamily="34" charset="-128"/>
                <a:ea typeface="Arial Unicode MS" pitchFamily="34" charset="-128"/>
                <a:cs typeface="Arial Unicode MS" pitchFamily="34" charset="-128"/>
              </a:rPr>
              <a:t>intent to deceive</a:t>
            </a:r>
            <a:r>
              <a:rPr lang="en-US" sz="2800" dirty="0" smtClean="0">
                <a:latin typeface="Arial Unicode MS" pitchFamily="34" charset="-128"/>
                <a:ea typeface="Arial Unicode MS" pitchFamily="34" charset="-128"/>
                <a:cs typeface="Arial Unicode MS" pitchFamily="34" charset="-128"/>
              </a:rPr>
              <a:t> the company or its </a:t>
            </a:r>
            <a:r>
              <a:rPr lang="en-US" sz="2800" b="1" dirty="0" smtClean="0">
                <a:latin typeface="Arial Unicode MS" pitchFamily="34" charset="-128"/>
                <a:ea typeface="Arial Unicode MS" pitchFamily="34" charset="-128"/>
                <a:cs typeface="Arial Unicode MS" pitchFamily="34" charset="-128"/>
              </a:rPr>
              <a:t>shareholders or creditors or any other person interested or concerned in the company,</a:t>
            </a:r>
            <a:r>
              <a:rPr lang="en-US" sz="2800" dirty="0" smtClean="0">
                <a:latin typeface="Arial Unicode MS" pitchFamily="34" charset="-128"/>
                <a:ea typeface="Arial Unicode MS" pitchFamily="34" charset="-128"/>
                <a:cs typeface="Arial Unicode MS" pitchFamily="34" charset="-128"/>
              </a:rPr>
              <a:t> he shall be punishable with imprisonment for a term which may extend to one year and with fine which shall not be less than </a:t>
            </a:r>
            <a:r>
              <a:rPr lang="en-US" sz="2800" b="1" dirty="0" smtClean="0">
                <a:latin typeface="Arial Unicode MS" pitchFamily="34" charset="-128"/>
                <a:ea typeface="Arial Unicode MS" pitchFamily="34" charset="-128"/>
                <a:cs typeface="Arial Unicode MS" pitchFamily="34" charset="-128"/>
              </a:rPr>
              <a:t>one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but which may extend to twenty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or with both. </a:t>
            </a: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71</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an auditor has been convicted of an offence as above, he shall be liable to –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Refund the remuneration </a:t>
            </a:r>
            <a:r>
              <a:rPr lang="en-US" sz="2800" dirty="0" smtClean="0">
                <a:latin typeface="Arial Unicode MS" pitchFamily="34" charset="-128"/>
                <a:ea typeface="Arial Unicode MS" pitchFamily="34" charset="-128"/>
                <a:cs typeface="Arial Unicode MS" pitchFamily="34" charset="-128"/>
              </a:rPr>
              <a:t>received by him to the company; and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Pay for damages</a:t>
            </a:r>
            <a:r>
              <a:rPr lang="en-US" sz="2800" dirty="0" smtClean="0">
                <a:latin typeface="Arial Unicode MS" pitchFamily="34" charset="-128"/>
                <a:ea typeface="Arial Unicode MS" pitchFamily="34" charset="-128"/>
                <a:cs typeface="Arial Unicode MS" pitchFamily="34" charset="-128"/>
              </a:rPr>
              <a:t> to the company or to any other persons </a:t>
            </a:r>
            <a:r>
              <a:rPr lang="en-US" sz="2800" b="1" dirty="0" smtClean="0">
                <a:latin typeface="Arial Unicode MS" pitchFamily="34" charset="-128"/>
                <a:ea typeface="Arial Unicode MS" pitchFamily="34" charset="-128"/>
                <a:cs typeface="Arial Unicode MS" pitchFamily="34" charset="-128"/>
              </a:rPr>
              <a:t>for loss </a:t>
            </a:r>
            <a:r>
              <a:rPr lang="en-US" sz="2800" dirty="0" smtClean="0">
                <a:latin typeface="Arial Unicode MS" pitchFamily="34" charset="-128"/>
                <a:ea typeface="Arial Unicode MS" pitchFamily="34" charset="-128"/>
                <a:cs typeface="Arial Unicode MS" pitchFamily="34" charset="-128"/>
              </a:rPr>
              <a:t>arising out of </a:t>
            </a:r>
            <a:r>
              <a:rPr lang="en-US" sz="2800" b="1" dirty="0" smtClean="0">
                <a:latin typeface="Arial Unicode MS" pitchFamily="34" charset="-128"/>
                <a:ea typeface="Arial Unicode MS" pitchFamily="34" charset="-128"/>
                <a:cs typeface="Arial Unicode MS" pitchFamily="34" charset="-128"/>
              </a:rPr>
              <a:t>incorrect or misleading statements of particulars made in his audit report</a:t>
            </a:r>
            <a:r>
              <a:rPr lang="en-US" sz="2800"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72</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Where the auditor of a company is an audit firm and it is proved that the audit partner or partners has or have :</a:t>
            </a:r>
          </a:p>
          <a:p>
            <a:pPr marL="0" indent="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Acted </a:t>
            </a:r>
            <a:r>
              <a:rPr lang="en-US" sz="2400" dirty="0" smtClean="0">
                <a:latin typeface="Arial Unicode MS" pitchFamily="34" charset="-128"/>
                <a:ea typeface="Arial Unicode MS" pitchFamily="34" charset="-128"/>
                <a:cs typeface="Arial Unicode MS" pitchFamily="34" charset="-128"/>
              </a:rPr>
              <a:t>in a </a:t>
            </a:r>
            <a:r>
              <a:rPr lang="en-US" sz="2400" b="1" dirty="0" smtClean="0">
                <a:latin typeface="Arial Unicode MS" pitchFamily="34" charset="-128"/>
                <a:ea typeface="Arial Unicode MS" pitchFamily="34" charset="-128"/>
                <a:cs typeface="Arial Unicode MS" pitchFamily="34" charset="-128"/>
              </a:rPr>
              <a:t>fraudulent manner</a:t>
            </a:r>
            <a:r>
              <a:rPr lang="en-US" sz="2400" dirty="0" smtClean="0">
                <a:latin typeface="Arial Unicode MS" pitchFamily="34" charset="-128"/>
                <a:ea typeface="Arial Unicode MS" pitchFamily="34" charset="-128"/>
                <a:cs typeface="Arial Unicode MS" pitchFamily="34" charset="-128"/>
              </a:rPr>
              <a:t> or</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Abetted or colluded</a:t>
            </a:r>
            <a:r>
              <a:rPr lang="en-US" sz="2400" dirty="0" smtClean="0">
                <a:latin typeface="Arial Unicode MS" pitchFamily="34" charset="-128"/>
                <a:ea typeface="Arial Unicode MS" pitchFamily="34" charset="-128"/>
                <a:cs typeface="Arial Unicode MS" pitchFamily="34" charset="-128"/>
              </a:rPr>
              <a:t> in any </a:t>
            </a:r>
            <a:r>
              <a:rPr lang="en-US" sz="2400" b="1" dirty="0" smtClean="0">
                <a:latin typeface="Arial Unicode MS" pitchFamily="34" charset="-128"/>
                <a:ea typeface="Arial Unicode MS" pitchFamily="34" charset="-128"/>
                <a:cs typeface="Arial Unicode MS" pitchFamily="34" charset="-128"/>
              </a:rPr>
              <a:t>fraud </a:t>
            </a:r>
            <a:r>
              <a:rPr lang="en-US" sz="2400" dirty="0" smtClean="0">
                <a:latin typeface="Arial Unicode MS" pitchFamily="34" charset="-128"/>
                <a:ea typeface="Arial Unicode MS" pitchFamily="34" charset="-128"/>
                <a:cs typeface="Arial Unicode MS" pitchFamily="34" charset="-128"/>
              </a:rPr>
              <a:t>by or in relation to or by the company or its directors or officers, the civil liability as provided in the Act or any other law for such an act would be of the </a:t>
            </a:r>
            <a:r>
              <a:rPr lang="en-US" sz="2400" b="1" dirty="0" smtClean="0">
                <a:latin typeface="Arial Unicode MS" pitchFamily="34" charset="-128"/>
                <a:ea typeface="Arial Unicode MS" pitchFamily="34" charset="-128"/>
                <a:cs typeface="Arial Unicode MS" pitchFamily="34" charset="-128"/>
              </a:rPr>
              <a:t>audit partner or partners as well as of the firm jointly and severally.</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Any criminal liability other than fine shall be devolve only on concerned partner or partners who acted in fraudulent manner or abetted or colluded in any fraud.</a:t>
            </a: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73</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304800"/>
            <a:ext cx="8382000" cy="1143000"/>
          </a:xfrm>
        </p:spPr>
        <p:txBody>
          <a:bodyPr/>
          <a:lstStyle/>
          <a:p>
            <a:pPr eaLnBrk="1" hangingPunct="1"/>
            <a:r>
              <a:rPr lang="en-US" sz="3600" b="1" smtClean="0"/>
              <a:t>AUDITOR TO ATTEND AGM </a:t>
            </a:r>
            <a:endParaRPr lang="en-US" smtClean="0"/>
          </a:p>
        </p:txBody>
      </p:sp>
      <p:sp>
        <p:nvSpPr>
          <p:cNvPr id="3" name="Content Placeholder 2"/>
          <p:cNvSpPr>
            <a:spLocks noGrp="1"/>
          </p:cNvSpPr>
          <p:nvPr>
            <p:ph sz="quarter" idx="1"/>
          </p:nvPr>
        </p:nvSpPr>
        <p:spPr>
          <a:xfrm>
            <a:off x="1371600" y="1981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In the existing Act Auditor is not mandatorily required to attend  Annual General Meeting but new Companies Act, 2013 provides under section146, every auditor shall attend general meeting by himself or through its </a:t>
            </a:r>
            <a:r>
              <a:rPr lang="en-US" sz="2800" dirty="0" err="1" smtClean="0">
                <a:latin typeface="Arial Unicode MS" pitchFamily="34" charset="-128"/>
                <a:ea typeface="Arial Unicode MS" pitchFamily="34" charset="-128"/>
                <a:cs typeface="Arial Unicode MS" pitchFamily="34" charset="-128"/>
              </a:rPr>
              <a:t>authorised</a:t>
            </a:r>
            <a:r>
              <a:rPr lang="en-US" sz="2800" dirty="0" smtClean="0">
                <a:latin typeface="Arial Unicode MS" pitchFamily="34" charset="-128"/>
                <a:ea typeface="Arial Unicode MS" pitchFamily="34" charset="-128"/>
                <a:cs typeface="Arial Unicode MS" pitchFamily="34" charset="-128"/>
              </a:rPr>
              <a:t> representative who is also qualified to be the </a:t>
            </a:r>
            <a:r>
              <a:rPr lang="en-US" sz="2800" u="sng" dirty="0" smtClean="0">
                <a:latin typeface="Arial Unicode MS" pitchFamily="34" charset="-128"/>
                <a:ea typeface="Arial Unicode MS" pitchFamily="34" charset="-128"/>
                <a:cs typeface="Arial Unicode MS" pitchFamily="34" charset="-128"/>
              </a:rPr>
              <a:t>Auditor unless otherwise exempted by the company</a:t>
            </a:r>
            <a:r>
              <a:rPr lang="en-US" sz="2800" dirty="0" smtClean="0">
                <a:latin typeface="Arial Unicode MS" pitchFamily="34" charset="-128"/>
                <a:ea typeface="Arial Unicode MS" pitchFamily="34" charset="-128"/>
                <a:cs typeface="Arial Unicode MS" pitchFamily="34" charset="-128"/>
              </a:rPr>
              <a:t>.</a:t>
            </a:r>
          </a:p>
          <a:p>
            <a:pPr marL="320040" indent="-320040" eaLnBrk="1" fontAlgn="auto" hangingPunct="1">
              <a:spcAft>
                <a:spcPts val="0"/>
              </a:spcAft>
              <a:buFont typeface="Wingdings"/>
              <a:buChar char=""/>
              <a:defRPr/>
            </a:pPr>
            <a:endParaRPr lang="en-US" sz="28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5CFC1BF-390B-466B-9CB1-4532287D7EAF}" type="slidenum">
              <a:rPr lang="en-US"/>
              <a:pPr>
                <a:defRPr/>
              </a:pPr>
              <a:t>74</a:t>
            </a:fld>
            <a:endParaRPr lang="en-US"/>
          </a:p>
        </p:txBody>
      </p:sp>
      <p:sp>
        <p:nvSpPr>
          <p:cNvPr id="58373" name="Footer Placeholder 4"/>
          <p:cNvSpPr>
            <a:spLocks noGrp="1"/>
          </p:cNvSpPr>
          <p:nvPr>
            <p:ph type="ftr" sz="quarter" idx="11"/>
          </p:nvPr>
        </p:nvSpPr>
        <p:spPr bwMode="auto">
          <a:xfrm>
            <a:off x="7086600" y="6248400"/>
            <a:ext cx="1676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DIRECTORS</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DIRECTORS</a:t>
            </a:r>
            <a:endParaRPr lang="en-US" dirty="0"/>
          </a:p>
        </p:txBody>
      </p:sp>
      <p:sp>
        <p:nvSpPr>
          <p:cNvPr id="3" name="Content Placeholder 2"/>
          <p:cNvSpPr>
            <a:spLocks noGrp="1"/>
          </p:cNvSpPr>
          <p:nvPr>
            <p:ph sz="quarter" idx="1"/>
          </p:nvPr>
        </p:nvSpPr>
        <p:spPr>
          <a:xfrm>
            <a:off x="457200" y="1524000"/>
            <a:ext cx="8382000" cy="5334000"/>
          </a:xfrm>
        </p:spPr>
        <p:txBody>
          <a:bodyPr>
            <a:noAutofit/>
          </a:bodyPr>
          <a:lstStyle/>
          <a:p>
            <a:pPr marL="514350" indent="-514350"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A company can have maximum no. of directors 15.  </a:t>
            </a: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If company wants to appoint more than 15, company can appoint after passing Special Resolution.</a:t>
            </a: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Resident  Director</a:t>
            </a:r>
            <a:endParaRPr lang="en-US" dirty="0"/>
          </a:p>
        </p:txBody>
      </p:sp>
      <p:sp>
        <p:nvSpPr>
          <p:cNvPr id="3" name="Content Placeholder 2"/>
          <p:cNvSpPr>
            <a:spLocks noGrp="1"/>
          </p:cNvSpPr>
          <p:nvPr>
            <p:ph sz="quarter" idx="1"/>
          </p:nvPr>
        </p:nvSpPr>
        <p:spPr>
          <a:xfrm>
            <a:off x="457200" y="1752600"/>
            <a:ext cx="8382000" cy="42672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Every  company shall have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one director who has stayed in India for not less than 182 days in previous calendar year.</a:t>
            </a: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DIRECTORS</a:t>
            </a:r>
            <a:endParaRPr lang="en-US" dirty="0"/>
          </a:p>
        </p:txBody>
      </p:sp>
      <p:sp>
        <p:nvSpPr>
          <p:cNvPr id="3" name="Content Placeholder 2"/>
          <p:cNvSpPr>
            <a:spLocks noGrp="1"/>
          </p:cNvSpPr>
          <p:nvPr>
            <p:ph sz="quarter" idx="1"/>
          </p:nvPr>
        </p:nvSpPr>
        <p:spPr>
          <a:xfrm>
            <a:off x="838200" y="1524000"/>
            <a:ext cx="7772400" cy="5334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person cannot become director in more than 20 companies as against 15 companies under existing Act. </a:t>
            </a:r>
          </a:p>
          <a:p>
            <a:pPr marL="514350" indent="-51435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Out of 20, public companies should not be more than 10.</a:t>
            </a: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Appointment of Directors</a:t>
            </a:r>
            <a:endParaRPr lang="en-US" dirty="0"/>
          </a:p>
        </p:txBody>
      </p:sp>
      <p:sp>
        <p:nvSpPr>
          <p:cNvPr id="3" name="Content Placeholder 2"/>
          <p:cNvSpPr>
            <a:spLocks noGrp="1"/>
          </p:cNvSpPr>
          <p:nvPr>
            <p:ph sz="quarter" idx="1"/>
          </p:nvPr>
        </p:nvSpPr>
        <p:spPr>
          <a:xfrm>
            <a:off x="457200" y="1752600"/>
            <a:ext cx="8382000" cy="4343400"/>
          </a:xfrm>
        </p:spPr>
        <p:txBody>
          <a:bodyPr>
            <a:noAutofit/>
          </a:bodyPr>
          <a:lstStyle/>
          <a:p>
            <a:pPr marL="514350" indent="-51435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First Directors</a:t>
            </a:r>
            <a:r>
              <a:rPr lang="en-US" sz="2400" dirty="0" smtClean="0">
                <a:latin typeface="Arial Unicode MS" pitchFamily="34" charset="-128"/>
                <a:ea typeface="Arial Unicode MS" pitchFamily="34" charset="-128"/>
                <a:cs typeface="Arial Unicode MS" pitchFamily="34" charset="-128"/>
              </a:rPr>
              <a:t>:-  </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articles or subscribers to the Memorandum.</a:t>
            </a: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Subscriber of OPC in case of OPC</a:t>
            </a: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Every Director shall be appointed in the General Meeting except provided in the act. </a:t>
            </a: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685800" y="1600200"/>
            <a:ext cx="7696200" cy="5257800"/>
          </a:xfrm>
        </p:spPr>
        <p:txBody>
          <a:bodyPr>
            <a:normAutofit/>
          </a:bodyPr>
          <a:lstStyle/>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be converted into any other kind of company unless:</a:t>
            </a:r>
          </a:p>
          <a:p>
            <a:pPr marL="320040" indent="-320040" algn="just" eaLnBrk="1" fontAlgn="auto" hangingPunct="1">
              <a:spcAft>
                <a:spcPts val="0"/>
              </a:spcAft>
              <a:buFont typeface="Wingdings" pitchFamily="2" charset="2"/>
              <a:buChar char="Ø"/>
              <a:defRPr/>
            </a:pPr>
            <a:endParaRPr lang="en-US" sz="800" dirty="0" smtClean="0">
              <a:latin typeface="Arial Unicode MS" pitchFamily="34" charset="-128"/>
              <a:ea typeface="Arial Unicode MS" pitchFamily="34" charset="-128"/>
              <a:cs typeface="Arial Unicode MS" pitchFamily="34" charset="-128"/>
            </a:endParaRP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2 years have expired after incorporation </a:t>
            </a: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or</a:t>
            </a: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Its threshold limit of capital/ turnover increased.</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8</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Appointment of Directors</a:t>
            </a:r>
            <a:endParaRPr lang="en-US" dirty="0"/>
          </a:p>
        </p:txBody>
      </p:sp>
      <p:sp>
        <p:nvSpPr>
          <p:cNvPr id="3" name="Content Placeholder 2"/>
          <p:cNvSpPr>
            <a:spLocks noGrp="1"/>
          </p:cNvSpPr>
          <p:nvPr>
            <p:ph sz="quarter" idx="1"/>
          </p:nvPr>
        </p:nvSpPr>
        <p:spPr>
          <a:xfrm>
            <a:off x="457200" y="1600200"/>
            <a:ext cx="8382000" cy="4495800"/>
          </a:xfrm>
        </p:spPr>
        <p:txBody>
          <a:bodyPr>
            <a:noAutofit/>
          </a:bodyPr>
          <a:lstStyle/>
          <a:p>
            <a:pPr marL="514350" indent="-51435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Qualification </a:t>
            </a:r>
            <a:r>
              <a:rPr lang="en-US" sz="2400" dirty="0" smtClean="0">
                <a:latin typeface="Arial Unicode MS" pitchFamily="34" charset="-128"/>
                <a:ea typeface="Arial Unicode MS" pitchFamily="34" charset="-128"/>
                <a:cs typeface="Arial Unicode MS" pitchFamily="34" charset="-128"/>
              </a:rPr>
              <a:t>:-</a:t>
            </a: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Person has been allotted DIN</a:t>
            </a: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declaration that he is not disqualified under act. </a:t>
            </a: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Consent to act as Director is given to the company and company has filed such consent with ROC within 30 days. </a:t>
            </a:r>
          </a:p>
          <a:p>
            <a:pPr marL="835025" lvl="1"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Rotation of Directors</a:t>
            </a:r>
            <a:endParaRPr lang="en-US" dirty="0"/>
          </a:p>
        </p:txBody>
      </p:sp>
      <p:sp>
        <p:nvSpPr>
          <p:cNvPr id="3" name="Content Placeholder 2"/>
          <p:cNvSpPr>
            <a:spLocks noGrp="1"/>
          </p:cNvSpPr>
          <p:nvPr>
            <p:ph sz="quarter" idx="1"/>
          </p:nvPr>
        </p:nvSpPr>
        <p:spPr>
          <a:xfrm>
            <a:off x="457200" y="1752600"/>
            <a:ext cx="8382000" cy="4343400"/>
          </a:xfrm>
        </p:spPr>
        <p:txBody>
          <a:bodyPr>
            <a:noAutofit/>
          </a:bodyPr>
          <a:lstStyle/>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Applicable to all limited companies. </a:t>
            </a:r>
          </a:p>
          <a:p>
            <a:pPr marL="514350" indent="-514350" algn="just" eaLnBrk="1" fontAlgn="auto" hangingPunct="1">
              <a:spcAft>
                <a:spcPts val="0"/>
              </a:spcAft>
              <a:defRPr/>
            </a:pPr>
            <a:endParaRPr lang="en-US" sz="23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Unless articles provides retirement of all the directors at every general meeting – </a:t>
            </a:r>
            <a:r>
              <a:rPr lang="en-US" sz="2300" u="sng" dirty="0" smtClean="0">
                <a:latin typeface="Arial Unicode MS" pitchFamily="34" charset="-128"/>
                <a:ea typeface="Arial Unicode MS" pitchFamily="34" charset="-128"/>
                <a:cs typeface="Arial Unicode MS" pitchFamily="34" charset="-128"/>
              </a:rPr>
              <a:t>not less than  2/3</a:t>
            </a:r>
            <a:r>
              <a:rPr lang="en-US" sz="2300" u="sng" baseline="30000" dirty="0" smtClean="0">
                <a:latin typeface="Arial Unicode MS" pitchFamily="34" charset="-128"/>
                <a:ea typeface="Arial Unicode MS" pitchFamily="34" charset="-128"/>
                <a:cs typeface="Arial Unicode MS" pitchFamily="34" charset="-128"/>
              </a:rPr>
              <a:t>rd</a:t>
            </a:r>
            <a:r>
              <a:rPr lang="en-US" sz="2300" u="sng" dirty="0" smtClean="0">
                <a:latin typeface="Arial Unicode MS" pitchFamily="34" charset="-128"/>
                <a:ea typeface="Arial Unicode MS" pitchFamily="34" charset="-128"/>
                <a:cs typeface="Arial Unicode MS" pitchFamily="34" charset="-128"/>
              </a:rPr>
              <a:t> of total number of directors shall be eligible to  retire by rotation</a:t>
            </a:r>
            <a:r>
              <a:rPr lang="en-US" sz="2300" dirty="0" smtClean="0">
                <a:latin typeface="Arial Unicode MS" pitchFamily="34" charset="-128"/>
                <a:ea typeface="Arial Unicode MS" pitchFamily="34" charset="-128"/>
                <a:cs typeface="Arial Unicode MS" pitchFamily="34" charset="-128"/>
              </a:rPr>
              <a:t>. And </a:t>
            </a:r>
          </a:p>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1/3</a:t>
            </a:r>
            <a:r>
              <a:rPr lang="en-US" sz="2300" baseline="30000" dirty="0" smtClean="0">
                <a:latin typeface="Arial Unicode MS" pitchFamily="34" charset="-128"/>
                <a:ea typeface="Arial Unicode MS" pitchFamily="34" charset="-128"/>
                <a:cs typeface="Arial Unicode MS" pitchFamily="34" charset="-128"/>
              </a:rPr>
              <a:t>rd</a:t>
            </a:r>
            <a:r>
              <a:rPr lang="en-US" sz="2300" dirty="0" smtClean="0">
                <a:latin typeface="Arial Unicode MS" pitchFamily="34" charset="-128"/>
                <a:ea typeface="Arial Unicode MS" pitchFamily="34" charset="-128"/>
                <a:cs typeface="Arial Unicode MS" pitchFamily="34" charset="-128"/>
              </a:rPr>
              <a:t> of such directors shall retire by rotation </a:t>
            </a:r>
          </a:p>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The person selected for retirement by rotation shall be longest period in the office. </a:t>
            </a:r>
          </a:p>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 If retirement in the same period for 2 directors then it will be decided by the draw-of-lot. </a:t>
            </a:r>
          </a:p>
          <a:p>
            <a:pPr marL="514350" indent="-514350" algn="just" eaLnBrk="1" fontAlgn="auto" hangingPunct="1">
              <a:spcAft>
                <a:spcPts val="0"/>
              </a:spcAft>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Rotation of Directors</a:t>
            </a:r>
            <a:endParaRPr lang="en-US" dirty="0"/>
          </a:p>
        </p:txBody>
      </p:sp>
      <p:sp>
        <p:nvSpPr>
          <p:cNvPr id="3" name="Content Placeholder 2"/>
          <p:cNvSpPr>
            <a:spLocks noGrp="1"/>
          </p:cNvSpPr>
          <p:nvPr>
            <p:ph sz="quarter" idx="1"/>
          </p:nvPr>
        </p:nvSpPr>
        <p:spPr>
          <a:xfrm>
            <a:off x="457200" y="1600200"/>
            <a:ext cx="8382000" cy="4495800"/>
          </a:xfrm>
        </p:spPr>
        <p:txBody>
          <a:bodyPr>
            <a:noAutofit/>
          </a:bodyPr>
          <a:lstStyle/>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The vacancy for the retiring auditor shall be filled up by appointing any other person or the retiring director himself.</a:t>
            </a:r>
          </a:p>
          <a:p>
            <a:pPr marL="514350" indent="-514350" algn="just" eaLnBrk="1" fontAlgn="auto" hangingPunct="1">
              <a:spcAft>
                <a:spcPts val="0"/>
              </a:spcAft>
              <a:defRPr/>
            </a:pPr>
            <a:endParaRPr lang="en-US" sz="23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300" dirty="0" smtClean="0">
                <a:latin typeface="Arial Unicode MS" pitchFamily="34" charset="-128"/>
                <a:ea typeface="Arial Unicode MS" pitchFamily="34" charset="-128"/>
                <a:cs typeface="Arial Unicode MS" pitchFamily="34" charset="-128"/>
              </a:rPr>
              <a:t>For the purpose of calculation of total number of directors, number of independent directors shall not be considered. </a:t>
            </a:r>
          </a:p>
          <a:p>
            <a:pPr marL="514350" indent="-514350" algn="just" eaLnBrk="1" fontAlgn="auto" hangingPunct="1">
              <a:spcAft>
                <a:spcPts val="0"/>
              </a:spcAft>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Appointment of Additional Director</a:t>
            </a:r>
            <a:endParaRPr lang="en-US" dirty="0"/>
          </a:p>
        </p:txBody>
      </p:sp>
      <p:sp>
        <p:nvSpPr>
          <p:cNvPr id="3" name="Content Placeholder 2"/>
          <p:cNvSpPr>
            <a:spLocks noGrp="1"/>
          </p:cNvSpPr>
          <p:nvPr>
            <p:ph sz="quarter" idx="1"/>
          </p:nvPr>
        </p:nvSpPr>
        <p:spPr>
          <a:xfrm>
            <a:off x="457200" y="1676400"/>
            <a:ext cx="8382000" cy="4191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Board can have power in articles to appoint Additional Director.</a:t>
            </a: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 term of Additional Director shall be till the conclusion of next Annual General Meeting or the last date on which AGM have been held whichever is earlier. </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Alternate Directors</a:t>
            </a:r>
            <a:endParaRPr lang="en-US" dirty="0"/>
          </a:p>
        </p:txBody>
      </p:sp>
      <p:sp>
        <p:nvSpPr>
          <p:cNvPr id="3" name="Content Placeholder 2"/>
          <p:cNvSpPr>
            <a:spLocks noGrp="1"/>
          </p:cNvSpPr>
          <p:nvPr>
            <p:ph sz="quarter" idx="1"/>
          </p:nvPr>
        </p:nvSpPr>
        <p:spPr>
          <a:xfrm>
            <a:off x="457200" y="1676400"/>
            <a:ext cx="8382000" cy="4191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 Board of Directors may appoint alternate directors to any other director. </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If the director is absent, </a:t>
            </a:r>
            <a:r>
              <a:rPr lang="en-US" sz="2400" b="1" dirty="0" smtClean="0">
                <a:latin typeface="Arial Unicode MS" pitchFamily="34" charset="-128"/>
                <a:ea typeface="Arial Unicode MS" pitchFamily="34" charset="-128"/>
                <a:cs typeface="Arial Unicode MS" pitchFamily="34" charset="-128"/>
              </a:rPr>
              <a:t>outside India </a:t>
            </a:r>
            <a:r>
              <a:rPr lang="en-US" sz="2400" dirty="0" smtClean="0">
                <a:latin typeface="Arial Unicode MS" pitchFamily="34" charset="-128"/>
                <a:ea typeface="Arial Unicode MS" pitchFamily="34" charset="-128"/>
                <a:cs typeface="Arial Unicode MS" pitchFamily="34" charset="-128"/>
              </a:rPr>
              <a:t>for not less than three months.</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 term of alternate director shall not be more than the term of original director. </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 alternate director shall vacate the office if the original director </a:t>
            </a:r>
            <a:r>
              <a:rPr lang="en-US" sz="2400" b="1" dirty="0" smtClean="0">
                <a:latin typeface="Arial Unicode MS" pitchFamily="34" charset="-128"/>
                <a:ea typeface="Arial Unicode MS" pitchFamily="34" charset="-128"/>
                <a:cs typeface="Arial Unicode MS" pitchFamily="34" charset="-128"/>
              </a:rPr>
              <a:t>returns to India.</a:t>
            </a: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Nominee Director</a:t>
            </a:r>
            <a:endParaRPr lang="en-US" dirty="0"/>
          </a:p>
        </p:txBody>
      </p:sp>
      <p:sp>
        <p:nvSpPr>
          <p:cNvPr id="3" name="Content Placeholder 2"/>
          <p:cNvSpPr>
            <a:spLocks noGrp="1"/>
          </p:cNvSpPr>
          <p:nvPr>
            <p:ph sz="quarter" idx="1"/>
          </p:nvPr>
        </p:nvSpPr>
        <p:spPr>
          <a:xfrm>
            <a:off x="457200" y="1676400"/>
            <a:ext cx="8382000" cy="4191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Subject to the article, company may appoint the person as the Director nominated by any institution.  In terms of any agreement or by Central Government, State Government, by virtue of its shareholding in the Government company. </a:t>
            </a:r>
          </a:p>
          <a:p>
            <a:pPr marL="514350" indent="-514350" algn="just" eaLnBrk="1" fontAlgn="auto" hangingPunct="1">
              <a:spcAft>
                <a:spcPts val="0"/>
              </a:spcAft>
              <a:defRPr/>
            </a:pPr>
            <a:r>
              <a:rPr lang="en-US" sz="2400" b="1" dirty="0" smtClean="0">
                <a:latin typeface="Arial Unicode MS" pitchFamily="34" charset="-128"/>
                <a:ea typeface="Arial Unicode MS" pitchFamily="34" charset="-128"/>
                <a:cs typeface="Arial Unicode MS" pitchFamily="34" charset="-128"/>
              </a:rPr>
              <a:t>Other Provisions </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 </a:t>
            </a:r>
            <a:r>
              <a:rPr lang="en-US" sz="2400" b="1" dirty="0" smtClean="0">
                <a:latin typeface="Arial Unicode MS" pitchFamily="34" charset="-128"/>
                <a:ea typeface="Arial Unicode MS" pitchFamily="34" charset="-128"/>
                <a:cs typeface="Arial Unicode MS" pitchFamily="34" charset="-128"/>
              </a:rPr>
              <a:t>casual vacancy</a:t>
            </a:r>
            <a:r>
              <a:rPr lang="en-US" sz="2400" dirty="0" smtClean="0">
                <a:latin typeface="Arial Unicode MS" pitchFamily="34" charset="-128"/>
                <a:ea typeface="Arial Unicode MS" pitchFamily="34" charset="-128"/>
                <a:cs typeface="Arial Unicode MS" pitchFamily="34" charset="-128"/>
              </a:rPr>
              <a:t>  can  be filled by the Board of Directors. </a:t>
            </a: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err="1" smtClean="0"/>
              <a:t>Dis</a:t>
            </a:r>
            <a:r>
              <a:rPr lang="en-US" dirty="0" smtClean="0"/>
              <a:t>-qualification of Directors</a:t>
            </a:r>
            <a:endParaRPr lang="en-US" dirty="0"/>
          </a:p>
        </p:txBody>
      </p:sp>
      <p:sp>
        <p:nvSpPr>
          <p:cNvPr id="3" name="Content Placeholder 2"/>
          <p:cNvSpPr>
            <a:spLocks noGrp="1"/>
          </p:cNvSpPr>
          <p:nvPr>
            <p:ph sz="quarter" idx="1"/>
          </p:nvPr>
        </p:nvSpPr>
        <p:spPr>
          <a:xfrm>
            <a:off x="381000" y="1524000"/>
            <a:ext cx="8458200" cy="4953000"/>
          </a:xfrm>
        </p:spPr>
        <p:txBody>
          <a:bodyPr>
            <a:noAutofit/>
          </a:bodyPr>
          <a:lstStyle/>
          <a:p>
            <a:pPr marL="514350" indent="-514350" algn="just" eaLnBrk="1" fontAlgn="auto" hangingPunct="1">
              <a:spcAft>
                <a:spcPts val="0"/>
              </a:spcAft>
              <a:buNone/>
              <a:defRPr/>
            </a:pPr>
            <a:r>
              <a:rPr lang="en-US" sz="2000" dirty="0" smtClean="0">
                <a:latin typeface="Arial Unicode MS" pitchFamily="34" charset="-128"/>
                <a:ea typeface="Arial Unicode MS" pitchFamily="34" charset="-128"/>
                <a:cs typeface="Arial Unicode MS" pitchFamily="34" charset="-128"/>
              </a:rPr>
              <a:t>If he is :-</a:t>
            </a:r>
          </a:p>
          <a:p>
            <a:pPr marL="290513" indent="-290513" algn="just" eaLnBrk="1" fontAlgn="auto" hangingPunct="1">
              <a:spcAft>
                <a:spcPts val="0"/>
              </a:spcAft>
              <a:defRPr/>
            </a:pPr>
            <a:r>
              <a:rPr lang="en-US" sz="2000" b="1" dirty="0" smtClean="0">
                <a:latin typeface="Arial Unicode MS" pitchFamily="34" charset="-128"/>
                <a:ea typeface="Arial Unicode MS" pitchFamily="34" charset="-128"/>
                <a:cs typeface="Arial Unicode MS" pitchFamily="34" charset="-128"/>
              </a:rPr>
              <a:t>Unsound mind</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The </a:t>
            </a:r>
            <a:r>
              <a:rPr lang="en-US" sz="2000" b="1" dirty="0" smtClean="0">
                <a:latin typeface="Arial Unicode MS" pitchFamily="34" charset="-128"/>
                <a:ea typeface="Arial Unicode MS" pitchFamily="34" charset="-128"/>
                <a:cs typeface="Arial Unicode MS" pitchFamily="34" charset="-128"/>
              </a:rPr>
              <a:t>un-discharged insolvent</a:t>
            </a:r>
            <a:r>
              <a:rPr lang="en-US" sz="2000" dirty="0" smtClean="0">
                <a:latin typeface="Arial Unicode MS" pitchFamily="34" charset="-128"/>
                <a:ea typeface="Arial Unicode MS" pitchFamily="34" charset="-128"/>
                <a:cs typeface="Arial Unicode MS" pitchFamily="34" charset="-128"/>
              </a:rPr>
              <a:t>.</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Has applied for be adjudicated as insolvent and application is pending.</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The order has been passed </a:t>
            </a:r>
            <a:r>
              <a:rPr lang="en-US" sz="2000" b="1" dirty="0" smtClean="0">
                <a:latin typeface="Arial Unicode MS" pitchFamily="34" charset="-128"/>
                <a:ea typeface="Arial Unicode MS" pitchFamily="34" charset="-128"/>
                <a:cs typeface="Arial Unicode MS" pitchFamily="34" charset="-128"/>
              </a:rPr>
              <a:t>by Tribunal </a:t>
            </a:r>
            <a:r>
              <a:rPr lang="en-US" sz="2000" dirty="0" smtClean="0">
                <a:latin typeface="Arial Unicode MS" pitchFamily="34" charset="-128"/>
                <a:ea typeface="Arial Unicode MS" pitchFamily="34" charset="-128"/>
                <a:cs typeface="Arial Unicode MS" pitchFamily="34" charset="-128"/>
              </a:rPr>
              <a:t>disqualifying him for appointment as Director.</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If he </a:t>
            </a:r>
            <a:r>
              <a:rPr lang="en-US" sz="2000" b="1" dirty="0" smtClean="0">
                <a:latin typeface="Arial Unicode MS" pitchFamily="34" charset="-128"/>
                <a:ea typeface="Arial Unicode MS" pitchFamily="34" charset="-128"/>
                <a:cs typeface="Arial Unicode MS" pitchFamily="34" charset="-128"/>
              </a:rPr>
              <a:t>fails to pay calls</a:t>
            </a:r>
            <a:r>
              <a:rPr lang="en-US" sz="2000" dirty="0" smtClean="0">
                <a:latin typeface="Arial Unicode MS" pitchFamily="34" charset="-128"/>
                <a:ea typeface="Arial Unicode MS" pitchFamily="34" charset="-128"/>
                <a:cs typeface="Arial Unicode MS" pitchFamily="34" charset="-128"/>
              </a:rPr>
              <a:t> on the shareholder  and 6 months have lapsed from the last date of payment of call.</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If he is the </a:t>
            </a:r>
            <a:r>
              <a:rPr lang="en-US" sz="2000" b="1" dirty="0" smtClean="0">
                <a:latin typeface="Arial Unicode MS" pitchFamily="34" charset="-128"/>
                <a:ea typeface="Arial Unicode MS" pitchFamily="34" charset="-128"/>
                <a:cs typeface="Arial Unicode MS" pitchFamily="34" charset="-128"/>
              </a:rPr>
              <a:t>director of the company which</a:t>
            </a:r>
          </a:p>
          <a:p>
            <a:pPr marL="290513" indent="-290513" algn="just" eaLnBrk="1" fontAlgn="auto" hangingPunct="1">
              <a:spcAft>
                <a:spcPts val="0"/>
              </a:spcAft>
              <a:defRPr/>
            </a:pPr>
            <a:r>
              <a:rPr lang="en-US" sz="2000" b="1" dirty="0" smtClean="0">
                <a:latin typeface="Arial Unicode MS" pitchFamily="34" charset="-128"/>
                <a:ea typeface="Arial Unicode MS" pitchFamily="34" charset="-128"/>
                <a:cs typeface="Arial Unicode MS" pitchFamily="34" charset="-128"/>
              </a:rPr>
              <a:t>has not filed financial statement</a:t>
            </a:r>
            <a:r>
              <a:rPr lang="en-US" sz="2000" dirty="0" smtClean="0">
                <a:latin typeface="Arial Unicode MS" pitchFamily="34" charset="-128"/>
                <a:ea typeface="Arial Unicode MS" pitchFamily="34" charset="-128"/>
                <a:cs typeface="Arial Unicode MS" pitchFamily="34" charset="-128"/>
              </a:rPr>
              <a:t> and annual return for the period of continuous </a:t>
            </a:r>
            <a:r>
              <a:rPr lang="en-US" sz="2000" b="1" dirty="0" smtClean="0">
                <a:latin typeface="Arial Unicode MS" pitchFamily="34" charset="-128"/>
                <a:ea typeface="Arial Unicode MS" pitchFamily="34" charset="-128"/>
                <a:cs typeface="Arial Unicode MS" pitchFamily="34" charset="-128"/>
              </a:rPr>
              <a:t>three financial years or </a:t>
            </a:r>
          </a:p>
          <a:p>
            <a:pPr marL="290513" indent="-290513" algn="just" eaLnBrk="1" fontAlgn="auto" hangingPunct="1">
              <a:spcAft>
                <a:spcPts val="0"/>
              </a:spcAft>
              <a:defRPr/>
            </a:pPr>
            <a:r>
              <a:rPr lang="en-US" sz="2000" b="1" dirty="0" smtClean="0">
                <a:latin typeface="Arial Unicode MS" pitchFamily="34" charset="-128"/>
                <a:ea typeface="Arial Unicode MS" pitchFamily="34" charset="-128"/>
                <a:cs typeface="Arial Unicode MS" pitchFamily="34" charset="-128"/>
              </a:rPr>
              <a:t>i</a:t>
            </a:r>
            <a:r>
              <a:rPr lang="en-US" sz="2000" dirty="0" smtClean="0">
                <a:latin typeface="Arial Unicode MS" pitchFamily="34" charset="-128"/>
                <a:ea typeface="Arial Unicode MS" pitchFamily="34" charset="-128"/>
                <a:cs typeface="Arial Unicode MS" pitchFamily="34" charset="-128"/>
              </a:rPr>
              <a:t>s </a:t>
            </a:r>
            <a:r>
              <a:rPr lang="en-US" sz="2000" b="1" dirty="0" smtClean="0">
                <a:latin typeface="Arial Unicode MS" pitchFamily="34" charset="-128"/>
                <a:ea typeface="Arial Unicode MS" pitchFamily="34" charset="-128"/>
                <a:cs typeface="Arial Unicode MS" pitchFamily="34" charset="-128"/>
              </a:rPr>
              <a:t>failed to repay the deposit </a:t>
            </a:r>
            <a:r>
              <a:rPr lang="en-US" sz="2000" dirty="0" smtClean="0">
                <a:latin typeface="Arial Unicode MS" pitchFamily="34" charset="-128"/>
                <a:ea typeface="Arial Unicode MS" pitchFamily="34" charset="-128"/>
                <a:cs typeface="Arial Unicode MS" pitchFamily="34" charset="-128"/>
              </a:rPr>
              <a:t>obtained by it and the interest thereon. </a:t>
            </a:r>
          </a:p>
          <a:p>
            <a:pPr marL="290513" indent="-29051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fails to </a:t>
            </a:r>
            <a:r>
              <a:rPr lang="en-US" sz="2000" b="1" dirty="0" smtClean="0">
                <a:latin typeface="Arial Unicode MS" pitchFamily="34" charset="-128"/>
                <a:ea typeface="Arial Unicode MS" pitchFamily="34" charset="-128"/>
                <a:cs typeface="Arial Unicode MS" pitchFamily="34" charset="-128"/>
              </a:rPr>
              <a:t>redeem any debt</a:t>
            </a:r>
            <a:r>
              <a:rPr lang="en-US" sz="2000" dirty="0" smtClean="0">
                <a:latin typeface="Arial Unicode MS" pitchFamily="34" charset="-128"/>
                <a:ea typeface="Arial Unicode MS" pitchFamily="34" charset="-128"/>
                <a:cs typeface="Arial Unicode MS" pitchFamily="34" charset="-128"/>
              </a:rPr>
              <a:t> on due date and pay interest thereon.  </a:t>
            </a:r>
          </a:p>
          <a:p>
            <a:pPr marL="290513" indent="-290513" algn="just" eaLnBrk="1" fontAlgn="auto" hangingPunct="1">
              <a:spcAft>
                <a:spcPts val="0"/>
              </a:spcAft>
              <a:defRPr/>
            </a:pPr>
            <a:r>
              <a:rPr lang="en-US" sz="2000" b="1" dirty="0" smtClean="0">
                <a:latin typeface="Arial Unicode MS" pitchFamily="34" charset="-128"/>
                <a:ea typeface="Arial Unicode MS" pitchFamily="34" charset="-128"/>
                <a:cs typeface="Arial Unicode MS" pitchFamily="34" charset="-128"/>
              </a:rPr>
              <a:t>Fail to pay any dividend</a:t>
            </a:r>
            <a:r>
              <a:rPr lang="en-US" sz="2000" dirty="0" smtClean="0">
                <a:latin typeface="Arial Unicode MS" pitchFamily="34" charset="-128"/>
                <a:ea typeface="Arial Unicode MS" pitchFamily="34" charset="-128"/>
                <a:cs typeface="Arial Unicode MS" pitchFamily="34" charset="-128"/>
              </a:rPr>
              <a:t> declared  for one year or more. </a:t>
            </a:r>
          </a:p>
          <a:p>
            <a:pPr marL="320040" indent="-32004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86</a:t>
            </a:fld>
            <a:endParaRPr lang="en-US"/>
          </a:p>
        </p:txBody>
      </p:sp>
      <p:sp>
        <p:nvSpPr>
          <p:cNvPr id="22533" name="Footer Placeholder 4"/>
          <p:cNvSpPr>
            <a:spLocks noGrp="1"/>
          </p:cNvSpPr>
          <p:nvPr>
            <p:ph type="ftr" sz="quarter" idx="11"/>
          </p:nvPr>
        </p:nvSpPr>
        <p:spPr bwMode="auto">
          <a:xfrm>
            <a:off x="6629400" y="6492875"/>
            <a:ext cx="2514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b="1" dirty="0" err="1" smtClean="0"/>
              <a:t>Dis</a:t>
            </a:r>
            <a:r>
              <a:rPr lang="en-US" b="1" dirty="0" smtClean="0"/>
              <a:t>-Qualification of Director </a:t>
            </a:r>
            <a:r>
              <a:rPr lang="en-US" dirty="0" smtClean="0"/>
              <a:t>(Section 164)</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Additional </a:t>
            </a:r>
            <a:r>
              <a:rPr lang="en-US" sz="2400" dirty="0" err="1" smtClean="0">
                <a:latin typeface="Arial Unicode MS" pitchFamily="34" charset="-128"/>
                <a:ea typeface="Arial Unicode MS" pitchFamily="34" charset="-128"/>
                <a:cs typeface="Arial Unicode MS" pitchFamily="34" charset="-128"/>
              </a:rPr>
              <a:t>dis</a:t>
            </a:r>
            <a:r>
              <a:rPr lang="en-US" sz="2400" dirty="0" smtClean="0">
                <a:latin typeface="Arial Unicode MS" pitchFamily="34" charset="-128"/>
                <a:ea typeface="Arial Unicode MS" pitchFamily="34" charset="-128"/>
                <a:cs typeface="Arial Unicode MS" pitchFamily="34" charset="-128"/>
              </a:rPr>
              <a:t>-qualifications:</a:t>
            </a: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If he has been</a:t>
            </a:r>
          </a:p>
          <a:p>
            <a:pPr marL="347663" indent="-347663" algn="just" eaLnBrk="1" fontAlgn="auto" hangingPunct="1">
              <a:spcAft>
                <a:spcPts val="0"/>
              </a:spcAft>
              <a:defRPr/>
            </a:pPr>
            <a:r>
              <a:rPr lang="en-US" sz="2400" b="1" dirty="0" smtClean="0">
                <a:latin typeface="Arial Unicode MS" pitchFamily="34" charset="-128"/>
                <a:ea typeface="Arial Unicode MS" pitchFamily="34" charset="-128"/>
                <a:cs typeface="Arial Unicode MS" pitchFamily="34" charset="-128"/>
              </a:rPr>
              <a:t>Convicted for related party transaction </a:t>
            </a:r>
            <a:r>
              <a:rPr lang="en-US" sz="2400" dirty="0" smtClean="0">
                <a:latin typeface="Arial Unicode MS" pitchFamily="34" charset="-128"/>
                <a:ea typeface="Arial Unicode MS" pitchFamily="34" charset="-128"/>
                <a:cs typeface="Arial Unicode MS" pitchFamily="34" charset="-128"/>
              </a:rPr>
              <a:t>at any time during last 5 years. or</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Convicted for any offence for imprisonment for 7 years or more. or</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Convicted imprisonment for not less than 6 months or period of 5 years has not lapsed.  </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87</a:t>
            </a:fld>
            <a:endParaRPr lang="en-US" dirty="0"/>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DIRECTORS (Section149)</a:t>
            </a:r>
            <a:endParaRPr lang="en-US" dirty="0"/>
          </a:p>
        </p:txBody>
      </p:sp>
      <p:sp>
        <p:nvSpPr>
          <p:cNvPr id="3" name="Content Placeholder 2"/>
          <p:cNvSpPr>
            <a:spLocks noGrp="1"/>
          </p:cNvSpPr>
          <p:nvPr>
            <p:ph sz="quarter" idx="1"/>
          </p:nvPr>
        </p:nvSpPr>
        <p:spPr>
          <a:xfrm>
            <a:off x="838200" y="1676400"/>
            <a:ext cx="7772400" cy="4114800"/>
          </a:xfrm>
        </p:spPr>
        <p:txBody>
          <a:bodyPr>
            <a:noAutofit/>
          </a:bodyPr>
          <a:lstStyle/>
          <a:p>
            <a:pPr marL="465138" indent="-465138"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person cannot become director in more than 20 companies as against 15 companies under existing Act. </a:t>
            </a:r>
          </a:p>
          <a:p>
            <a:pPr marL="465138" indent="-465138"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Out of 20, public companies should not be more than 10.</a:t>
            </a:r>
          </a:p>
          <a:p>
            <a:pPr marL="465138" indent="-465138"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Transition period – one year. </a:t>
            </a: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88</a:t>
            </a:fld>
            <a:endParaRPr lang="en-US" dirty="0"/>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sz="4000" b="1" dirty="0" smtClean="0"/>
              <a:t>DUTIES OF THE DIRECTOR (Section 166)</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A director of the Company </a:t>
            </a:r>
          </a:p>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Shall act in </a:t>
            </a:r>
            <a:r>
              <a:rPr lang="en-US" sz="2000" b="1" dirty="0" smtClean="0">
                <a:latin typeface="Arial Unicode MS" pitchFamily="34" charset="-128"/>
                <a:ea typeface="Arial Unicode MS" pitchFamily="34" charset="-128"/>
                <a:cs typeface="Arial Unicode MS" pitchFamily="34" charset="-128"/>
              </a:rPr>
              <a:t>good faith </a:t>
            </a:r>
            <a:r>
              <a:rPr lang="en-US" sz="2000" dirty="0" smtClean="0">
                <a:latin typeface="Arial Unicode MS" pitchFamily="34" charset="-128"/>
                <a:ea typeface="Arial Unicode MS" pitchFamily="34" charset="-128"/>
                <a:cs typeface="Arial Unicode MS" pitchFamily="34" charset="-128"/>
              </a:rPr>
              <a:t>in order to promote the objects of the company for the </a:t>
            </a:r>
            <a:r>
              <a:rPr lang="en-US" sz="2000" b="1" dirty="0" smtClean="0">
                <a:latin typeface="Arial Unicode MS" pitchFamily="34" charset="-128"/>
                <a:ea typeface="Arial Unicode MS" pitchFamily="34" charset="-128"/>
                <a:cs typeface="Arial Unicode MS" pitchFamily="34" charset="-128"/>
              </a:rPr>
              <a:t>benefit of members, company, employees, the community and for the prevention of environment.</a:t>
            </a:r>
          </a:p>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Shall exercise his duties with </a:t>
            </a:r>
            <a:r>
              <a:rPr lang="en-US" sz="2000" b="1" dirty="0" smtClean="0">
                <a:latin typeface="Arial Unicode MS" pitchFamily="34" charset="-128"/>
                <a:ea typeface="Arial Unicode MS" pitchFamily="34" charset="-128"/>
                <a:cs typeface="Arial Unicode MS" pitchFamily="34" charset="-128"/>
              </a:rPr>
              <a:t>reasonable care, skill and diligence.</a:t>
            </a:r>
          </a:p>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Shall not involve in the situation in which he has direct or indirect interest which </a:t>
            </a:r>
            <a:r>
              <a:rPr lang="en-US" sz="2000" b="1" dirty="0" smtClean="0">
                <a:latin typeface="Arial Unicode MS" pitchFamily="34" charset="-128"/>
                <a:ea typeface="Arial Unicode MS" pitchFamily="34" charset="-128"/>
                <a:cs typeface="Arial Unicode MS" pitchFamily="34" charset="-128"/>
              </a:rPr>
              <a:t>conflict with the interest of the company.</a:t>
            </a:r>
            <a:r>
              <a:rPr lang="en-US" sz="2000" dirty="0" smtClean="0">
                <a:latin typeface="Arial Unicode MS" pitchFamily="34" charset="-128"/>
                <a:ea typeface="Arial Unicode MS" pitchFamily="34" charset="-128"/>
                <a:cs typeface="Arial Unicode MS" pitchFamily="34" charset="-128"/>
              </a:rPr>
              <a:t> </a:t>
            </a:r>
          </a:p>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Shall not achieve or attend to achieve undue gain or advantage.</a:t>
            </a:r>
          </a:p>
          <a:p>
            <a:pPr marL="347663" indent="-347663" algn="just" eaLnBrk="1" fontAlgn="auto" hangingPunct="1">
              <a:spcAft>
                <a:spcPts val="0"/>
              </a:spcAft>
              <a:defRPr/>
            </a:pPr>
            <a:r>
              <a:rPr lang="en-US" sz="2000" dirty="0" smtClean="0">
                <a:latin typeface="Arial Unicode MS" pitchFamily="34" charset="-128"/>
                <a:ea typeface="Arial Unicode MS" pitchFamily="34" charset="-128"/>
                <a:cs typeface="Arial Unicode MS" pitchFamily="34" charset="-128"/>
              </a:rPr>
              <a:t>Shall not assign his office.</a:t>
            </a:r>
          </a:p>
          <a:p>
            <a:pPr marL="347663" indent="-347663" algn="just" eaLnBrk="1" fontAlgn="auto" hangingPunct="1">
              <a:spcAft>
                <a:spcPts val="0"/>
              </a:spcAft>
              <a:defRPr/>
            </a:pPr>
            <a:r>
              <a:rPr lang="en-US" sz="2000" u="sng" dirty="0" smtClean="0">
                <a:latin typeface="Arial Unicode MS" pitchFamily="34" charset="-128"/>
                <a:ea typeface="Arial Unicode MS" pitchFamily="34" charset="-128"/>
                <a:cs typeface="Arial Unicode MS" pitchFamily="34" charset="-128"/>
              </a:rPr>
              <a:t>Penalty </a:t>
            </a:r>
            <a:r>
              <a:rPr lang="en-US" sz="2000" dirty="0" smtClean="0">
                <a:latin typeface="Arial Unicode MS" pitchFamily="34" charset="-128"/>
                <a:ea typeface="Arial Unicode MS" pitchFamily="34" charset="-128"/>
                <a:cs typeface="Arial Unicode MS" pitchFamily="34" charset="-128"/>
              </a:rPr>
              <a:t>:  fine be not less than Rs.</a:t>
            </a:r>
            <a:r>
              <a:rPr lang="en-US" sz="2000" b="1" dirty="0" smtClean="0">
                <a:latin typeface="Arial Unicode MS" pitchFamily="34" charset="-128"/>
                <a:ea typeface="Arial Unicode MS" pitchFamily="34" charset="-128"/>
                <a:cs typeface="Arial Unicode MS" pitchFamily="34" charset="-128"/>
              </a:rPr>
              <a:t>1,00,000/- or Rs.5,00,000/-.</a:t>
            </a:r>
          </a:p>
          <a:p>
            <a:pPr marL="0" indent="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89</a:t>
            </a:fld>
            <a:endParaRPr lang="en-US" dirty="0"/>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Conversion of private company to OPC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A private limited company can be converted into OPC</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 By  passing Special Resolution</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                      And  </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NOC from creditors and members</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9</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VACATION OF OFFICE OF DIRECTOR </a:t>
            </a:r>
            <a:r>
              <a:rPr lang="en-US" dirty="0" smtClean="0"/>
              <a:t>(Section 167)</a:t>
            </a:r>
            <a:br>
              <a:rPr lang="en-US" dirty="0" smtClean="0"/>
            </a:b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If he incurs any disqualification specified in Section 164.</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If fails to attend meetings for consecutive period of 12 months (3 meetings in existing act)</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Important :-</a:t>
            </a:r>
            <a:r>
              <a:rPr lang="en-US" sz="2400" dirty="0" smtClean="0">
                <a:latin typeface="Arial Unicode MS" pitchFamily="34" charset="-128"/>
                <a:ea typeface="Arial Unicode MS" pitchFamily="34" charset="-128"/>
                <a:cs typeface="Arial Unicode MS" pitchFamily="34" charset="-128"/>
              </a:rPr>
              <a:t>  Director has to vacate his office even if his leave of absence is granted to him or her.</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90</a:t>
            </a:fld>
            <a:endParaRPr lang="en-US" dirty="0"/>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VACATION OF OFFICE OF DIRECTOR </a:t>
            </a:r>
            <a:r>
              <a:rPr lang="en-US" sz="3200" dirty="0" smtClean="0"/>
              <a:t>(Section 167)</a:t>
            </a:r>
            <a:br>
              <a:rPr lang="en-US" sz="3200" dirty="0" smtClean="0"/>
            </a:br>
            <a:endParaRPr lang="en-US" dirty="0"/>
          </a:p>
        </p:txBody>
      </p:sp>
      <p:sp>
        <p:nvSpPr>
          <p:cNvPr id="3" name="Content Placeholder 2"/>
          <p:cNvSpPr>
            <a:spLocks noGrp="1"/>
          </p:cNvSpPr>
          <p:nvPr>
            <p:ph sz="quarter" idx="1"/>
          </p:nvPr>
        </p:nvSpPr>
        <p:spPr>
          <a:xfrm>
            <a:off x="612775" y="1676400"/>
            <a:ext cx="8153400" cy="44196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He acts in contravention of provision 164 (entering into contract or arrangement in which he is interested directly or indirectly).</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Fails to disclose the interest in any contract.</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He becomes disqualified by order of the Court. </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He is removed in pursuant to provision of this act. </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91</a:t>
            </a:fld>
            <a:endParaRPr lang="en-US" dirty="0"/>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VACATION OF OFFICE OF DIRECTOR </a:t>
            </a:r>
            <a:r>
              <a:rPr lang="en-US" sz="3200" dirty="0" smtClean="0"/>
              <a:t>(Section 167)</a:t>
            </a:r>
            <a:br>
              <a:rPr lang="en-US" sz="3200" dirty="0" smtClean="0"/>
            </a:br>
            <a:endParaRPr lang="en-US" dirty="0"/>
          </a:p>
        </p:txBody>
      </p:sp>
      <p:sp>
        <p:nvSpPr>
          <p:cNvPr id="3" name="Content Placeholder 2"/>
          <p:cNvSpPr>
            <a:spLocks noGrp="1"/>
          </p:cNvSpPr>
          <p:nvPr>
            <p:ph sz="quarter" idx="1"/>
          </p:nvPr>
        </p:nvSpPr>
        <p:spPr>
          <a:xfrm>
            <a:off x="612775" y="1676400"/>
            <a:ext cx="8153400" cy="44196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Penalties:     </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Imprisonment </a:t>
            </a:r>
            <a:r>
              <a:rPr lang="en-US" sz="2400" b="1" dirty="0" smtClean="0">
                <a:latin typeface="Arial Unicode MS" pitchFamily="34" charset="-128"/>
                <a:ea typeface="Arial Unicode MS" pitchFamily="34" charset="-128"/>
                <a:cs typeface="Arial Unicode MS" pitchFamily="34" charset="-128"/>
              </a:rPr>
              <a:t>not more than one year</a:t>
            </a:r>
            <a:r>
              <a:rPr lang="en-US" sz="2400" dirty="0" smtClean="0">
                <a:latin typeface="Arial Unicode MS" pitchFamily="34" charset="-128"/>
                <a:ea typeface="Arial Unicode MS" pitchFamily="34" charset="-128"/>
                <a:cs typeface="Arial Unicode MS" pitchFamily="34" charset="-128"/>
              </a:rPr>
              <a:t> and fine not less than </a:t>
            </a:r>
            <a:r>
              <a:rPr lang="en-US" sz="2400" b="1" dirty="0" smtClean="0">
                <a:latin typeface="Arial Unicode MS" pitchFamily="34" charset="-128"/>
                <a:ea typeface="Arial Unicode MS" pitchFamily="34" charset="-128"/>
                <a:cs typeface="Arial Unicode MS" pitchFamily="34" charset="-128"/>
              </a:rPr>
              <a:t>Rs.1.00 </a:t>
            </a:r>
            <a:r>
              <a:rPr lang="en-US" sz="2400" b="1"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which may extend to </a:t>
            </a:r>
            <a:r>
              <a:rPr lang="en-US" sz="2400" b="1" dirty="0" smtClean="0">
                <a:latin typeface="Arial Unicode MS" pitchFamily="34" charset="-128"/>
                <a:ea typeface="Arial Unicode MS" pitchFamily="34" charset="-128"/>
                <a:cs typeface="Arial Unicode MS" pitchFamily="34" charset="-128"/>
              </a:rPr>
              <a:t>Rs.5.00 </a:t>
            </a:r>
            <a:r>
              <a:rPr lang="en-US" sz="2400" b="1"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or both.</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Where all the directors have vacated the office then the promoter or the Central Government shall appoint the required number of directors till the time shareholders appoint in general meeting. </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92</a:t>
            </a:fld>
            <a:endParaRPr lang="en-US"/>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b="1" dirty="0" smtClean="0"/>
              <a:t>Resignation of Directors</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Board shall note all the resignations. </a:t>
            </a: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Company shall file necessary form with ROC.</a:t>
            </a: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Directors shall also file the copy of the resignation </a:t>
            </a:r>
            <a:r>
              <a:rPr lang="en-US" sz="2200" dirty="0" err="1" smtClean="0">
                <a:latin typeface="Arial Unicode MS" pitchFamily="34" charset="-128"/>
                <a:ea typeface="Arial Unicode MS" pitchFamily="34" charset="-128"/>
                <a:cs typeface="Arial Unicode MS" pitchFamily="34" charset="-128"/>
              </a:rPr>
              <a:t>alongwith</a:t>
            </a:r>
            <a:r>
              <a:rPr lang="en-US" sz="2200" dirty="0" smtClean="0">
                <a:latin typeface="Arial Unicode MS" pitchFamily="34" charset="-128"/>
                <a:ea typeface="Arial Unicode MS" pitchFamily="34" charset="-128"/>
                <a:cs typeface="Arial Unicode MS" pitchFamily="34" charset="-128"/>
              </a:rPr>
              <a:t> the reasons to register within 30 days. </a:t>
            </a: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Date of resignation shall be the date of the receipt of letter from the Director or any date mentioned therein whichever is later. </a:t>
            </a: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The Director who resigns shall be liable for the liabilities during his tenure in the company as Director.</a:t>
            </a: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 Where all the Directors resign or vacate then promoter or Central Government shall appoint the required number of directors till shareholders appoints. </a:t>
            </a:r>
          </a:p>
          <a:p>
            <a:pPr marL="0" indent="0" algn="just" eaLnBrk="1" fontAlgn="auto" hangingPunct="1">
              <a:spcAft>
                <a:spcPts val="0"/>
              </a:spcAft>
              <a:buFont typeface="Wingdings"/>
              <a:buNone/>
              <a:defRPr/>
            </a:pPr>
            <a:endParaRPr lang="en-US" sz="22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2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93</a:t>
            </a:fld>
            <a:endParaRPr lang="en-US"/>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b="1" dirty="0" smtClean="0"/>
              <a:t>Removal of the Directors(section 169)</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By ordinary resolution after giving reasonable opportunity. </a:t>
            </a:r>
          </a:p>
          <a:p>
            <a:pPr marL="347663" indent="-347663" algn="just" eaLnBrk="1" fontAlgn="auto" hangingPunct="1">
              <a:spcAft>
                <a:spcPts val="0"/>
              </a:spcAft>
              <a:defRPr/>
            </a:pPr>
            <a:endParaRPr lang="en-US" sz="10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Company cannot remove the Director appointed by the Tribunal. </a:t>
            </a:r>
          </a:p>
          <a:p>
            <a:pPr marL="347663" indent="-347663" algn="just" eaLnBrk="1" fontAlgn="auto" hangingPunct="1">
              <a:spcAft>
                <a:spcPts val="0"/>
              </a:spcAft>
              <a:defRPr/>
            </a:pPr>
            <a:endParaRPr lang="en-US" sz="10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Special notice is required, opportunity will be given to such Director for hearing.</a:t>
            </a:r>
          </a:p>
          <a:p>
            <a:pPr marL="347663" indent="-347663" algn="just" eaLnBrk="1" fontAlgn="auto" hangingPunct="1">
              <a:spcAft>
                <a:spcPts val="0"/>
              </a:spcAft>
              <a:defRPr/>
            </a:pPr>
            <a:endParaRPr lang="en-US" sz="10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Directors will be entitle to give representation. </a:t>
            </a:r>
          </a:p>
          <a:p>
            <a:pPr marL="347663" indent="-347663" algn="just" eaLnBrk="1" fontAlgn="auto" hangingPunct="1">
              <a:spcAft>
                <a:spcPts val="0"/>
              </a:spcAft>
              <a:defRPr/>
            </a:pPr>
            <a:endParaRPr lang="en-US" sz="10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The director who was removed will not be appointed by Board as the Director.  </a:t>
            </a:r>
          </a:p>
          <a:p>
            <a:pPr marL="0" indent="0" algn="just" eaLnBrk="1" fontAlgn="auto" hangingPunct="1">
              <a:spcAft>
                <a:spcPts val="0"/>
              </a:spcAft>
              <a:buFont typeface="Wingdings"/>
              <a:buNone/>
              <a:defRPr/>
            </a:pPr>
            <a:endParaRPr lang="en-US" sz="22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2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94</a:t>
            </a:fld>
            <a:endParaRPr lang="en-US"/>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609600"/>
            <a:ext cx="8153400" cy="609600"/>
          </a:xfrm>
        </p:spPr>
        <p:txBody>
          <a:bodyPr>
            <a:normAutofit fontScale="90000"/>
          </a:bodyPr>
          <a:lstStyle/>
          <a:p>
            <a:pPr eaLnBrk="1" fontAlgn="auto" hangingPunct="1">
              <a:spcAft>
                <a:spcPts val="0"/>
              </a:spcAft>
              <a:defRPr/>
            </a:pPr>
            <a:r>
              <a:rPr lang="en-US" b="1" dirty="0" smtClean="0"/>
              <a:t>Register of Directors ( Section 170)</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The particulars of KMP’s shall also be included in the register. </a:t>
            </a:r>
          </a:p>
          <a:p>
            <a:pPr marL="347663" indent="-347663" algn="just" eaLnBrk="1" fontAlgn="auto" hangingPunct="1">
              <a:spcAft>
                <a:spcPts val="0"/>
              </a:spcAft>
              <a:defRPr/>
            </a:pPr>
            <a:endParaRPr lang="en-US" sz="10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200" dirty="0" smtClean="0">
                <a:latin typeface="Arial Unicode MS" pitchFamily="34" charset="-128"/>
                <a:ea typeface="Arial Unicode MS" pitchFamily="34" charset="-128"/>
                <a:cs typeface="Arial Unicode MS" pitchFamily="34" charset="-128"/>
              </a:rPr>
              <a:t>The return of appointment of Director shall also include the particulars  for the appointment of modification in terms of KMPs.</a:t>
            </a:r>
          </a:p>
          <a:p>
            <a:pPr marL="0" indent="0" algn="just" eaLnBrk="1" fontAlgn="auto" hangingPunct="1">
              <a:spcAft>
                <a:spcPts val="0"/>
              </a:spcAft>
              <a:buFont typeface="Wingdings"/>
              <a:buNone/>
              <a:defRPr/>
            </a:pPr>
            <a:r>
              <a:rPr lang="en-US" sz="2200" dirty="0" smtClean="0">
                <a:latin typeface="Arial Unicode MS" pitchFamily="34" charset="-128"/>
                <a:ea typeface="Arial Unicode MS" pitchFamily="34" charset="-128"/>
                <a:cs typeface="Arial Unicode MS" pitchFamily="34" charset="-128"/>
              </a:rPr>
              <a:t> </a:t>
            </a:r>
          </a:p>
          <a:p>
            <a:pPr marL="320040" indent="-320040"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59D755F-02A6-4073-A3E0-A377A00E41DF}" type="slidenum">
              <a:rPr lang="en-US"/>
              <a:pPr>
                <a:defRPr/>
              </a:pPr>
              <a:t>95</a:t>
            </a:fld>
            <a:endParaRPr lang="en-US"/>
          </a:p>
        </p:txBody>
      </p:sp>
      <p:sp>
        <p:nvSpPr>
          <p:cNvPr id="6349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Director by Small Shareholders</a:t>
            </a:r>
            <a:endParaRPr lang="en-US" dirty="0"/>
          </a:p>
        </p:txBody>
      </p:sp>
      <p:sp>
        <p:nvSpPr>
          <p:cNvPr id="3" name="Content Placeholder 2"/>
          <p:cNvSpPr>
            <a:spLocks noGrp="1"/>
          </p:cNvSpPr>
          <p:nvPr>
            <p:ph sz="quarter" idx="1"/>
          </p:nvPr>
        </p:nvSpPr>
        <p:spPr>
          <a:xfrm>
            <a:off x="457200" y="1524000"/>
            <a:ext cx="8382000" cy="3810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Applicable for Listed company</a:t>
            </a: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notice of 1000 or more small shareholders or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total number of such members whichever is less.</a:t>
            </a: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Small shareholders means holding not more than Rs.20,000/-.</a:t>
            </a:r>
          </a:p>
          <a:p>
            <a:pPr marL="835025" lvl="1"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Company may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also appoint such director.</a:t>
            </a: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Such director shall be independent director.</a:t>
            </a: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Shall not retire by rotation.</a:t>
            </a: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Tenure not exceeding 3 consecutive years.</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eaLnBrk="1" fontAlgn="auto" hangingPunct="1">
              <a:spcAft>
                <a:spcPts val="0"/>
              </a:spcAft>
              <a:defRPr/>
            </a:pPr>
            <a:r>
              <a:rPr lang="en-US" dirty="0" smtClean="0"/>
              <a:t>Director by Small Shareholders</a:t>
            </a:r>
            <a:endParaRPr lang="en-US" dirty="0"/>
          </a:p>
        </p:txBody>
      </p:sp>
      <p:sp>
        <p:nvSpPr>
          <p:cNvPr id="3" name="Content Placeholder 2"/>
          <p:cNvSpPr>
            <a:spLocks noGrp="1"/>
          </p:cNvSpPr>
          <p:nvPr>
            <p:ph sz="quarter" idx="1"/>
          </p:nvPr>
        </p:nvSpPr>
        <p:spPr>
          <a:xfrm>
            <a:off x="457200" y="1524000"/>
            <a:ext cx="8382000" cy="3810000"/>
          </a:xfrm>
        </p:spPr>
        <p:txBody>
          <a:bodyPr>
            <a:noAutofit/>
          </a:bodyPr>
          <a:lstStyle/>
          <a:p>
            <a:pPr marL="835025" lvl="1"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Shall not hold more than two such Directorship </a:t>
            </a: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Both the companies should not be in competition business.</a:t>
            </a:r>
          </a:p>
          <a:p>
            <a:pPr marL="1109662" lvl="2"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After expiry of tenure he will not be associated with company in any manner. </a:t>
            </a: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pPr eaLnBrk="1" fontAlgn="auto" hangingPunct="1">
              <a:spcAft>
                <a:spcPts val="0"/>
              </a:spcAft>
              <a:defRPr/>
            </a:pPr>
            <a:r>
              <a:rPr lang="en-US" dirty="0" smtClean="0"/>
              <a:t>Meeting of the Board OF Directors (Section173)</a:t>
            </a:r>
            <a:endParaRPr lang="en-US" dirty="0"/>
          </a:p>
        </p:txBody>
      </p:sp>
      <p:sp>
        <p:nvSpPr>
          <p:cNvPr id="3" name="Content Placeholder 2"/>
          <p:cNvSpPr>
            <a:spLocks noGrp="1"/>
          </p:cNvSpPr>
          <p:nvPr>
            <p:ph sz="quarter" idx="1"/>
          </p:nvPr>
        </p:nvSpPr>
        <p:spPr>
          <a:xfrm>
            <a:off x="838200" y="1524000"/>
            <a:ext cx="7772400" cy="5334000"/>
          </a:xfrm>
        </p:spPr>
        <p:txBody>
          <a:bodyPr>
            <a:noAutofit/>
          </a:bodyPr>
          <a:lstStyle/>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First meeting – within 30 days of incorporation </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Thereafter   -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4 meetings in a year and gap between 2 meetings should not be more than 120 days.</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OPC, small company and dormant company shall hold one meeting in each half year – gap between 2 meetings </a:t>
            </a:r>
            <a:r>
              <a:rPr lang="en-US" sz="2400" u="sng" dirty="0" smtClean="0">
                <a:latin typeface="Arial Unicode MS" pitchFamily="34" charset="-128"/>
                <a:ea typeface="Arial Unicode MS" pitchFamily="34" charset="-128"/>
                <a:cs typeface="Arial Unicode MS" pitchFamily="34" charset="-128"/>
              </a:rPr>
              <a:t>shall not be less than 90 days</a:t>
            </a:r>
            <a:r>
              <a:rPr lang="en-US" sz="2400" dirty="0" smtClean="0">
                <a:latin typeface="Arial Unicode MS" pitchFamily="34" charset="-128"/>
                <a:ea typeface="Arial Unicode MS" pitchFamily="34" charset="-128"/>
                <a:cs typeface="Arial Unicode MS" pitchFamily="34" charset="-128"/>
              </a:rPr>
              <a:t>.</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Length of the notice – 7 days</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Resolution by circulation will be passed by </a:t>
            </a:r>
            <a:r>
              <a:rPr lang="en-US" sz="2400" b="1" dirty="0" smtClean="0">
                <a:latin typeface="Arial Unicode MS" pitchFamily="34" charset="-128"/>
                <a:ea typeface="Arial Unicode MS" pitchFamily="34" charset="-128"/>
                <a:cs typeface="Arial Unicode MS" pitchFamily="34" charset="-128"/>
              </a:rPr>
              <a:t>majority</a:t>
            </a:r>
            <a:r>
              <a:rPr lang="en-US" sz="2400" dirty="0" smtClean="0">
                <a:latin typeface="Arial Unicode MS" pitchFamily="34" charset="-128"/>
                <a:ea typeface="Arial Unicode MS" pitchFamily="34" charset="-128"/>
                <a:cs typeface="Arial Unicode MS" pitchFamily="34" charset="-128"/>
              </a:rPr>
              <a:t> of Directors</a:t>
            </a:r>
          </a:p>
          <a:p>
            <a:pPr marL="514350" indent="-51435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Resolution passed by circulation shall be noted in next meeting.</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Attending meeting by video conference </a:t>
            </a:r>
            <a:r>
              <a:rPr lang="en-US" sz="3600" dirty="0" smtClean="0"/>
              <a:t/>
            </a:r>
            <a:br>
              <a:rPr lang="en-US" sz="3600" dirty="0" smtClean="0"/>
            </a:br>
            <a:endParaRPr lang="en-US" sz="3600" dirty="0"/>
          </a:p>
        </p:txBody>
      </p:sp>
      <p:sp>
        <p:nvSpPr>
          <p:cNvPr id="3" name="Content Placeholder 2"/>
          <p:cNvSpPr>
            <a:spLocks noGrp="1"/>
          </p:cNvSpPr>
          <p:nvPr>
            <p:ph sz="quarter" idx="1"/>
          </p:nvPr>
        </p:nvSpPr>
        <p:spPr>
          <a:xfrm>
            <a:off x="457200" y="1447800"/>
            <a:ext cx="8458200" cy="51816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Subject to following conditions :-</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one meeting in a year in person</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Notice of the meeting shall state the availability of option.</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Directors shall intimate the Chairman of his opinion to participate by video conference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3 days </a:t>
            </a:r>
            <a:r>
              <a:rPr lang="en-US" sz="2400" dirty="0" smtClean="0">
                <a:latin typeface="Arial Unicode MS" pitchFamily="34" charset="-128"/>
                <a:ea typeface="Arial Unicode MS" pitchFamily="34" charset="-128"/>
                <a:cs typeface="Arial Unicode MS" pitchFamily="34" charset="-128"/>
              </a:rPr>
              <a:t>before meeting</a:t>
            </a: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Following matters shall not be dealt with video conferencing:</a:t>
            </a:r>
          </a:p>
          <a:p>
            <a:pPr marL="668338" lvl="1" indent="-347663" algn="just" eaLnBrk="1" fontAlgn="auto" hangingPunct="1">
              <a:spcAft>
                <a:spcPts val="0"/>
              </a:spcAft>
              <a:buFont typeface="Wingdings" pitchFamily="2" charset="2"/>
              <a:buChar char="§"/>
              <a:defRPr/>
            </a:pPr>
            <a:r>
              <a:rPr lang="en-US" sz="2000" dirty="0" smtClean="0">
                <a:latin typeface="Arial Unicode MS" pitchFamily="34" charset="-128"/>
                <a:ea typeface="Arial Unicode MS" pitchFamily="34" charset="-128"/>
                <a:cs typeface="Arial Unicode MS" pitchFamily="34" charset="-128"/>
              </a:rPr>
              <a:t>To approve the financial </a:t>
            </a:r>
            <a:r>
              <a:rPr lang="en-US" sz="2000" dirty="0" err="1" smtClean="0">
                <a:latin typeface="Arial Unicode MS" pitchFamily="34" charset="-128"/>
                <a:ea typeface="Arial Unicode MS" pitchFamily="34" charset="-128"/>
                <a:cs typeface="Arial Unicode MS" pitchFamily="34" charset="-128"/>
              </a:rPr>
              <a:t>satement</a:t>
            </a:r>
            <a:endParaRPr lang="en-US" sz="2000" dirty="0" smtClean="0">
              <a:latin typeface="Arial Unicode MS" pitchFamily="34" charset="-128"/>
              <a:ea typeface="Arial Unicode MS" pitchFamily="34" charset="-128"/>
              <a:cs typeface="Arial Unicode MS" pitchFamily="34" charset="-128"/>
            </a:endParaRPr>
          </a:p>
          <a:p>
            <a:pPr marL="668338" lvl="1" indent="-347663" algn="just" eaLnBrk="1" fontAlgn="auto" hangingPunct="1">
              <a:spcAft>
                <a:spcPts val="0"/>
              </a:spcAft>
              <a:buFont typeface="Wingdings" pitchFamily="2" charset="2"/>
              <a:buChar char="§"/>
              <a:defRPr/>
            </a:pPr>
            <a:r>
              <a:rPr lang="en-US" sz="2000" dirty="0" smtClean="0">
                <a:latin typeface="Arial Unicode MS" pitchFamily="34" charset="-128"/>
                <a:ea typeface="Arial Unicode MS" pitchFamily="34" charset="-128"/>
                <a:cs typeface="Arial Unicode MS" pitchFamily="34" charset="-128"/>
              </a:rPr>
              <a:t>To approve the Board’s Report.</a:t>
            </a:r>
          </a:p>
          <a:p>
            <a:pPr marL="668338" lvl="1" indent="-347663" algn="just" eaLnBrk="1" fontAlgn="auto" hangingPunct="1">
              <a:spcAft>
                <a:spcPts val="0"/>
              </a:spcAft>
              <a:buFont typeface="Wingdings" pitchFamily="2" charset="2"/>
              <a:buChar char="§"/>
              <a:defRPr/>
            </a:pPr>
            <a:r>
              <a:rPr lang="en-US" sz="2000" dirty="0" smtClean="0">
                <a:latin typeface="Arial Unicode MS" pitchFamily="34" charset="-128"/>
                <a:ea typeface="Arial Unicode MS" pitchFamily="34" charset="-128"/>
                <a:cs typeface="Arial Unicode MS" pitchFamily="34" charset="-128"/>
              </a:rPr>
              <a:t>Approval of prospectus</a:t>
            </a:r>
          </a:p>
          <a:p>
            <a:pPr marL="668338" lvl="1" indent="-347663" algn="just" eaLnBrk="1" fontAlgn="auto" hangingPunct="1">
              <a:spcAft>
                <a:spcPts val="0"/>
              </a:spcAft>
              <a:buFont typeface="Wingdings" pitchFamily="2" charset="2"/>
              <a:buChar char="§"/>
              <a:defRPr/>
            </a:pPr>
            <a:r>
              <a:rPr lang="en-US" sz="2000" dirty="0" smtClean="0">
                <a:latin typeface="Arial Unicode MS" pitchFamily="34" charset="-128"/>
                <a:ea typeface="Arial Unicode MS" pitchFamily="34" charset="-128"/>
                <a:cs typeface="Arial Unicode MS" pitchFamily="34" charset="-128"/>
              </a:rPr>
              <a:t>Proposal of amalgamation, merger, demerger, acquisition and takeover.</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01F09C4-42E9-406A-A016-4FB2B4BE075F}" type="slidenum">
              <a:rPr lang="en-US"/>
              <a:pPr>
                <a:defRPr/>
              </a:pPr>
              <a:t>99</a:t>
            </a:fld>
            <a:endParaRPr lang="en-US"/>
          </a:p>
        </p:txBody>
      </p:sp>
      <p:sp>
        <p:nvSpPr>
          <p:cNvPr id="245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4581</TotalTime>
  <Words>9340</Words>
  <Application>Microsoft Office PowerPoint</Application>
  <PresentationFormat>On-screen Show (4:3)</PresentationFormat>
  <Paragraphs>1395</Paragraphs>
  <Slides>146</Slides>
  <Notes>2</Notes>
  <HiddenSlides>0</HiddenSlides>
  <MMClips>0</MMClips>
  <ScaleCrop>false</ScaleCrop>
  <HeadingPairs>
    <vt:vector size="4" baseType="variant">
      <vt:variant>
        <vt:lpstr>Theme</vt:lpstr>
      </vt:variant>
      <vt:variant>
        <vt:i4>1</vt:i4>
      </vt:variant>
      <vt:variant>
        <vt:lpstr>Slide Titles</vt:lpstr>
      </vt:variant>
      <vt:variant>
        <vt:i4>146</vt:i4>
      </vt:variant>
    </vt:vector>
  </HeadingPairs>
  <TitlesOfParts>
    <vt:vector size="147" baseType="lpstr">
      <vt:lpstr>Median</vt:lpstr>
      <vt:lpstr>             OVERVIEW OF COMPANIES ACT,2013 ( small &amp; medium practioner’s prospective)</vt:lpstr>
      <vt:lpstr>The Companies Act, 2013</vt:lpstr>
      <vt:lpstr>CA, 2013 vs. CA, 1956</vt:lpstr>
      <vt:lpstr>            NEW   CONCEPTS  </vt:lpstr>
      <vt:lpstr>One Person Company :Section 3(1)(c)</vt:lpstr>
      <vt:lpstr>One Person Company [Section 3(1)(c)]</vt:lpstr>
      <vt:lpstr>One Person Company [Section 3(1)(c)]</vt:lpstr>
      <vt:lpstr>One Person Company [Section 3(1)(c)]</vt:lpstr>
      <vt:lpstr>Conversion of private company to OPC</vt:lpstr>
      <vt:lpstr>One Person Company [Section 3(1)(c)]</vt:lpstr>
      <vt:lpstr>REGISTERED VALUERS (Section 247)</vt:lpstr>
      <vt:lpstr>ROLE OF REGISTERED VALUERS</vt:lpstr>
      <vt:lpstr>ROLE OF REGISTERED VALUERS</vt:lpstr>
      <vt:lpstr>DORMANT COMPANY (Section 455)</vt:lpstr>
      <vt:lpstr>DORMANT COMPANY</vt:lpstr>
      <vt:lpstr>DORMANT COMPANY</vt:lpstr>
      <vt:lpstr>DORMANT COMPANY</vt:lpstr>
      <vt:lpstr>Fast Track Amalgamation &amp; Merger (Section 233)</vt:lpstr>
      <vt:lpstr>Determination of Sickness (Section 253)</vt:lpstr>
      <vt:lpstr>Slide 20</vt:lpstr>
      <vt:lpstr> FRAUD</vt:lpstr>
      <vt:lpstr> FRAUD</vt:lpstr>
      <vt:lpstr>            AUDIT AND  ACCOUNTS  </vt:lpstr>
      <vt:lpstr>Books of Accounts</vt:lpstr>
      <vt:lpstr>Financial Statement (Section 129)</vt:lpstr>
      <vt:lpstr>Financial Statement (Section 129)</vt:lpstr>
      <vt:lpstr>FINANCIAL STATEMENTS </vt:lpstr>
      <vt:lpstr>FINANCIAL STATEMENTS </vt:lpstr>
      <vt:lpstr>FINANCIAL STATEMENTS </vt:lpstr>
      <vt:lpstr>Consolidated Financial Statements</vt:lpstr>
      <vt:lpstr>Books of Account in Electronic Mode</vt:lpstr>
      <vt:lpstr>Books of Account in Electronic Mode</vt:lpstr>
      <vt:lpstr>Financial Statement </vt:lpstr>
      <vt:lpstr>Re-opening or re-casting of books of accounts of the company (Section 130)  </vt:lpstr>
      <vt:lpstr>Re-opening or re-casting of books of accounts of the company  </vt:lpstr>
      <vt:lpstr>Voluntary Revision of Financial Statement or Board’s Report (Section 131)  </vt:lpstr>
      <vt:lpstr>Draft Rules for Revision   </vt:lpstr>
      <vt:lpstr>Board Report</vt:lpstr>
      <vt:lpstr>Board Report</vt:lpstr>
      <vt:lpstr>FORMATION OF NATIONAL FINANCIAL REPORTING AUTHORITY (Section 132)</vt:lpstr>
      <vt:lpstr> </vt:lpstr>
      <vt:lpstr> </vt:lpstr>
      <vt:lpstr>Corporate Social Responsibilities (Section 135)</vt:lpstr>
      <vt:lpstr>Corporate Social Responsibilities (Section 135) </vt:lpstr>
      <vt:lpstr>Corporate Social Responsibilities (Section 135) </vt:lpstr>
      <vt:lpstr>Corporate Social Responsibilities (Section 135) </vt:lpstr>
      <vt:lpstr>Corporate Social Responsibilities (Section 135) </vt:lpstr>
      <vt:lpstr>Internal Audit </vt:lpstr>
      <vt:lpstr>Internal Audit </vt:lpstr>
      <vt:lpstr>APPOINTMENT OF AUDITOR (Section139) </vt:lpstr>
      <vt:lpstr>AUDIT &amp; AUDITORS  </vt:lpstr>
      <vt:lpstr>AUDIT &amp; AUDITORS  </vt:lpstr>
      <vt:lpstr>MANDATORY ROTATION OF AUDITORS  (Section 139 (2))</vt:lpstr>
      <vt:lpstr>MANDATORY ROTATION OF AUDITORS  (Section 139 (2))</vt:lpstr>
      <vt:lpstr>MANDATORY ROTATION OF AUDITORS  (Section 139 (2))</vt:lpstr>
      <vt:lpstr>MANDATORY ROTATION OF AUDITORS </vt:lpstr>
      <vt:lpstr>MANDATORY ROTATION OF AUDITORS </vt:lpstr>
      <vt:lpstr>Removal of Auditor</vt:lpstr>
      <vt:lpstr>Removal of Auditor</vt:lpstr>
      <vt:lpstr>Qualification of Auditor </vt:lpstr>
      <vt:lpstr>Disqualifications (141). </vt:lpstr>
      <vt:lpstr>Disqualifications (141). </vt:lpstr>
      <vt:lpstr>Disqualifications (141). </vt:lpstr>
      <vt:lpstr>Disqualifications (141). </vt:lpstr>
      <vt:lpstr>AUDITOR NOT TO RENDER CERTAIN SERVICES  (Section144)</vt:lpstr>
      <vt:lpstr>AUDITOR NOT TO RENDER CERTAIN SERVICES  (Section 144)</vt:lpstr>
      <vt:lpstr>AUDITOR NOT TO RENDER CERTAIN SERVICES  (Section144)</vt:lpstr>
      <vt:lpstr>Other matters to be included in Auditor’s Report </vt:lpstr>
      <vt:lpstr>RESIGNATION OF AUDITOR (Section 140) </vt:lpstr>
      <vt:lpstr>INCREASED ACCOUNTABILITY OF AUDITORS (Section147)</vt:lpstr>
      <vt:lpstr>INCREASED ACCOUNTABILITY OF AUDITORS (Section 147)</vt:lpstr>
      <vt:lpstr>INCREASED ACCOUNTABILITY OF AUDITORS (Section147)</vt:lpstr>
      <vt:lpstr>INCREASED ACCOUNTABILITY OF AUDITORS (Section147)</vt:lpstr>
      <vt:lpstr>AUDITOR TO ATTEND AGM </vt:lpstr>
      <vt:lpstr>            DIRECTORS  </vt:lpstr>
      <vt:lpstr>DIRECTORS</vt:lpstr>
      <vt:lpstr>Resident  Director</vt:lpstr>
      <vt:lpstr>DIRECTORS</vt:lpstr>
      <vt:lpstr>Appointment of Directors</vt:lpstr>
      <vt:lpstr>Appointment of Directors</vt:lpstr>
      <vt:lpstr>Rotation of Directors</vt:lpstr>
      <vt:lpstr>Rotation of Directors</vt:lpstr>
      <vt:lpstr>Appointment of Additional Director</vt:lpstr>
      <vt:lpstr>Alternate Directors</vt:lpstr>
      <vt:lpstr>Nominee Director</vt:lpstr>
      <vt:lpstr>Dis-qualification of Directors</vt:lpstr>
      <vt:lpstr>Dis-Qualification of Director (Section 164)</vt:lpstr>
      <vt:lpstr>DIRECTORS (Section149)</vt:lpstr>
      <vt:lpstr>DUTIES OF THE DIRECTOR (Section 166) </vt:lpstr>
      <vt:lpstr>VACATION OF OFFICE OF DIRECTOR (Section 167) </vt:lpstr>
      <vt:lpstr>VACATION OF OFFICE OF DIRECTOR (Section 167) </vt:lpstr>
      <vt:lpstr>VACATION OF OFFICE OF DIRECTOR (Section 167) </vt:lpstr>
      <vt:lpstr>Resignation of Directors</vt:lpstr>
      <vt:lpstr>Removal of the Directors(section 169)</vt:lpstr>
      <vt:lpstr>Register of Directors ( Section 170)</vt:lpstr>
      <vt:lpstr>Director by Small Shareholders</vt:lpstr>
      <vt:lpstr>Director by Small Shareholders</vt:lpstr>
      <vt:lpstr>Meeting of the Board OF Directors (Section173)</vt:lpstr>
      <vt:lpstr>Attending meeting by video conference  </vt:lpstr>
      <vt:lpstr>Powers of the Board (Section 179)</vt:lpstr>
      <vt:lpstr>Powers of the Board (Section 179)</vt:lpstr>
      <vt:lpstr>Restriction of Board Powers (180)</vt:lpstr>
      <vt:lpstr>Section 180</vt:lpstr>
      <vt:lpstr>Disclosure of interest by Director (Section184)</vt:lpstr>
      <vt:lpstr>Disclosure of interest by Director (Section184)</vt:lpstr>
      <vt:lpstr>Disclosure of interest by Director (Section184)</vt:lpstr>
      <vt:lpstr>Loan to Directors (Section 185)</vt:lpstr>
      <vt:lpstr>Loan to Directors (Section 185)</vt:lpstr>
      <vt:lpstr>Loan to Directors (Section 185)</vt:lpstr>
      <vt:lpstr>Rule 10</vt:lpstr>
      <vt:lpstr>Loan to Directors (Section 185)</vt:lpstr>
      <vt:lpstr>Loans &amp; Investment by Company  (Section 186)</vt:lpstr>
      <vt:lpstr>Loans &amp; Investment by Company</vt:lpstr>
      <vt:lpstr>Loans &amp; Investment by Company</vt:lpstr>
      <vt:lpstr>Loans &amp; Investment by Company</vt:lpstr>
      <vt:lpstr>            RELATED PARTY TRANSACTION </vt:lpstr>
      <vt:lpstr>Relative</vt:lpstr>
      <vt:lpstr>Rule 4</vt:lpstr>
      <vt:lpstr>Related Party</vt:lpstr>
      <vt:lpstr>Related Party</vt:lpstr>
      <vt:lpstr>Related Party</vt:lpstr>
      <vt:lpstr>Related Party Transaction (Section 188)</vt:lpstr>
      <vt:lpstr>Related Party Transaction (Section 188)</vt:lpstr>
      <vt:lpstr>Conditions for Related Party Transaction (Rule 15)</vt:lpstr>
      <vt:lpstr>Conditions for Related Party Transaction (Rule 15)</vt:lpstr>
      <vt:lpstr>Related Party Transaction (Section 188)</vt:lpstr>
      <vt:lpstr>RESOLUTION AND AGREEMENT TO BE FILED (SECTION 117)</vt:lpstr>
      <vt:lpstr>Slide 128</vt:lpstr>
      <vt:lpstr>            MANAGEMENT  AND  ADMINISTRATION </vt:lpstr>
      <vt:lpstr>ANNUAL GENERAL MEETING  (SECTION 96)</vt:lpstr>
      <vt:lpstr>Notice of General Meeting </vt:lpstr>
      <vt:lpstr>General Meeting on Requisition </vt:lpstr>
      <vt:lpstr>QUORUM OF MEETING (Section 174)</vt:lpstr>
      <vt:lpstr>PROXIES (Section 105)</vt:lpstr>
      <vt:lpstr>Voting through electronic means (Section 108)</vt:lpstr>
      <vt:lpstr>DEMAND FOR POLL (Section 103)</vt:lpstr>
      <vt:lpstr>POSTAL BALLOT (Section 110) </vt:lpstr>
      <vt:lpstr>ANNUAL RETURN (Section92)  </vt:lpstr>
      <vt:lpstr>Minutes (Section 118)</vt:lpstr>
      <vt:lpstr>Minutes (Section 118)</vt:lpstr>
      <vt:lpstr>STATUTORY REGISTERS</vt:lpstr>
      <vt:lpstr>Management &amp; Administration</vt:lpstr>
      <vt:lpstr>Management &amp; Administration</vt:lpstr>
      <vt:lpstr>Preservation of Records</vt:lpstr>
      <vt:lpstr>Declaration of Beneficial Interest in shares (Section 89)</vt:lpstr>
      <vt:lpstr>Slide 146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616</cp:revision>
  <dcterms:created xsi:type="dcterms:W3CDTF">2006-08-16T00:00:00Z</dcterms:created>
  <dcterms:modified xsi:type="dcterms:W3CDTF">2015-09-15T06:16:18Z</dcterms:modified>
</cp:coreProperties>
</file>