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137.xml" ContentType="application/vnd.openxmlformats-officedocument.presentationml.slide+xml"/>
  <Override PartName="/ppt/slides/slide146.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44.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3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148"/>
  </p:notesMasterIdLst>
  <p:handoutMasterIdLst>
    <p:handoutMasterId r:id="rId149"/>
  </p:handoutMasterIdLst>
  <p:sldIdLst>
    <p:sldId id="256" r:id="rId2"/>
    <p:sldId id="596" r:id="rId3"/>
    <p:sldId id="597" r:id="rId4"/>
    <p:sldId id="1114" r:id="rId5"/>
    <p:sldId id="1407" r:id="rId6"/>
    <p:sldId id="1408" r:id="rId7"/>
    <p:sldId id="1409" r:id="rId8"/>
    <p:sldId id="1410" r:id="rId9"/>
    <p:sldId id="1411" r:id="rId10"/>
    <p:sldId id="1412" r:id="rId11"/>
    <p:sldId id="1413" r:id="rId12"/>
    <p:sldId id="1414" r:id="rId13"/>
    <p:sldId id="1415" r:id="rId14"/>
    <p:sldId id="1416" r:id="rId15"/>
    <p:sldId id="1417" r:id="rId16"/>
    <p:sldId id="1418" r:id="rId17"/>
    <p:sldId id="1419" r:id="rId18"/>
    <p:sldId id="1424" r:id="rId19"/>
    <p:sldId id="1425" r:id="rId20"/>
    <p:sldId id="1431" r:id="rId21"/>
    <p:sldId id="1432" r:id="rId22"/>
    <p:sldId id="1433" r:id="rId23"/>
    <p:sldId id="1406" r:id="rId24"/>
    <p:sldId id="1434" r:id="rId25"/>
    <p:sldId id="1435" r:id="rId26"/>
    <p:sldId id="1436" r:id="rId27"/>
    <p:sldId id="1437" r:id="rId28"/>
    <p:sldId id="1438" r:id="rId29"/>
    <p:sldId id="1439" r:id="rId30"/>
    <p:sldId id="1440" r:id="rId31"/>
    <p:sldId id="1441" r:id="rId32"/>
    <p:sldId id="1442" r:id="rId33"/>
    <p:sldId id="1443" r:id="rId34"/>
    <p:sldId id="1444" r:id="rId35"/>
    <p:sldId id="1445" r:id="rId36"/>
    <p:sldId id="1446" r:id="rId37"/>
    <p:sldId id="1447" r:id="rId38"/>
    <p:sldId id="1448" r:id="rId39"/>
    <p:sldId id="1449" r:id="rId40"/>
    <p:sldId id="1450" r:id="rId41"/>
    <p:sldId id="1451" r:id="rId42"/>
    <p:sldId id="1452" r:id="rId43"/>
    <p:sldId id="1453" r:id="rId44"/>
    <p:sldId id="1511" r:id="rId45"/>
    <p:sldId id="1454" r:id="rId46"/>
    <p:sldId id="1455" r:id="rId47"/>
    <p:sldId id="1457" r:id="rId48"/>
    <p:sldId id="1458" r:id="rId49"/>
    <p:sldId id="1459" r:id="rId50"/>
    <p:sldId id="1460" r:id="rId51"/>
    <p:sldId id="1461" r:id="rId52"/>
    <p:sldId id="1462" r:id="rId53"/>
    <p:sldId id="1466" r:id="rId54"/>
    <p:sldId id="1467" r:id="rId55"/>
    <p:sldId id="1468" r:id="rId56"/>
    <p:sldId id="1469" r:id="rId57"/>
    <p:sldId id="1470" r:id="rId58"/>
    <p:sldId id="1471" r:id="rId59"/>
    <p:sldId id="1472" r:id="rId60"/>
    <p:sldId id="1473" r:id="rId61"/>
    <p:sldId id="1474" r:id="rId62"/>
    <p:sldId id="1475" r:id="rId63"/>
    <p:sldId id="1476" r:id="rId64"/>
    <p:sldId id="1477" r:id="rId65"/>
    <p:sldId id="1478" r:id="rId66"/>
    <p:sldId id="1479" r:id="rId67"/>
    <p:sldId id="1480" r:id="rId68"/>
    <p:sldId id="1481" r:id="rId69"/>
    <p:sldId id="1482" r:id="rId70"/>
    <p:sldId id="1483" r:id="rId71"/>
    <p:sldId id="1484" r:id="rId72"/>
    <p:sldId id="1485" r:id="rId73"/>
    <p:sldId id="1486" r:id="rId74"/>
    <p:sldId id="1488" r:id="rId75"/>
    <p:sldId id="1405" r:id="rId76"/>
    <p:sldId id="1289" r:id="rId77"/>
    <p:sldId id="1291" r:id="rId78"/>
    <p:sldId id="1292" r:id="rId79"/>
    <p:sldId id="1293" r:id="rId80"/>
    <p:sldId id="1294" r:id="rId81"/>
    <p:sldId id="1295" r:id="rId82"/>
    <p:sldId id="1296" r:id="rId83"/>
    <p:sldId id="1297" r:id="rId84"/>
    <p:sldId id="1298" r:id="rId85"/>
    <p:sldId id="1299" r:id="rId86"/>
    <p:sldId id="1300" r:id="rId87"/>
    <p:sldId id="1301" r:id="rId88"/>
    <p:sldId id="1302" r:id="rId89"/>
    <p:sldId id="1303" r:id="rId90"/>
    <p:sldId id="1304" r:id="rId91"/>
    <p:sldId id="1305" r:id="rId92"/>
    <p:sldId id="1306" r:id="rId93"/>
    <p:sldId id="1313" r:id="rId94"/>
    <p:sldId id="1314" r:id="rId95"/>
    <p:sldId id="1315" r:id="rId96"/>
    <p:sldId id="1316" r:id="rId97"/>
    <p:sldId id="1317" r:id="rId98"/>
    <p:sldId id="1319" r:id="rId99"/>
    <p:sldId id="1320" r:id="rId100"/>
    <p:sldId id="1389" r:id="rId101"/>
    <p:sldId id="1390" r:id="rId102"/>
    <p:sldId id="1368" r:id="rId103"/>
    <p:sldId id="1369" r:id="rId104"/>
    <p:sldId id="1391" r:id="rId105"/>
    <p:sldId id="1392" r:id="rId106"/>
    <p:sldId id="1393" r:id="rId107"/>
    <p:sldId id="1380" r:id="rId108"/>
    <p:sldId id="1489" r:id="rId109"/>
    <p:sldId id="1490" r:id="rId110"/>
    <p:sldId id="1491" r:id="rId111"/>
    <p:sldId id="1382" r:id="rId112"/>
    <p:sldId id="1383" r:id="rId113"/>
    <p:sldId id="1384" r:id="rId114"/>
    <p:sldId id="1385" r:id="rId115"/>
    <p:sldId id="1386" r:id="rId116"/>
    <p:sldId id="1288" r:id="rId117"/>
    <p:sldId id="1395" r:id="rId118"/>
    <p:sldId id="1396" r:id="rId119"/>
    <p:sldId id="1397" r:id="rId120"/>
    <p:sldId id="1398" r:id="rId121"/>
    <p:sldId id="1399" r:id="rId122"/>
    <p:sldId id="1400" r:id="rId123"/>
    <p:sldId id="1401" r:id="rId124"/>
    <p:sldId id="1402" r:id="rId125"/>
    <p:sldId id="1403" r:id="rId126"/>
    <p:sldId id="1404" r:id="rId127"/>
    <p:sldId id="1348" r:id="rId128"/>
    <p:sldId id="1349" r:id="rId129"/>
    <p:sldId id="1492" r:id="rId130"/>
    <p:sldId id="1493" r:id="rId131"/>
    <p:sldId id="1494" r:id="rId132"/>
    <p:sldId id="1495" r:id="rId133"/>
    <p:sldId id="1496" r:id="rId134"/>
    <p:sldId id="1497" r:id="rId135"/>
    <p:sldId id="1498" r:id="rId136"/>
    <p:sldId id="1499" r:id="rId137"/>
    <p:sldId id="1500" r:id="rId138"/>
    <p:sldId id="1501" r:id="rId139"/>
    <p:sldId id="1503" r:id="rId140"/>
    <p:sldId id="1504" r:id="rId141"/>
    <p:sldId id="1505" r:id="rId142"/>
    <p:sldId id="1506" r:id="rId143"/>
    <p:sldId id="1507" r:id="rId144"/>
    <p:sldId id="1508" r:id="rId145"/>
    <p:sldId id="1509" r:id="rId146"/>
    <p:sldId id="294" r:id="rId147"/>
  </p:sldIdLst>
  <p:sldSz cx="9144000" cy="6858000" type="screen4x3"/>
  <p:notesSz cx="6954838"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4558" autoAdjust="0"/>
    <p:restoredTop sz="94709" autoAdjust="0"/>
  </p:normalViewPr>
  <p:slideViewPr>
    <p:cSldViewPr>
      <p:cViewPr varScale="1">
        <p:scale>
          <a:sx n="66" d="100"/>
          <a:sy n="66" d="100"/>
        </p:scale>
        <p:origin x="-282" y="-108"/>
      </p:cViewPr>
      <p:guideLst>
        <p:guide orient="horz" pos="2160"/>
        <p:guide pos="2880"/>
      </p:guideLst>
    </p:cSldViewPr>
  </p:slideViewPr>
  <p:outlineViewPr>
    <p:cViewPr>
      <p:scale>
        <a:sx n="33" d="100"/>
        <a:sy n="33" d="100"/>
      </p:scale>
      <p:origin x="48" y="3604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handoutMaster" Target="handoutMasters/handout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notesMaster" Target="notesMasters/notesMaster1.xml"/><Relationship Id="rId15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40175" y="0"/>
            <a:ext cx="3013075" cy="465138"/>
          </a:xfrm>
          <a:prstGeom prst="rect">
            <a:avLst/>
          </a:prstGeom>
        </p:spPr>
        <p:txBody>
          <a:bodyPr vert="horz" lIns="91440" tIns="45720" rIns="91440" bIns="45720" rtlCol="0"/>
          <a:lstStyle>
            <a:lvl1pPr algn="r">
              <a:defRPr sz="1200"/>
            </a:lvl1pPr>
          </a:lstStyle>
          <a:p>
            <a:fld id="{FF580A35-6BD8-4846-A990-9965F37B8F5C}" type="datetimeFigureOut">
              <a:rPr lang="en-US" smtClean="0"/>
              <a:pPr/>
              <a:t>9/15/2015</a:t>
            </a:fld>
            <a:endParaRPr lang="en-US"/>
          </a:p>
        </p:txBody>
      </p:sp>
      <p:sp>
        <p:nvSpPr>
          <p:cNvPr id="4" name="Footer Placeholder 3"/>
          <p:cNvSpPr>
            <a:spLocks noGrp="1"/>
          </p:cNvSpPr>
          <p:nvPr>
            <p:ph type="ftr" sz="quarter" idx="2"/>
          </p:nvPr>
        </p:nvSpPr>
        <p:spPr>
          <a:xfrm>
            <a:off x="0" y="8842375"/>
            <a:ext cx="30130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40175" y="8842375"/>
            <a:ext cx="3013075" cy="465138"/>
          </a:xfrm>
          <a:prstGeom prst="rect">
            <a:avLst/>
          </a:prstGeom>
        </p:spPr>
        <p:txBody>
          <a:bodyPr vert="horz" lIns="91440" tIns="45720" rIns="91440" bIns="45720" rtlCol="0" anchor="b"/>
          <a:lstStyle>
            <a:lvl1pPr algn="r">
              <a:defRPr sz="1200"/>
            </a:lvl1pPr>
          </a:lstStyle>
          <a:p>
            <a:fld id="{F978E5B4-335D-44DB-9D38-DE6C1DD5654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2930" tIns="46465" rIns="92930" bIns="46465"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40175" y="0"/>
            <a:ext cx="3013075" cy="465138"/>
          </a:xfrm>
          <a:prstGeom prst="rect">
            <a:avLst/>
          </a:prstGeom>
        </p:spPr>
        <p:txBody>
          <a:bodyPr vert="horz" lIns="92930" tIns="46465" rIns="92930" bIns="46465" rtlCol="0"/>
          <a:lstStyle>
            <a:lvl1pPr algn="r" fontAlgn="auto">
              <a:spcBef>
                <a:spcPts val="0"/>
              </a:spcBef>
              <a:spcAft>
                <a:spcPts val="0"/>
              </a:spcAft>
              <a:defRPr sz="1200">
                <a:latin typeface="+mn-lt"/>
                <a:cs typeface="+mn-cs"/>
              </a:defRPr>
            </a:lvl1pPr>
          </a:lstStyle>
          <a:p>
            <a:pPr>
              <a:defRPr/>
            </a:pPr>
            <a:fld id="{9ADF3852-5CEE-4B7F-8778-B75C3A6198BF}" type="datetimeFigureOut">
              <a:rPr lang="en-US"/>
              <a:pPr>
                <a:defRPr/>
              </a:pPr>
              <a:t>9/15/2015</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pPr lvl="0"/>
            <a:endParaRPr lang="en-US" noProof="0"/>
          </a:p>
        </p:txBody>
      </p:sp>
      <p:sp>
        <p:nvSpPr>
          <p:cNvPr id="5" name="Notes Placeholder 4"/>
          <p:cNvSpPr>
            <a:spLocks noGrp="1"/>
          </p:cNvSpPr>
          <p:nvPr>
            <p:ph type="body" sz="quarter" idx="3"/>
          </p:nvPr>
        </p:nvSpPr>
        <p:spPr>
          <a:xfrm>
            <a:off x="695325" y="4421188"/>
            <a:ext cx="5564188" cy="4189412"/>
          </a:xfrm>
          <a:prstGeom prst="rect">
            <a:avLst/>
          </a:prstGeom>
        </p:spPr>
        <p:txBody>
          <a:bodyPr vert="horz" lIns="92930" tIns="46465" rIns="92930" bIns="4646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375"/>
            <a:ext cx="3013075" cy="465138"/>
          </a:xfrm>
          <a:prstGeom prst="rect">
            <a:avLst/>
          </a:prstGeom>
        </p:spPr>
        <p:txBody>
          <a:bodyPr vert="horz" lIns="92930" tIns="46465" rIns="92930" bIns="46465"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40175" y="8842375"/>
            <a:ext cx="3013075" cy="465138"/>
          </a:xfrm>
          <a:prstGeom prst="rect">
            <a:avLst/>
          </a:prstGeom>
        </p:spPr>
        <p:txBody>
          <a:bodyPr vert="horz" lIns="92930" tIns="46465" rIns="92930" bIns="46465" rtlCol="0" anchor="b"/>
          <a:lstStyle>
            <a:lvl1pPr algn="r" fontAlgn="auto">
              <a:spcBef>
                <a:spcPts val="0"/>
              </a:spcBef>
              <a:spcAft>
                <a:spcPts val="0"/>
              </a:spcAft>
              <a:defRPr sz="1200">
                <a:latin typeface="+mn-lt"/>
                <a:cs typeface="+mn-cs"/>
              </a:defRPr>
            </a:lvl1pPr>
          </a:lstStyle>
          <a:p>
            <a:pPr>
              <a:defRPr/>
            </a:pPr>
            <a:fld id="{A0521432-6AA5-4D80-A4A8-7498F17D460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smtClean="0"/>
          </a:p>
        </p:txBody>
      </p:sp>
      <p:sp>
        <p:nvSpPr>
          <p:cNvPr id="870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0864F1-913D-4A82-97B9-3F4F8AA206B0}" type="slidenum">
              <a:rPr lang="en-US" smtClean="0"/>
              <a:pPr fontAlgn="base">
                <a:spcBef>
                  <a:spcPct val="0"/>
                </a:spcBef>
                <a:spcAft>
                  <a:spcPct val="0"/>
                </a:spcAft>
                <a:defRPr/>
              </a:pPr>
              <a:t>137</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smtClean="0"/>
          </a:p>
        </p:txBody>
      </p:sp>
      <p:sp>
        <p:nvSpPr>
          <p:cNvPr id="870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0864F1-913D-4A82-97B9-3F4F8AA206B0}" type="slidenum">
              <a:rPr lang="en-US" smtClean="0"/>
              <a:pPr fontAlgn="base">
                <a:spcBef>
                  <a:spcPct val="0"/>
                </a:spcBef>
                <a:spcAft>
                  <a:spcPct val="0"/>
                </a:spcAft>
                <a:defRPr/>
              </a:pPr>
              <a:t>138</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A388F578-4A1F-44E9-A02F-6F46B6BD2B6A}" type="datetime1">
              <a:rPr lang="en-US"/>
              <a:pPr>
                <a:defRPr/>
              </a:pPr>
              <a:t>9/15/2015</a:t>
            </a:fld>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r>
              <a:rPr lang="en-US" dirty="0" smtClean="0"/>
              <a:t>Saxena &amp; Saxena Law Chambers</a:t>
            </a:r>
            <a:endParaRPr lang="en-US" dirty="0"/>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A0DACD1B-C0B2-4DEA-8ACE-5AC27391D13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9435EED-1F7F-4C5A-A104-E5ABDA54AFF0}" type="datetime1">
              <a:rPr lang="en-US"/>
              <a:pPr>
                <a:defRPr/>
              </a:pPr>
              <a:t>9/15/2015</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916E5AB1-2ECE-4084-83D0-EFEEB541EA1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E5ED7084-810D-4D54-B075-34FEE5C60D7A}" type="datetime1">
              <a:rPr lang="en-US"/>
              <a:pPr>
                <a:defRPr/>
              </a:pPr>
              <a:t>9/15/2015</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dirty="0" smtClean="0"/>
              <a:t>Saxena &amp; Saxena Law Chambers</a:t>
            </a:r>
            <a:endParaRPr lang="en-US" dirty="0"/>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F13140D7-412F-421F-954C-24C1F6DAE97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0FFADB17-C2B1-46C5-8069-E15EFFB111DF}" type="datetime1">
              <a:rPr lang="en-US"/>
              <a:pPr>
                <a:defRPr/>
              </a:pPr>
              <a:t>9/15/2015</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7900115F-3D79-466E-9D6C-2D7CC127695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4F1505C2-8A28-4A17-8888-B3ACC7A7604A}" type="datetime1">
              <a:rPr lang="en-US"/>
              <a:pPr>
                <a:defRPr/>
              </a:pPr>
              <a:t>9/15/2015</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51138504-B1C7-4D0C-A730-D936D00036B3}"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r>
              <a:rPr lang="en-US" dirty="0" smtClean="0"/>
              <a:t>Saxena &amp; Saxena Law Chambers</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C67CBDEF-803D-4406-B359-E5319BE8E7C1}" type="datetime1">
              <a:rPr lang="en-US"/>
              <a:pPr>
                <a:defRPr/>
              </a:pPr>
              <a:t>9/15/2015</a:t>
            </a:fld>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62B31248-F7B4-49F3-A2C5-534236993555}"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r>
              <a:rPr lang="en-US" dirty="0" smtClean="0"/>
              <a:t>Saxena &amp; Saxena Law Chambers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23351402-E766-47A5-91EE-91ACE287D25C}" type="datetime1">
              <a:rPr lang="en-US"/>
              <a:pPr>
                <a:defRPr/>
              </a:pPr>
              <a:t>9/15/2015</a:t>
            </a:fld>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D3799E3B-BEB3-4E25-9324-F489F22F71F0}"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r>
              <a:rPr lang="en-US" dirty="0" smtClean="0"/>
              <a:t>Saxena &amp; Saxena Law Chambers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E32071BE-3CFC-4814-A43E-93B4C80948B3}" type="datetime1">
              <a:rPr lang="en-US"/>
              <a:pPr>
                <a:defRPr/>
              </a:pPr>
              <a:t>9/15/2015</a:t>
            </a:fld>
            <a:endParaRPr lang="en-US"/>
          </a:p>
        </p:txBody>
      </p:sp>
      <p:sp>
        <p:nvSpPr>
          <p:cNvPr id="4"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5" name="Slide Number Placeholder 22"/>
          <p:cNvSpPr>
            <a:spLocks noGrp="1"/>
          </p:cNvSpPr>
          <p:nvPr>
            <p:ph type="sldNum" sz="quarter" idx="12"/>
          </p:nvPr>
        </p:nvSpPr>
        <p:spPr/>
        <p:txBody>
          <a:bodyPr/>
          <a:lstStyle>
            <a:lvl1pPr>
              <a:defRPr/>
            </a:lvl1pPr>
          </a:lstStyle>
          <a:p>
            <a:pPr>
              <a:defRPr/>
            </a:pPr>
            <a:fld id="{E4DEFCA9-468D-41A9-8B96-27DB2C7D43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1F2F2F5C-1F84-4CC4-BDB9-AA4F62867C66}" type="datetime1">
              <a:rPr lang="en-US"/>
              <a:pPr>
                <a:defRPr/>
              </a:pPr>
              <a:t>9/15/2015</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06683A0A-D0A5-4742-83C7-CAE603735F3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0A32A6E-1B21-4CB0-91ED-987B3E258AA9}" type="datetime1">
              <a:rPr lang="en-US"/>
              <a:pPr>
                <a:defRPr/>
              </a:pPr>
              <a:t>9/15/2015</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21B2DA61-7A28-4B6A-8844-2E83AAEE1ED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C28D1704-B68A-4D4D-B607-685D2764B0A7}" type="datetime1">
              <a:rPr lang="en-US"/>
              <a:pPr>
                <a:defRPr/>
              </a:pPr>
              <a:t>9/15/2015</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65392FA5-DFD0-4F7E-AD6E-4A6BADDDA87D}"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r>
              <a:rPr lang="en-US" dirty="0" smtClean="0"/>
              <a:t>Saxena &amp; Saxena Law Chambers</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5B8DA6B-278A-4053-B9C3-9FDB42A73C64}" type="datetime1">
              <a:rPr lang="en-US"/>
              <a:pPr>
                <a:defRPr/>
              </a:pPr>
              <a:t>9/15/2015</a:t>
            </a:fld>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r>
              <a:rPr lang="en-US" dirty="0" smtClean="0"/>
              <a:t>Saxena &amp; Saxena Law Chambers</a:t>
            </a:r>
            <a:endParaRPr lang="en-US" dirty="0"/>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9F8FCB24-EBD6-403B-A791-B40B91A1D9E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09" r:id="rId1"/>
    <p:sldLayoutId id="2147483805" r:id="rId2"/>
    <p:sldLayoutId id="2147483810" r:id="rId3"/>
    <p:sldLayoutId id="2147483811" r:id="rId4"/>
    <p:sldLayoutId id="2147483812" r:id="rId5"/>
    <p:sldLayoutId id="2147483806" r:id="rId6"/>
    <p:sldLayoutId id="2147483813" r:id="rId7"/>
    <p:sldLayoutId id="2147483807" r:id="rId8"/>
    <p:sldLayoutId id="2147483814" r:id="rId9"/>
    <p:sldLayoutId id="2147483808" r:id="rId10"/>
    <p:sldLayoutId id="2147483815" r:id="rId11"/>
  </p:sldLayoutIdLst>
  <p:hf hd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9BBB59"/>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8064A2"/>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8229600" cy="2743200"/>
          </a:xfrm>
        </p:spPr>
        <p:txBody>
          <a:bodyPr>
            <a:normAutofit fontScale="90000"/>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OVERVIEW OF</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COMPANIES ACT,2013</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small &amp; medium practioner’s prospective)</a:t>
            </a:r>
            <a:endParaRPr lang="en-US" sz="4000" u="sng" cap="none" dirty="0" smtClean="0">
              <a:solidFill>
                <a:srgbClr val="17375E"/>
              </a:solidFill>
              <a:latin typeface="Arial Unicode MS" pitchFamily="34" charset="-128"/>
              <a:ea typeface="Arial Unicode MS" pitchFamily="34" charset="-128"/>
              <a:cs typeface="Arial Unicode MS" pitchFamily="34" charset="-128"/>
            </a:endParaRPr>
          </a:p>
        </p:txBody>
      </p:sp>
      <p:sp>
        <p:nvSpPr>
          <p:cNvPr id="3" name="Subtitle 2"/>
          <p:cNvSpPr>
            <a:spLocks noGrp="1"/>
          </p:cNvSpPr>
          <p:nvPr>
            <p:ph type="subTitle" idx="1"/>
          </p:nvPr>
        </p:nvSpPr>
        <p:spPr>
          <a:xfrm>
            <a:off x="1371600" y="3733800"/>
            <a:ext cx="7772400" cy="3124200"/>
          </a:xfrm>
        </p:spPr>
        <p:txBody>
          <a:bodyPr>
            <a:noAutofit/>
          </a:bodyPr>
          <a:lstStyle/>
          <a:p>
            <a:pPr marL="2281238" indent="-3175" eaLnBrk="1" fontAlgn="auto" hangingPunct="1">
              <a:spcAft>
                <a:spcPts val="0"/>
              </a:spcAft>
              <a:buFont typeface="Wingdings"/>
              <a:buNone/>
              <a:defRPr/>
            </a:pPr>
            <a:r>
              <a:rPr lang="en-US" sz="2400" b="1" dirty="0" smtClean="0">
                <a:solidFill>
                  <a:schemeClr val="bg1"/>
                </a:solidFill>
                <a:latin typeface="Arial Unicode MS" pitchFamily="34" charset="-128"/>
                <a:ea typeface="Arial Unicode MS" pitchFamily="34" charset="-128"/>
                <a:cs typeface="Arial Unicode MS" pitchFamily="34" charset="-128"/>
              </a:rPr>
              <a:t>Adv. </a:t>
            </a:r>
            <a:r>
              <a:rPr lang="en-US" sz="2400" b="1" dirty="0" err="1" smtClean="0">
                <a:solidFill>
                  <a:schemeClr val="bg1"/>
                </a:solidFill>
                <a:latin typeface="Arial Unicode MS" pitchFamily="34" charset="-128"/>
                <a:ea typeface="Arial Unicode MS" pitchFamily="34" charset="-128"/>
                <a:cs typeface="Arial Unicode MS" pitchFamily="34" charset="-128"/>
              </a:rPr>
              <a:t>Arun</a:t>
            </a:r>
            <a:r>
              <a:rPr lang="en-US" sz="2400" b="1" dirty="0" smtClean="0">
                <a:solidFill>
                  <a:schemeClr val="bg1"/>
                </a:solidFill>
                <a:latin typeface="Arial Unicode MS" pitchFamily="34" charset="-128"/>
                <a:ea typeface="Arial Unicode MS" pitchFamily="34" charset="-128"/>
                <a:cs typeface="Arial Unicode MS" pitchFamily="34" charset="-128"/>
              </a:rPr>
              <a:t> </a:t>
            </a:r>
            <a:r>
              <a:rPr lang="en-US" sz="2400" b="1" dirty="0" err="1" smtClean="0">
                <a:solidFill>
                  <a:schemeClr val="bg1"/>
                </a:solidFill>
                <a:latin typeface="Arial Unicode MS" pitchFamily="34" charset="-128"/>
                <a:ea typeface="Arial Unicode MS" pitchFamily="34" charset="-128"/>
                <a:cs typeface="Arial Unicode MS" pitchFamily="34" charset="-128"/>
              </a:rPr>
              <a:t>Saxena</a:t>
            </a:r>
            <a:endParaRPr lang="en-US" sz="2400" b="1" dirty="0" smtClean="0">
              <a:solidFill>
                <a:schemeClr val="bg1"/>
              </a:solidFill>
              <a:latin typeface="Arial Unicode MS" pitchFamily="34" charset="-128"/>
              <a:ea typeface="Arial Unicode MS" pitchFamily="34" charset="-128"/>
              <a:cs typeface="Arial Unicode MS" pitchFamily="34" charset="-128"/>
            </a:endParaRPr>
          </a:p>
          <a:p>
            <a:pPr marL="2281238" indent="-3175" eaLnBrk="1" fontAlgn="auto" hangingPunct="1">
              <a:spcAft>
                <a:spcPts val="0"/>
              </a:spcAft>
              <a:buFont typeface="Wingdings"/>
              <a:buNone/>
              <a:defRPr/>
            </a:pPr>
            <a:r>
              <a:rPr lang="en-US" sz="2400" b="1" dirty="0" smtClean="0">
                <a:solidFill>
                  <a:schemeClr val="bg1"/>
                </a:solidFill>
                <a:latin typeface="Arial Unicode MS" pitchFamily="34" charset="-128"/>
                <a:ea typeface="Arial Unicode MS" pitchFamily="34" charset="-128"/>
                <a:cs typeface="Arial Unicode MS" pitchFamily="34" charset="-128"/>
              </a:rPr>
              <a:t>Saxena &amp; Saxena Law Chambers</a:t>
            </a:r>
            <a:endParaRPr lang="en-US" sz="2400" b="1" dirty="0" smtClean="0">
              <a:solidFill>
                <a:schemeClr val="bg1"/>
              </a:solidFill>
              <a:latin typeface="Arial Unicode MS" pitchFamily="34" charset="-128"/>
              <a:ea typeface="Arial Unicode MS" pitchFamily="34" charset="-128"/>
              <a:cs typeface="Arial Unicode MS" pitchFamily="34" charset="-128"/>
            </a:endParaRP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Advocates &amp; Attorneys</a:t>
            </a:r>
            <a:endParaRPr lang="en-US" sz="2000" b="1" dirty="0" smtClean="0">
              <a:solidFill>
                <a:schemeClr val="bg1"/>
              </a:solidFill>
              <a:latin typeface="Arial Unicode MS" pitchFamily="34" charset="-128"/>
              <a:ea typeface="Arial Unicode MS" pitchFamily="34" charset="-128"/>
              <a:cs typeface="Arial Unicode MS" pitchFamily="34" charset="-128"/>
            </a:endParaRPr>
          </a:p>
          <a:p>
            <a:pPr marL="2281238" indent="-3175" eaLnBrk="1" fontAlgn="auto" hangingPunct="1">
              <a:spcAft>
                <a:spcPts val="0"/>
              </a:spcAft>
              <a:defRPr/>
            </a:pPr>
            <a:r>
              <a:rPr lang="en-US" sz="2000" b="1" dirty="0" smtClean="0">
                <a:solidFill>
                  <a:schemeClr val="bg1"/>
                </a:solidFill>
                <a:latin typeface="Arial Unicode MS" pitchFamily="34" charset="-128"/>
                <a:ea typeface="Arial Unicode MS" pitchFamily="34" charset="-128"/>
                <a:cs typeface="Arial Unicode MS" pitchFamily="34" charset="-128"/>
              </a:rPr>
              <a:t>603-604, New Delhi House</a:t>
            </a:r>
          </a:p>
          <a:p>
            <a:pPr marL="2281238" indent="-3175" eaLnBrk="1" fontAlgn="auto" hangingPunct="1">
              <a:spcAft>
                <a:spcPts val="0"/>
              </a:spcAft>
              <a:defRPr/>
            </a:pPr>
            <a:r>
              <a:rPr lang="en-US" sz="2000" b="1" dirty="0" smtClean="0">
                <a:solidFill>
                  <a:schemeClr val="bg1"/>
                </a:solidFill>
                <a:latin typeface="Arial Unicode MS" pitchFamily="34" charset="-128"/>
                <a:ea typeface="Arial Unicode MS" pitchFamily="34" charset="-128"/>
                <a:cs typeface="Arial Unicode MS" pitchFamily="34" charset="-128"/>
              </a:rPr>
              <a:t>27, </a:t>
            </a:r>
            <a:r>
              <a:rPr lang="en-US" sz="2000" b="1" dirty="0" err="1" smtClean="0">
                <a:solidFill>
                  <a:schemeClr val="bg1"/>
                </a:solidFill>
                <a:latin typeface="Arial Unicode MS" pitchFamily="34" charset="-128"/>
                <a:ea typeface="Arial Unicode MS" pitchFamily="34" charset="-128"/>
                <a:cs typeface="Arial Unicode MS" pitchFamily="34" charset="-128"/>
              </a:rPr>
              <a:t>Barakhamba</a:t>
            </a:r>
            <a:r>
              <a:rPr lang="en-US" sz="2000" b="1" dirty="0" smtClean="0">
                <a:solidFill>
                  <a:schemeClr val="bg1"/>
                </a:solidFill>
                <a:latin typeface="Arial Unicode MS" pitchFamily="34" charset="-128"/>
                <a:ea typeface="Arial Unicode MS" pitchFamily="34" charset="-128"/>
                <a:cs typeface="Arial Unicode MS" pitchFamily="34" charset="-128"/>
              </a:rPr>
              <a:t> Road,</a:t>
            </a: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New Delhi – 110 001.</a:t>
            </a: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Mob.: 9810037364</a:t>
            </a:r>
          </a:p>
          <a:p>
            <a:pPr marL="2281238" indent="-3175" eaLnBrk="1" fontAlgn="auto" hangingPunct="1">
              <a:spcAft>
                <a:spcPts val="0"/>
              </a:spcAft>
              <a:buFont typeface="Wingdings"/>
              <a:buNone/>
              <a:defRPr/>
            </a:pPr>
            <a:r>
              <a:rPr lang="en-US" sz="1800" b="1" dirty="0" smtClean="0">
                <a:solidFill>
                  <a:schemeClr val="bg1"/>
                </a:solidFill>
                <a:latin typeface="Arial Unicode MS" pitchFamily="34" charset="-128"/>
                <a:ea typeface="Arial Unicode MS" pitchFamily="34" charset="-128"/>
                <a:cs typeface="Arial Unicode MS" pitchFamily="34" charset="-128"/>
              </a:rPr>
              <a:t>E-mail : </a:t>
            </a:r>
            <a:r>
              <a:rPr lang="en-US" sz="1800" b="1" dirty="0" smtClean="0">
                <a:solidFill>
                  <a:schemeClr val="bg1"/>
                </a:solidFill>
                <a:latin typeface="Arial Unicode MS" pitchFamily="34" charset="-128"/>
                <a:ea typeface="Arial Unicode MS" pitchFamily="34" charset="-128"/>
                <a:cs typeface="Arial Unicode MS" pitchFamily="34" charset="-128"/>
              </a:rPr>
              <a:t>advisor@sslclegal.in</a:t>
            </a:r>
            <a:endParaRPr lang="en-US" sz="1800" b="1" dirty="0" smtClean="0">
              <a:solidFill>
                <a:schemeClr val="bg1"/>
              </a:solidFill>
              <a:latin typeface="Arial Unicode MS" pitchFamily="34" charset="-128"/>
              <a:ea typeface="Arial Unicode MS" pitchFamily="34" charset="-128"/>
              <a:cs typeface="Arial Unicode MS" pitchFamily="34" charset="-128"/>
            </a:endParaRPr>
          </a:p>
          <a:p>
            <a:pPr eaLnBrk="1" fontAlgn="auto" hangingPunct="1">
              <a:spcAft>
                <a:spcPts val="0"/>
              </a:spcAft>
              <a:buFont typeface="Wingdings"/>
              <a:buNone/>
              <a:defRPr/>
            </a:pPr>
            <a:endParaRPr lang="en-US" sz="18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599" cy="838200"/>
          </a:xfrm>
        </p:spPr>
        <p:txBody>
          <a:bodyPr>
            <a:normAutofit/>
          </a:bodyPr>
          <a:lstStyle/>
          <a:p>
            <a:pPr eaLnBrk="1" fontAlgn="auto" hangingPunct="1">
              <a:spcAft>
                <a:spcPts val="0"/>
              </a:spcAft>
              <a:defRPr/>
            </a:pPr>
            <a:r>
              <a:rPr lang="en-US" sz="3600" dirty="0" smtClean="0">
                <a:solidFill>
                  <a:schemeClr val="tx1"/>
                </a:solidFill>
                <a:latin typeface="Arial Unicode MS" pitchFamily="34" charset="-128"/>
                <a:ea typeface="Arial Unicode MS" pitchFamily="34" charset="-128"/>
                <a:cs typeface="Arial Unicode MS" pitchFamily="34" charset="-128"/>
              </a:rPr>
              <a:t>One Person Company [Section 3(1)(c)]</a:t>
            </a:r>
            <a:endParaRPr lang="en-US" sz="3600" dirty="0">
              <a:solidFill>
                <a:schemeClr val="tx1"/>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600200"/>
            <a:ext cx="8458200" cy="5257800"/>
          </a:xfrm>
        </p:spPr>
        <p:txBody>
          <a:bodyPr>
            <a:normAutofit/>
          </a:bodyPr>
          <a:lstStyle/>
          <a:p>
            <a:pPr marL="566738" algn="just" eaLnBrk="1" fontAlgn="auto" hangingPunct="1">
              <a:spcAft>
                <a:spcPts val="0"/>
              </a:spcAft>
              <a:buFont typeface="Wingdings" pitchFamily="2" charset="2"/>
              <a:buChar char="v"/>
              <a:defRPr/>
            </a:pPr>
            <a:r>
              <a:rPr lang="en-US" sz="2400" b="1" u="sng" dirty="0" smtClean="0">
                <a:latin typeface="Arial Unicode MS" pitchFamily="34" charset="-128"/>
                <a:ea typeface="Arial Unicode MS" pitchFamily="34" charset="-128"/>
                <a:cs typeface="Arial Unicode MS" pitchFamily="34" charset="-128"/>
              </a:rPr>
              <a:t>Procedure for  conversion:</a:t>
            </a:r>
          </a:p>
          <a:p>
            <a:pPr marL="566738" algn="just" eaLnBrk="1" fontAlgn="auto" hangingPunct="1">
              <a:spcAft>
                <a:spcPts val="0"/>
              </a:spcAft>
              <a:buFont typeface="Wingdings" pitchFamily="2" charset="2"/>
              <a:buChar char="v"/>
              <a:defRPr/>
            </a:pPr>
            <a:endParaRPr lang="en-US" sz="2400" b="1" u="sng" dirty="0" smtClean="0">
              <a:latin typeface="Arial Unicode MS" pitchFamily="34" charset="-128"/>
              <a:ea typeface="Arial Unicode MS" pitchFamily="34" charset="-128"/>
              <a:cs typeface="Arial Unicode MS" pitchFamily="34" charset="-128"/>
            </a:endParaRPr>
          </a:p>
          <a:p>
            <a:pPr marL="566738"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File S/R with ROC along with </a:t>
            </a:r>
          </a:p>
          <a:p>
            <a:pPr marL="704850" indent="-45720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          Application (INC 6).</a:t>
            </a:r>
          </a:p>
          <a:p>
            <a:pPr marL="704850" indent="-45720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          Declaration of Directors about turnover / capital.</a:t>
            </a:r>
          </a:p>
          <a:p>
            <a:pPr marL="704850" indent="-45720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          List of members / creditors</a:t>
            </a:r>
          </a:p>
          <a:p>
            <a:pPr marL="704850" indent="-45720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          Latest audited Balance Sheet.</a:t>
            </a:r>
          </a:p>
          <a:p>
            <a:pPr marL="704850" indent="-45720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          NOC from secured creditors. </a:t>
            </a:r>
          </a:p>
          <a:p>
            <a:pPr marL="320040" indent="-320040" algn="just" eaLnBrk="1" fontAlgn="auto" hangingPunct="1">
              <a:spcAft>
                <a:spcPts val="0"/>
              </a:spcAft>
              <a:buFont typeface="Wingdings" pitchFamily="2" charset="2"/>
              <a:buChar char="Ø"/>
              <a:defRPr/>
            </a:pPr>
            <a:endParaRPr lang="en-US" sz="10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1C0F8AD-3EC8-4425-9B69-FBD9FA5DCEC1}" type="slidenum">
              <a:rPr lang="en-US"/>
              <a:pPr>
                <a:defRPr/>
              </a:pPr>
              <a:t>10</a:t>
            </a:fld>
            <a:endParaRPr lang="en-US"/>
          </a:p>
        </p:txBody>
      </p:sp>
      <p:sp>
        <p:nvSpPr>
          <p:cNvPr id="12293" name="Footer Placeholder 4"/>
          <p:cNvSpPr>
            <a:spLocks noGrp="1"/>
          </p:cNvSpPr>
          <p:nvPr>
            <p:ph type="ftr" sz="quarter" idx="11"/>
          </p:nvPr>
        </p:nvSpPr>
        <p:spPr bwMode="auto">
          <a:xfrm>
            <a:off x="609600" y="6400800"/>
            <a:ext cx="8229600" cy="2127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Unicode MS" pitchFamily="34" charset="-128"/>
                <a:ea typeface="Arial Unicode MS" pitchFamily="34" charset="-128"/>
                <a:cs typeface="Arial Unicode MS" pitchFamily="34" charset="-128"/>
              </a:rPr>
              <a:t>Powers of the Board (Section 179)</a:t>
            </a:r>
            <a:endParaRPr lang="en-US" sz="4000" dirty="0"/>
          </a:p>
        </p:txBody>
      </p:sp>
      <p:sp>
        <p:nvSpPr>
          <p:cNvPr id="3" name="Content Placeholder 2"/>
          <p:cNvSpPr>
            <a:spLocks noGrp="1"/>
          </p:cNvSpPr>
          <p:nvPr>
            <p:ph sz="quarter" idx="1"/>
          </p:nvPr>
        </p:nvSpPr>
        <p:spPr>
          <a:xfrm>
            <a:off x="612648" y="2057400"/>
            <a:ext cx="8153400" cy="4038600"/>
          </a:xfrm>
        </p:spPr>
        <p:txBody>
          <a:bodyPr/>
          <a:lstStyle/>
          <a:p>
            <a:r>
              <a:rPr lang="en-US" sz="2400" dirty="0" smtClean="0">
                <a:latin typeface="Arial Unicode MS" pitchFamily="34" charset="-128"/>
                <a:ea typeface="Arial Unicode MS" pitchFamily="34" charset="-128"/>
                <a:cs typeface="Arial Unicode MS" pitchFamily="34" charset="-128"/>
              </a:rPr>
              <a:t>Powers as </a:t>
            </a:r>
            <a:r>
              <a:rPr lang="en-US" sz="2400" dirty="0" err="1" smtClean="0">
                <a:latin typeface="Arial Unicode MS" pitchFamily="34" charset="-128"/>
                <a:ea typeface="Arial Unicode MS" pitchFamily="34" charset="-128"/>
                <a:cs typeface="Arial Unicode MS" pitchFamily="34" charset="-128"/>
              </a:rPr>
              <a:t>authorised</a:t>
            </a:r>
            <a:r>
              <a:rPr lang="en-US" sz="2400" dirty="0" smtClean="0">
                <a:latin typeface="Arial Unicode MS" pitchFamily="34" charset="-128"/>
                <a:ea typeface="Arial Unicode MS" pitchFamily="34" charset="-128"/>
                <a:cs typeface="Arial Unicode MS" pitchFamily="34" charset="-128"/>
              </a:rPr>
              <a:t> by MOA &amp; AOA</a:t>
            </a:r>
          </a:p>
          <a:p>
            <a:endParaRPr lang="en-US" sz="2400" dirty="0" smtClean="0">
              <a:latin typeface="Arial Unicode MS" pitchFamily="34" charset="-128"/>
              <a:ea typeface="Arial Unicode MS" pitchFamily="34" charset="-128"/>
              <a:cs typeface="Arial Unicode MS" pitchFamily="34" charset="-128"/>
            </a:endParaRPr>
          </a:p>
          <a:p>
            <a:r>
              <a:rPr lang="en-US" sz="2400" dirty="0" smtClean="0">
                <a:latin typeface="Arial Unicode MS" pitchFamily="34" charset="-128"/>
                <a:ea typeface="Arial Unicode MS" pitchFamily="34" charset="-128"/>
                <a:cs typeface="Arial Unicode MS" pitchFamily="34" charset="-128"/>
              </a:rPr>
              <a:t>Powers to be exercised in board meeting only </a:t>
            </a:r>
          </a:p>
          <a:p>
            <a:endParaRPr lang="en-US" sz="2400" dirty="0" smtClean="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100</a:t>
            </a:fld>
            <a:endParaRPr 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Unicode MS" pitchFamily="34" charset="-128"/>
                <a:ea typeface="Arial Unicode MS" pitchFamily="34" charset="-128"/>
                <a:cs typeface="Arial Unicode MS" pitchFamily="34" charset="-128"/>
              </a:rPr>
              <a:t>Powers of the Board (Section 179)</a:t>
            </a:r>
            <a:endParaRPr lang="en-US" dirty="0"/>
          </a:p>
        </p:txBody>
      </p:sp>
      <p:sp>
        <p:nvSpPr>
          <p:cNvPr id="3" name="Content Placeholder 2"/>
          <p:cNvSpPr>
            <a:spLocks noGrp="1"/>
          </p:cNvSpPr>
          <p:nvPr>
            <p:ph sz="quarter" idx="1"/>
          </p:nvPr>
        </p:nvSpPr>
        <p:spPr/>
        <p:txBody>
          <a:bodyPr/>
          <a:lstStyle/>
          <a:p>
            <a:r>
              <a:rPr lang="en-US" sz="2400" dirty="0" smtClean="0">
                <a:latin typeface="Arial Unicode MS" pitchFamily="34" charset="-128"/>
                <a:ea typeface="Arial Unicode MS" pitchFamily="34" charset="-128"/>
                <a:cs typeface="Arial Unicode MS" pitchFamily="34" charset="-128"/>
              </a:rPr>
              <a:t>The powers under of Section 179 (3) are  to be </a:t>
            </a:r>
            <a:r>
              <a:rPr lang="en-US" sz="2400" dirty="0" err="1" smtClean="0">
                <a:latin typeface="Arial Unicode MS" pitchFamily="34" charset="-128"/>
                <a:ea typeface="Arial Unicode MS" pitchFamily="34" charset="-128"/>
                <a:cs typeface="Arial Unicode MS" pitchFamily="34" charset="-128"/>
              </a:rPr>
              <a:t>excercised</a:t>
            </a:r>
            <a:r>
              <a:rPr lang="en-US" sz="2400" dirty="0" smtClean="0">
                <a:latin typeface="Arial Unicode MS" pitchFamily="34" charset="-128"/>
                <a:ea typeface="Arial Unicode MS" pitchFamily="34" charset="-128"/>
                <a:cs typeface="Arial Unicode MS" pitchFamily="34" charset="-128"/>
              </a:rPr>
              <a:t> in board meeting only.</a:t>
            </a:r>
          </a:p>
          <a:p>
            <a:pPr>
              <a:buNone/>
            </a:pPr>
            <a:endParaRPr lang="en-US" sz="2400" dirty="0" smtClean="0">
              <a:latin typeface="Arial Unicode MS" pitchFamily="34" charset="-128"/>
              <a:ea typeface="Arial Unicode MS" pitchFamily="34" charset="-128"/>
              <a:cs typeface="Arial Unicode MS" pitchFamily="34" charset="-128"/>
            </a:endParaRPr>
          </a:p>
          <a:p>
            <a:pPr>
              <a:buNone/>
            </a:pPr>
            <a:r>
              <a:rPr lang="en-US" sz="2400" dirty="0" smtClean="0">
                <a:latin typeface="Arial Unicode MS" pitchFamily="34" charset="-128"/>
                <a:ea typeface="Arial Unicode MS" pitchFamily="34" charset="-128"/>
                <a:cs typeface="Arial Unicode MS" pitchFamily="34" charset="-128"/>
              </a:rPr>
              <a:t>1) to make calls on shareholders in respect of money unpaid on their shares; </a:t>
            </a:r>
          </a:p>
          <a:p>
            <a:pPr algn="just">
              <a:buNone/>
            </a:pPr>
            <a:r>
              <a:rPr lang="en-US" sz="2400" dirty="0" smtClean="0">
                <a:latin typeface="Arial Unicode MS" pitchFamily="34" charset="-128"/>
                <a:ea typeface="Arial Unicode MS" pitchFamily="34" charset="-128"/>
                <a:cs typeface="Arial Unicode MS" pitchFamily="34" charset="-128"/>
              </a:rPr>
              <a:t>2) to authorize buy-back of securities under section 68;</a:t>
            </a:r>
          </a:p>
          <a:p>
            <a:pPr>
              <a:buNone/>
            </a:pPr>
            <a:r>
              <a:rPr lang="en-US" sz="2400" dirty="0" smtClean="0">
                <a:latin typeface="Arial Unicode MS" pitchFamily="34" charset="-128"/>
                <a:ea typeface="Arial Unicode MS" pitchFamily="34" charset="-128"/>
                <a:cs typeface="Arial Unicode MS" pitchFamily="34" charset="-128"/>
              </a:rPr>
              <a:t>3) to issue securities, including debentures, whether in or outside India;</a:t>
            </a:r>
          </a:p>
          <a:p>
            <a:pPr>
              <a:buNone/>
            </a:pPr>
            <a:r>
              <a:rPr lang="en-US" sz="2400" dirty="0" smtClean="0">
                <a:latin typeface="Arial Unicode MS" pitchFamily="34" charset="-128"/>
                <a:ea typeface="Arial Unicode MS" pitchFamily="34" charset="-128"/>
                <a:cs typeface="Arial Unicode MS" pitchFamily="34" charset="-128"/>
              </a:rPr>
              <a:t>4) to borrow monies;</a:t>
            </a:r>
          </a:p>
          <a:p>
            <a:pPr>
              <a:buNone/>
            </a:pPr>
            <a:r>
              <a:rPr lang="en-US" sz="2400" dirty="0" smtClean="0">
                <a:latin typeface="Arial Unicode MS" pitchFamily="34" charset="-128"/>
                <a:ea typeface="Arial Unicode MS" pitchFamily="34" charset="-128"/>
                <a:cs typeface="Arial Unicode MS" pitchFamily="34" charset="-128"/>
              </a:rPr>
              <a:t>5) to invest the funds of the company;</a:t>
            </a:r>
          </a:p>
          <a:p>
            <a:endParaRPr lang="en-US" sz="2400" dirty="0" smtClean="0">
              <a:latin typeface="Arial Unicode MS" pitchFamily="34" charset="-128"/>
              <a:ea typeface="Arial Unicode MS" pitchFamily="34" charset="-128"/>
              <a:cs typeface="Arial Unicode MS" pitchFamily="34" charset="-128"/>
            </a:endParaRPr>
          </a:p>
          <a:p>
            <a:endParaRPr lang="en-US" sz="2400" dirty="0" smtClean="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101</a:t>
            </a:fld>
            <a:endParaRPr 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Arial Unicode MS" pitchFamily="34" charset="-128"/>
                <a:ea typeface="Arial Unicode MS" pitchFamily="34" charset="-128"/>
                <a:cs typeface="Arial Unicode MS" pitchFamily="34" charset="-128"/>
              </a:rPr>
              <a:t>Restriction of Board Powers (180)</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609600" y="1219200"/>
            <a:ext cx="8153400" cy="4495800"/>
          </a:xfrm>
        </p:spPr>
        <p:txBody>
          <a:bodyPr/>
          <a:lstStyle/>
          <a:p>
            <a:pPr algn="just">
              <a:buNone/>
            </a:pPr>
            <a:r>
              <a:rPr lang="en-US" sz="2400" dirty="0" smtClean="0">
                <a:latin typeface="Arial Unicode MS" pitchFamily="34" charset="-128"/>
                <a:ea typeface="Arial Unicode MS" pitchFamily="34" charset="-128"/>
                <a:cs typeface="Arial Unicode MS" pitchFamily="34" charset="-128"/>
              </a:rPr>
              <a:t>Powers to be exercised  by Special Resolution:</a:t>
            </a:r>
          </a:p>
          <a:p>
            <a:pPr algn="just" eaLnBrk="1" hangingPunct="1">
              <a:buFont typeface="Wingdings" pitchFamily="2" charset="2"/>
              <a:buChar char="v"/>
            </a:pPr>
            <a:r>
              <a:rPr lang="en-US" sz="2400" dirty="0" smtClean="0">
                <a:latin typeface="Arial Unicode MS" pitchFamily="34" charset="-128"/>
                <a:ea typeface="Arial Unicode MS" pitchFamily="34" charset="-128"/>
                <a:cs typeface="Arial Unicode MS" pitchFamily="34" charset="-128"/>
              </a:rPr>
              <a:t>To sell, lease or dispose off whole or substantially whole of undertaking.</a:t>
            </a:r>
          </a:p>
          <a:p>
            <a:pPr algn="just" eaLnBrk="1" hangingPunct="1">
              <a:buFont typeface="Wingdings" pitchFamily="2" charset="2"/>
              <a:buChar char="v"/>
            </a:pPr>
            <a:r>
              <a:rPr lang="en-US" sz="2400" dirty="0" smtClean="0">
                <a:latin typeface="Arial Unicode MS" pitchFamily="34" charset="-128"/>
                <a:ea typeface="Arial Unicode MS" pitchFamily="34" charset="-128"/>
                <a:cs typeface="Arial Unicode MS" pitchFamily="34" charset="-128"/>
              </a:rPr>
              <a:t>To invest (otherwise in trusted securities) the amount of compensation received by it as a result of amalgamation or merger. </a:t>
            </a:r>
          </a:p>
          <a:p>
            <a:pPr algn="just" eaLnBrk="1" hangingPunct="1">
              <a:buFont typeface="Wingdings" pitchFamily="2" charset="2"/>
              <a:buChar char="v"/>
            </a:pPr>
            <a:r>
              <a:rPr lang="en-US" sz="2400" dirty="0" smtClean="0">
                <a:latin typeface="Arial Unicode MS" pitchFamily="34" charset="-128"/>
                <a:ea typeface="Arial Unicode MS" pitchFamily="34" charset="-128"/>
                <a:cs typeface="Arial Unicode MS" pitchFamily="34" charset="-128"/>
              </a:rPr>
              <a:t>To borrow money exceeding its paid up capital and free reserves (except for banking companies).</a:t>
            </a:r>
          </a:p>
          <a:p>
            <a:pPr algn="just" eaLnBrk="1" hangingPunct="1">
              <a:buFont typeface="Wingdings" pitchFamily="2" charset="2"/>
              <a:buChar char="v"/>
            </a:pPr>
            <a:r>
              <a:rPr lang="en-US" sz="2400" dirty="0" smtClean="0">
                <a:latin typeface="Arial Unicode MS" pitchFamily="34" charset="-128"/>
                <a:ea typeface="Arial Unicode MS" pitchFamily="34" charset="-128"/>
                <a:cs typeface="Arial Unicode MS" pitchFamily="34" charset="-128"/>
              </a:rPr>
              <a:t>To remit the account for repayment or debt due from the director.</a:t>
            </a:r>
          </a:p>
          <a:p>
            <a:pPr algn="just" eaLnBrk="1" hangingPunct="1">
              <a:buFont typeface="Wingdings" pitchFamily="2" charset="2"/>
              <a:buChar char="v"/>
            </a:pPr>
            <a:r>
              <a:rPr lang="en-US" sz="2400" dirty="0" smtClean="0">
                <a:latin typeface="Arial Unicode MS" pitchFamily="34" charset="-128"/>
                <a:ea typeface="Arial Unicode MS" pitchFamily="34" charset="-128"/>
                <a:cs typeface="Arial Unicode MS" pitchFamily="34" charset="-128"/>
              </a:rPr>
              <a:t>Contribution to </a:t>
            </a:r>
            <a:r>
              <a:rPr lang="en-US" sz="2400" dirty="0" err="1" smtClean="0">
                <a:latin typeface="Arial Unicode MS" pitchFamily="34" charset="-128"/>
                <a:ea typeface="Arial Unicode MS" pitchFamily="34" charset="-128"/>
                <a:cs typeface="Arial Unicode MS" pitchFamily="34" charset="-128"/>
              </a:rPr>
              <a:t>bonafide</a:t>
            </a:r>
            <a:r>
              <a:rPr lang="en-US" sz="2400" dirty="0" smtClean="0">
                <a:latin typeface="Arial Unicode MS" pitchFamily="34" charset="-128"/>
                <a:ea typeface="Arial Unicode MS" pitchFamily="34" charset="-128"/>
                <a:cs typeface="Arial Unicode MS" pitchFamily="34" charset="-128"/>
              </a:rPr>
              <a:t> and charitable fund.</a:t>
            </a:r>
          </a:p>
          <a:p>
            <a:pPr algn="just">
              <a:buNone/>
            </a:pPr>
            <a:endParaRPr lang="en-US" sz="2400" dirty="0" smtClean="0">
              <a:latin typeface="Arial Unicode MS" pitchFamily="34" charset="-128"/>
              <a:ea typeface="Arial Unicode MS" pitchFamily="34" charset="-128"/>
              <a:cs typeface="Arial Unicode MS" pitchFamily="34" charset="-128"/>
            </a:endParaRPr>
          </a:p>
          <a:p>
            <a:pPr algn="just">
              <a:buNone/>
            </a:pPr>
            <a:endParaRPr lang="en-US" sz="2400" dirty="0" smtClean="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102</a:t>
            </a:fld>
            <a:endParaRPr 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Unicode MS" pitchFamily="34" charset="-128"/>
                <a:ea typeface="Arial Unicode MS" pitchFamily="34" charset="-128"/>
                <a:cs typeface="Arial Unicode MS" pitchFamily="34" charset="-128"/>
              </a:rPr>
              <a:t>Section 180</a:t>
            </a:r>
            <a:endParaRPr lang="en-US"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533400" y="1752600"/>
            <a:ext cx="8153400" cy="4495800"/>
          </a:xfrm>
        </p:spPr>
        <p:txBody>
          <a:bodyPr/>
          <a:lstStyle/>
          <a:p>
            <a:pPr algn="just">
              <a:lnSpc>
                <a:spcPct val="200000"/>
              </a:lnSpc>
            </a:pPr>
            <a:r>
              <a:rPr lang="en-US" sz="2400" dirty="0" smtClean="0">
                <a:latin typeface="Arial Unicode MS" pitchFamily="34" charset="-128"/>
                <a:ea typeface="Arial Unicode MS" pitchFamily="34" charset="-128"/>
                <a:cs typeface="Arial Unicode MS" pitchFamily="34" charset="-128"/>
              </a:rPr>
              <a:t>Action of the board not to be invalidated</a:t>
            </a:r>
          </a:p>
          <a:p>
            <a:pPr algn="just">
              <a:lnSpc>
                <a:spcPct val="200000"/>
              </a:lnSpc>
            </a:pPr>
            <a:r>
              <a:rPr lang="en-US" sz="2400" dirty="0" smtClean="0">
                <a:latin typeface="Arial Unicode MS" pitchFamily="34" charset="-128"/>
                <a:ea typeface="Arial Unicode MS" pitchFamily="34" charset="-128"/>
                <a:cs typeface="Arial Unicode MS" pitchFamily="34" charset="-128"/>
              </a:rPr>
              <a:t>Powers can be delegated to the committees </a:t>
            </a:r>
          </a:p>
          <a:p>
            <a:pPr algn="just">
              <a:lnSpc>
                <a:spcPct val="200000"/>
              </a:lnSpc>
            </a:pPr>
            <a:r>
              <a:rPr lang="en-US" sz="2400" dirty="0" smtClean="0">
                <a:latin typeface="Arial Unicode MS" pitchFamily="34" charset="-128"/>
                <a:ea typeface="Arial Unicode MS" pitchFamily="34" charset="-128"/>
                <a:cs typeface="Arial Unicode MS" pitchFamily="34" charset="-128"/>
              </a:rPr>
              <a:t>The shareholders may restrict any  powers of directors.</a:t>
            </a:r>
          </a:p>
          <a:p>
            <a:pPr algn="just">
              <a:buNone/>
            </a:pPr>
            <a:endParaRPr lang="en-US" sz="2400" dirty="0" smtClean="0">
              <a:latin typeface="Arial Unicode MS" pitchFamily="34" charset="-128"/>
              <a:ea typeface="Arial Unicode MS" pitchFamily="34" charset="-128"/>
              <a:cs typeface="Arial Unicode MS" pitchFamily="34" charset="-128"/>
            </a:endParaRPr>
          </a:p>
          <a:p>
            <a:pPr algn="just">
              <a:buNone/>
            </a:pPr>
            <a:endParaRPr lang="en-US" sz="2400" dirty="0" smtClean="0">
              <a:latin typeface="Arial Unicode MS" pitchFamily="34" charset="-128"/>
              <a:ea typeface="Arial Unicode MS" pitchFamily="34" charset="-128"/>
              <a:cs typeface="Arial Unicode MS" pitchFamily="34" charset="-128"/>
            </a:endParaRPr>
          </a:p>
          <a:p>
            <a:pPr algn="just">
              <a:buNone/>
            </a:pPr>
            <a:endParaRPr lang="en-US" sz="2400" dirty="0" smtClean="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103</a:t>
            </a:fld>
            <a:endParaRPr 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2800" b="1" dirty="0" smtClean="0">
                <a:latin typeface="Arial Unicode MS" pitchFamily="34" charset="-128"/>
                <a:ea typeface="Arial Unicode MS" pitchFamily="34" charset="-128"/>
                <a:cs typeface="Arial Unicode MS" pitchFamily="34" charset="-128"/>
              </a:rPr>
              <a:t>Disclosure of interest by Director (Section184)</a:t>
            </a:r>
            <a:endParaRPr lang="en-US" sz="2800" dirty="0" smtClean="0">
              <a:latin typeface="Arial Unicode MS" pitchFamily="34" charset="-128"/>
              <a:ea typeface="Arial Unicode MS" pitchFamily="34" charset="-128"/>
              <a:cs typeface="Arial Unicode MS" pitchFamily="34" charset="-128"/>
            </a:endParaRPr>
          </a:p>
        </p:txBody>
      </p:sp>
      <p:sp>
        <p:nvSpPr>
          <p:cNvPr id="11267" name="Content Placeholder 2"/>
          <p:cNvSpPr>
            <a:spLocks noGrp="1"/>
          </p:cNvSpPr>
          <p:nvPr>
            <p:ph sz="quarter" idx="1"/>
          </p:nvPr>
        </p:nvSpPr>
        <p:spPr>
          <a:xfrm>
            <a:off x="381000" y="1600200"/>
            <a:ext cx="8305800" cy="5029200"/>
          </a:xfrm>
        </p:spPr>
        <p:txBody>
          <a:bodyPr/>
          <a:lstStyle/>
          <a:p>
            <a:pPr marL="0" indent="0" algn="just" eaLnBrk="1" hangingPunct="1">
              <a:buNone/>
            </a:pPr>
            <a:r>
              <a:rPr lang="en-US" sz="2400" dirty="0" smtClean="0">
                <a:latin typeface="Arial Unicode MS" pitchFamily="34" charset="-128"/>
                <a:ea typeface="Arial Unicode MS" pitchFamily="34" charset="-128"/>
                <a:cs typeface="Arial Unicode MS" pitchFamily="34" charset="-128"/>
              </a:rPr>
              <a:t>1. General interest as member or director</a:t>
            </a:r>
          </a:p>
          <a:p>
            <a:pPr marL="0" indent="0" algn="just" eaLnBrk="1" hangingPunct="1">
              <a:buNone/>
            </a:pPr>
            <a:r>
              <a:rPr lang="en-US" sz="2400" dirty="0" smtClean="0">
                <a:latin typeface="Arial Unicode MS" pitchFamily="34" charset="-128"/>
                <a:ea typeface="Arial Unicode MS" pitchFamily="34" charset="-128"/>
                <a:cs typeface="Arial Unicode MS" pitchFamily="34" charset="-128"/>
              </a:rPr>
              <a:t>2. If a director (Directly or indirectly) is any way  concerned or interested in a contract or arrangement entered into or be entered into.</a:t>
            </a:r>
          </a:p>
          <a:p>
            <a:pPr marL="0" indent="0" algn="just" eaLnBrk="1" hangingPunct="1">
              <a:buNone/>
            </a:pPr>
            <a:r>
              <a:rPr lang="en-US" sz="2400" dirty="0" smtClean="0">
                <a:latin typeface="Arial Unicode MS" pitchFamily="34" charset="-128"/>
                <a:ea typeface="Arial Unicode MS" pitchFamily="34" charset="-128"/>
                <a:cs typeface="Arial Unicode MS" pitchFamily="34" charset="-128"/>
              </a:rPr>
              <a:t>*        With body corporate in which he/her along with other director  holds more than:</a:t>
            </a:r>
          </a:p>
          <a:p>
            <a:pPr marL="320675" lvl="1" indent="0" algn="just" eaLnBrk="1" hangingPunct="1"/>
            <a:r>
              <a:rPr lang="en-US" sz="2400" dirty="0" smtClean="0">
                <a:latin typeface="Arial Unicode MS" pitchFamily="34" charset="-128"/>
                <a:ea typeface="Arial Unicode MS" pitchFamily="34" charset="-128"/>
                <a:cs typeface="Arial Unicode MS" pitchFamily="34" charset="-128"/>
              </a:rPr>
              <a:t>  2% of shareholding</a:t>
            </a:r>
          </a:p>
          <a:p>
            <a:pPr marL="320675" lvl="1" indent="0" algn="just" eaLnBrk="1" hangingPunct="1"/>
            <a:r>
              <a:rPr lang="en-US" sz="2400" dirty="0" smtClean="0">
                <a:latin typeface="Arial Unicode MS" pitchFamily="34" charset="-128"/>
                <a:ea typeface="Arial Unicode MS" pitchFamily="34" charset="-128"/>
                <a:cs typeface="Arial Unicode MS" pitchFamily="34" charset="-128"/>
              </a:rPr>
              <a:t>  or is a promoter, manager or CEO. OR </a:t>
            </a:r>
          </a:p>
          <a:p>
            <a:pPr marL="320675" lvl="1" indent="0" algn="just" eaLnBrk="1" hangingPunct="1">
              <a:buNone/>
            </a:pPr>
            <a:endParaRPr lang="en-US" sz="2400" dirty="0" smtClean="0">
              <a:latin typeface="Arial Unicode MS" pitchFamily="34" charset="-128"/>
              <a:ea typeface="Arial Unicode MS" pitchFamily="34" charset="-128"/>
              <a:cs typeface="Arial Unicode MS" pitchFamily="34" charset="-128"/>
            </a:endParaRPr>
          </a:p>
          <a:p>
            <a:pPr marL="320675" lvl="1" indent="0" algn="just" eaLnBrk="1" hangingPunct="1"/>
            <a:r>
              <a:rPr lang="en-US" sz="2400" dirty="0" smtClean="0">
                <a:latin typeface="Arial Unicode MS" pitchFamily="34" charset="-128"/>
                <a:ea typeface="Arial Unicode MS" pitchFamily="34" charset="-128"/>
                <a:cs typeface="Arial Unicode MS" pitchFamily="34" charset="-128"/>
              </a:rPr>
              <a:t>*     With the firm in which he is a partner or owner or member.</a:t>
            </a:r>
          </a:p>
          <a:p>
            <a:pPr marL="0" indent="0" algn="just" eaLnBrk="1" hangingPunct="1">
              <a:buNone/>
            </a:pPr>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buNone/>
            </a:pPr>
            <a:endParaRPr lang="en-US" sz="24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104</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2800" b="1" dirty="0" smtClean="0">
                <a:latin typeface="Arial Unicode MS" pitchFamily="34" charset="-128"/>
                <a:ea typeface="Arial Unicode MS" pitchFamily="34" charset="-128"/>
                <a:cs typeface="Arial Unicode MS" pitchFamily="34" charset="-128"/>
              </a:rPr>
              <a:t>Disclosure of interest by Director (Section184)</a:t>
            </a:r>
            <a:endParaRPr lang="en-US" sz="2800" dirty="0" smtClean="0">
              <a:latin typeface="Arial Unicode MS" pitchFamily="34" charset="-128"/>
              <a:ea typeface="Arial Unicode MS" pitchFamily="34" charset="-128"/>
              <a:cs typeface="Arial Unicode MS" pitchFamily="34" charset="-128"/>
            </a:endParaRPr>
          </a:p>
        </p:txBody>
      </p:sp>
      <p:sp>
        <p:nvSpPr>
          <p:cNvPr id="11267" name="Content Placeholder 2"/>
          <p:cNvSpPr>
            <a:spLocks noGrp="1"/>
          </p:cNvSpPr>
          <p:nvPr>
            <p:ph sz="quarter" idx="1"/>
          </p:nvPr>
        </p:nvSpPr>
        <p:spPr>
          <a:xfrm>
            <a:off x="381000" y="1600200"/>
            <a:ext cx="8305800" cy="5029200"/>
          </a:xfrm>
        </p:spPr>
        <p:txBody>
          <a:bodyPr/>
          <a:lstStyle/>
          <a:p>
            <a:pPr marL="623888" lvl="1" indent="-508000" algn="just" eaLnBrk="1" hangingPunct="1"/>
            <a:r>
              <a:rPr lang="en-US" sz="2400" dirty="0" smtClean="0">
                <a:latin typeface="Arial Unicode MS" pitchFamily="34" charset="-128"/>
                <a:ea typeface="Arial Unicode MS" pitchFamily="34" charset="-128"/>
                <a:cs typeface="Arial Unicode MS" pitchFamily="34" charset="-128"/>
              </a:rPr>
              <a:t>He shall disclose the nature of interest </a:t>
            </a:r>
          </a:p>
          <a:p>
            <a:pPr marL="623888" lvl="1" indent="-508000" algn="just" eaLnBrk="1" hangingPunct="1"/>
            <a:r>
              <a:rPr lang="en-US" sz="2400" dirty="0" smtClean="0">
                <a:latin typeface="Arial Unicode MS" pitchFamily="34" charset="-128"/>
                <a:ea typeface="Arial Unicode MS" pitchFamily="34" charset="-128"/>
                <a:cs typeface="Arial Unicode MS" pitchFamily="34" charset="-128"/>
              </a:rPr>
              <a:t>At 1</a:t>
            </a:r>
            <a:r>
              <a:rPr lang="en-US" sz="2400" baseline="30000" dirty="0" smtClean="0">
                <a:latin typeface="Arial Unicode MS" pitchFamily="34" charset="-128"/>
                <a:ea typeface="Arial Unicode MS" pitchFamily="34" charset="-128"/>
                <a:cs typeface="Arial Unicode MS" pitchFamily="34" charset="-128"/>
              </a:rPr>
              <a:t>st</a:t>
            </a:r>
            <a:r>
              <a:rPr lang="en-US" sz="2400" dirty="0" smtClean="0">
                <a:latin typeface="Arial Unicode MS" pitchFamily="34" charset="-128"/>
                <a:ea typeface="Arial Unicode MS" pitchFamily="34" charset="-128"/>
                <a:cs typeface="Arial Unicode MS" pitchFamily="34" charset="-128"/>
              </a:rPr>
              <a:t> meeting as director and at every 1</a:t>
            </a:r>
            <a:r>
              <a:rPr lang="en-US" sz="2400" baseline="30000" dirty="0" smtClean="0">
                <a:latin typeface="Arial Unicode MS" pitchFamily="34" charset="-128"/>
                <a:ea typeface="Arial Unicode MS" pitchFamily="34" charset="-128"/>
                <a:cs typeface="Arial Unicode MS" pitchFamily="34" charset="-128"/>
              </a:rPr>
              <a:t>st</a:t>
            </a:r>
            <a:r>
              <a:rPr lang="en-US" sz="2400" dirty="0" smtClean="0">
                <a:latin typeface="Arial Unicode MS" pitchFamily="34" charset="-128"/>
                <a:ea typeface="Arial Unicode MS" pitchFamily="34" charset="-128"/>
                <a:cs typeface="Arial Unicode MS" pitchFamily="34" charset="-128"/>
              </a:rPr>
              <a:t> meeting of every financial year.</a:t>
            </a:r>
          </a:p>
          <a:p>
            <a:pPr marL="623888" lvl="1" indent="-508000" algn="just" eaLnBrk="1" hangingPunct="1"/>
            <a:r>
              <a:rPr lang="en-US" sz="2400" dirty="0" smtClean="0">
                <a:latin typeface="Arial Unicode MS" pitchFamily="34" charset="-128"/>
                <a:ea typeface="Arial Unicode MS" pitchFamily="34" charset="-128"/>
                <a:cs typeface="Arial Unicode MS" pitchFamily="34" charset="-128"/>
              </a:rPr>
              <a:t>Shall not participate in discussion of such resolution.  </a:t>
            </a:r>
          </a:p>
          <a:p>
            <a:pPr marL="623888" lvl="1" indent="-508000" algn="just" eaLnBrk="1" hangingPunct="1"/>
            <a:r>
              <a:rPr lang="en-US" sz="2400" dirty="0" smtClean="0">
                <a:latin typeface="Arial Unicode MS" pitchFamily="34" charset="-128"/>
                <a:ea typeface="Arial Unicode MS" pitchFamily="34" charset="-128"/>
                <a:cs typeface="Arial Unicode MS" pitchFamily="34" charset="-128"/>
              </a:rPr>
              <a:t>In case the director become interested after the execution of the agreement then he has to disclose the interest in the first meeting after such interest is created. </a:t>
            </a:r>
          </a:p>
          <a:p>
            <a:pPr marL="623888" lvl="1" indent="-508000" algn="just" eaLnBrk="1" hangingPunct="1"/>
            <a:r>
              <a:rPr lang="en-US" sz="2400" dirty="0" smtClean="0">
                <a:latin typeface="Arial Unicode MS" pitchFamily="34" charset="-128"/>
                <a:ea typeface="Arial Unicode MS" pitchFamily="34" charset="-128"/>
                <a:cs typeface="Arial Unicode MS" pitchFamily="34" charset="-128"/>
              </a:rPr>
              <a:t>In case such Director fails to disclose the interest in any such transaction, such contract or arrangement shall be </a:t>
            </a:r>
            <a:r>
              <a:rPr lang="en-US" sz="2400" b="1" dirty="0" smtClean="0">
                <a:latin typeface="Arial Unicode MS" pitchFamily="34" charset="-128"/>
                <a:ea typeface="Arial Unicode MS" pitchFamily="34" charset="-128"/>
                <a:cs typeface="Arial Unicode MS" pitchFamily="34" charset="-128"/>
              </a:rPr>
              <a:t>voidable </a:t>
            </a:r>
            <a:r>
              <a:rPr lang="en-US" sz="2400" dirty="0" smtClean="0">
                <a:latin typeface="Arial Unicode MS" pitchFamily="34" charset="-128"/>
                <a:ea typeface="Arial Unicode MS" pitchFamily="34" charset="-128"/>
                <a:cs typeface="Arial Unicode MS" pitchFamily="34" charset="-128"/>
              </a:rPr>
              <a:t>at the option of the company. </a:t>
            </a: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105</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2800" b="1" dirty="0" smtClean="0">
                <a:latin typeface="Arial Unicode MS" pitchFamily="34" charset="-128"/>
                <a:ea typeface="Arial Unicode MS" pitchFamily="34" charset="-128"/>
                <a:cs typeface="Arial Unicode MS" pitchFamily="34" charset="-128"/>
              </a:rPr>
              <a:t>Disclosure of interest by Director (Section184)</a:t>
            </a:r>
            <a:endParaRPr lang="en-US" sz="2800" dirty="0" smtClean="0">
              <a:latin typeface="Arial Unicode MS" pitchFamily="34" charset="-128"/>
              <a:ea typeface="Arial Unicode MS" pitchFamily="34" charset="-128"/>
              <a:cs typeface="Arial Unicode MS" pitchFamily="34" charset="-128"/>
            </a:endParaRPr>
          </a:p>
        </p:txBody>
      </p:sp>
      <p:sp>
        <p:nvSpPr>
          <p:cNvPr id="11267" name="Content Placeholder 2"/>
          <p:cNvSpPr>
            <a:spLocks noGrp="1"/>
          </p:cNvSpPr>
          <p:nvPr>
            <p:ph sz="quarter" idx="1"/>
          </p:nvPr>
        </p:nvSpPr>
        <p:spPr>
          <a:xfrm>
            <a:off x="685800" y="1752600"/>
            <a:ext cx="7620000" cy="4876800"/>
          </a:xfrm>
        </p:spPr>
        <p:txBody>
          <a:bodyPr/>
          <a:lstStyle/>
          <a:p>
            <a:pPr marL="0" indent="0" algn="just" eaLnBrk="1" hangingPunct="1">
              <a:buNone/>
            </a:pPr>
            <a:r>
              <a:rPr lang="en-US" sz="2400" b="1" dirty="0" smtClean="0">
                <a:latin typeface="Arial Unicode MS" pitchFamily="34" charset="-128"/>
                <a:ea typeface="Arial Unicode MS" pitchFamily="34" charset="-128"/>
                <a:cs typeface="Arial Unicode MS" pitchFamily="34" charset="-128"/>
              </a:rPr>
              <a:t>PENALTIES:</a:t>
            </a:r>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buNone/>
            </a:pPr>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buNone/>
            </a:pPr>
            <a:r>
              <a:rPr lang="en-US" sz="2400" dirty="0" smtClean="0">
                <a:latin typeface="Arial Unicode MS" pitchFamily="34" charset="-128"/>
                <a:ea typeface="Arial Unicode MS" pitchFamily="34" charset="-128"/>
                <a:cs typeface="Arial Unicode MS" pitchFamily="34" charset="-128"/>
              </a:rPr>
              <a:t>Imprisonment upto one year or with fine shall not be less than </a:t>
            </a:r>
            <a:r>
              <a:rPr lang="en-US" sz="2400" b="1" dirty="0" smtClean="0">
                <a:latin typeface="Arial Unicode MS" pitchFamily="34" charset="-128"/>
                <a:ea typeface="Arial Unicode MS" pitchFamily="34" charset="-128"/>
                <a:cs typeface="Arial Unicode MS" pitchFamily="34" charset="-128"/>
              </a:rPr>
              <a:t>Rs.50,000 </a:t>
            </a:r>
            <a:r>
              <a:rPr lang="en-US" sz="2400" dirty="0" smtClean="0">
                <a:latin typeface="Arial Unicode MS" pitchFamily="34" charset="-128"/>
                <a:ea typeface="Arial Unicode MS" pitchFamily="34" charset="-128"/>
                <a:cs typeface="Arial Unicode MS" pitchFamily="34" charset="-128"/>
              </a:rPr>
              <a:t>and may extend to Rs.</a:t>
            </a:r>
            <a:r>
              <a:rPr lang="en-US" sz="2400" b="1" dirty="0" smtClean="0">
                <a:latin typeface="Arial Unicode MS" pitchFamily="34" charset="-128"/>
                <a:ea typeface="Arial Unicode MS" pitchFamily="34" charset="-128"/>
                <a:cs typeface="Arial Unicode MS" pitchFamily="34" charset="-128"/>
              </a:rPr>
              <a:t>1,00,000/</a:t>
            </a:r>
            <a:r>
              <a:rPr lang="en-US" sz="2400" dirty="0" smtClean="0">
                <a:latin typeface="Arial Unicode MS" pitchFamily="34" charset="-128"/>
                <a:ea typeface="Arial Unicode MS" pitchFamily="34" charset="-128"/>
                <a:cs typeface="Arial Unicode MS" pitchFamily="34" charset="-128"/>
              </a:rPr>
              <a:t>- or with both. </a:t>
            </a: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106</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458200" cy="990600"/>
          </a:xfrm>
        </p:spPr>
        <p:txBody>
          <a:bodyPr/>
          <a:lstStyle/>
          <a:p>
            <a:pPr eaLnBrk="1" hangingPunct="1"/>
            <a:r>
              <a:rPr lang="en-US" sz="3200" dirty="0" smtClean="0">
                <a:latin typeface="Arial Unicode MS" pitchFamily="34" charset="-128"/>
                <a:ea typeface="Arial Unicode MS" pitchFamily="34" charset="-128"/>
                <a:cs typeface="Arial Unicode MS" pitchFamily="34" charset="-128"/>
              </a:rPr>
              <a:t>Loan to Directors (Section 185)</a:t>
            </a:r>
            <a:endParaRPr lang="en-US" sz="3200" b="1" dirty="0" smtClean="0"/>
          </a:p>
        </p:txBody>
      </p:sp>
      <p:sp>
        <p:nvSpPr>
          <p:cNvPr id="11267" name="Content Placeholder 2"/>
          <p:cNvSpPr>
            <a:spLocks noGrp="1"/>
          </p:cNvSpPr>
          <p:nvPr>
            <p:ph sz="quarter" idx="1"/>
          </p:nvPr>
        </p:nvSpPr>
        <p:spPr>
          <a:xfrm>
            <a:off x="533400" y="1600200"/>
            <a:ext cx="8229600" cy="5029200"/>
          </a:xfrm>
        </p:spPr>
        <p:txBody>
          <a:bodyPr/>
          <a:lstStyle/>
          <a:p>
            <a:pPr marL="0" indent="0" algn="just" eaLnBrk="1" hangingPunct="1">
              <a:buNone/>
            </a:pPr>
            <a:r>
              <a:rPr lang="en-US" sz="2400" dirty="0" smtClean="0">
                <a:latin typeface="Arial Unicode MS" pitchFamily="34" charset="-128"/>
                <a:ea typeface="Arial Unicode MS" pitchFamily="34" charset="-128"/>
                <a:cs typeface="Arial Unicode MS" pitchFamily="34" charset="-128"/>
              </a:rPr>
              <a:t>No company shall directly or indirectly provide any loan (including in nature of book debts) or give guarantee for providing security in connection with any loan to </a:t>
            </a:r>
          </a:p>
          <a:p>
            <a:pPr marL="290513" indent="-290513" algn="just" eaLnBrk="1" hangingPunct="1"/>
            <a:r>
              <a:rPr lang="en-US" sz="2400" dirty="0" smtClean="0">
                <a:latin typeface="Arial Unicode MS" pitchFamily="34" charset="-128"/>
                <a:ea typeface="Arial Unicode MS" pitchFamily="34" charset="-128"/>
                <a:cs typeface="Arial Unicode MS" pitchFamily="34" charset="-128"/>
              </a:rPr>
              <a:t>Any Director or</a:t>
            </a:r>
          </a:p>
          <a:p>
            <a:pPr marL="290513" indent="-290513" algn="just" eaLnBrk="1" hangingPunct="1"/>
            <a:r>
              <a:rPr lang="en-US" sz="2400" dirty="0" smtClean="0">
                <a:latin typeface="Arial Unicode MS" pitchFamily="34" charset="-128"/>
                <a:ea typeface="Arial Unicode MS" pitchFamily="34" charset="-128"/>
                <a:cs typeface="Arial Unicode MS" pitchFamily="34" charset="-128"/>
              </a:rPr>
              <a:t>Any other person in which Director is interested.</a:t>
            </a:r>
          </a:p>
          <a:p>
            <a:pPr marL="0" indent="0" algn="just" eaLnBrk="1" hangingPunct="1">
              <a:buNone/>
            </a:pPr>
            <a:r>
              <a:rPr lang="en-US" sz="2400" dirty="0" smtClean="0">
                <a:latin typeface="Arial Unicode MS" pitchFamily="34" charset="-128"/>
                <a:ea typeface="Arial Unicode MS" pitchFamily="34" charset="-128"/>
                <a:cs typeface="Arial Unicode MS" pitchFamily="34" charset="-128"/>
              </a:rPr>
              <a:t>To any other person means:</a:t>
            </a:r>
          </a:p>
          <a:p>
            <a:pPr marL="566738" lvl="1" indent="-246063" algn="just" eaLnBrk="1" hangingPunct="1"/>
            <a:r>
              <a:rPr lang="en-US" sz="2200" dirty="0" smtClean="0">
                <a:latin typeface="Arial Unicode MS" pitchFamily="34" charset="-128"/>
                <a:ea typeface="Arial Unicode MS" pitchFamily="34" charset="-128"/>
                <a:cs typeface="Arial Unicode MS" pitchFamily="34" charset="-128"/>
              </a:rPr>
              <a:t>Any director of  lending company or</a:t>
            </a:r>
          </a:p>
          <a:p>
            <a:pPr marL="566738" lvl="1" indent="-246063" algn="just" eaLnBrk="1" hangingPunct="1"/>
            <a:r>
              <a:rPr lang="en-US" sz="2200" dirty="0" smtClean="0">
                <a:latin typeface="Arial Unicode MS" pitchFamily="34" charset="-128"/>
                <a:ea typeface="Arial Unicode MS" pitchFamily="34" charset="-128"/>
                <a:cs typeface="Arial Unicode MS" pitchFamily="34" charset="-128"/>
              </a:rPr>
              <a:t>Director of  holding company or </a:t>
            </a:r>
          </a:p>
          <a:p>
            <a:pPr marL="566738" lvl="1" indent="-246063" algn="just" eaLnBrk="1" hangingPunct="1"/>
            <a:r>
              <a:rPr lang="en-US" sz="2200" dirty="0" smtClean="0">
                <a:latin typeface="Arial Unicode MS" pitchFamily="34" charset="-128"/>
                <a:ea typeface="Arial Unicode MS" pitchFamily="34" charset="-128"/>
                <a:cs typeface="Arial Unicode MS" pitchFamily="34" charset="-128"/>
              </a:rPr>
              <a:t>any partner or relative of such director.</a:t>
            </a:r>
          </a:p>
          <a:p>
            <a:pPr marL="566738" lvl="1" indent="-246063" algn="just" eaLnBrk="1" hangingPunct="1"/>
            <a:r>
              <a:rPr lang="en-US" sz="2200" dirty="0" smtClean="0">
                <a:latin typeface="Arial Unicode MS" pitchFamily="34" charset="-128"/>
                <a:ea typeface="Arial Unicode MS" pitchFamily="34" charset="-128"/>
                <a:cs typeface="Arial Unicode MS" pitchFamily="34" charset="-128"/>
              </a:rPr>
              <a:t>Any firm in which he or she or his/ her relative is partner.</a:t>
            </a:r>
          </a:p>
          <a:p>
            <a:pPr marL="566738" lvl="1" indent="-246063" algn="just" eaLnBrk="1" hangingPunct="1"/>
            <a:r>
              <a:rPr lang="en-US" sz="2200" dirty="0" smtClean="0">
                <a:latin typeface="Arial Unicode MS" pitchFamily="34" charset="-128"/>
                <a:ea typeface="Arial Unicode MS" pitchFamily="34" charset="-128"/>
                <a:cs typeface="Arial Unicode MS" pitchFamily="34" charset="-128"/>
              </a:rPr>
              <a:t>Any private company in which such director is Director/Member</a:t>
            </a:r>
          </a:p>
          <a:p>
            <a:pPr marL="566738" lvl="1" indent="-246063" algn="just" eaLnBrk="1" hangingPunct="1"/>
            <a:endParaRPr lang="en-US" sz="2400" dirty="0" smtClean="0">
              <a:latin typeface="Arial Unicode MS" pitchFamily="34" charset="-128"/>
              <a:ea typeface="Arial Unicode MS" pitchFamily="34" charset="-128"/>
              <a:cs typeface="Arial Unicode MS" pitchFamily="34" charset="-128"/>
            </a:endParaRPr>
          </a:p>
          <a:p>
            <a:pPr marL="246063" indent="-246063" algn="just" eaLnBrk="1" hangingPunct="1"/>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107</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458200" cy="990600"/>
          </a:xfrm>
        </p:spPr>
        <p:txBody>
          <a:bodyPr/>
          <a:lstStyle/>
          <a:p>
            <a:pPr eaLnBrk="1" hangingPunct="1"/>
            <a:r>
              <a:rPr lang="en-US" sz="3200" dirty="0" smtClean="0">
                <a:latin typeface="Arial Unicode MS" pitchFamily="34" charset="-128"/>
                <a:ea typeface="Arial Unicode MS" pitchFamily="34" charset="-128"/>
                <a:cs typeface="Arial Unicode MS" pitchFamily="34" charset="-128"/>
              </a:rPr>
              <a:t>Loan to Directors (Section 185)</a:t>
            </a:r>
            <a:endParaRPr lang="en-US" sz="3200" b="1" dirty="0" smtClean="0"/>
          </a:p>
        </p:txBody>
      </p:sp>
      <p:sp>
        <p:nvSpPr>
          <p:cNvPr id="11267" name="Content Placeholder 2"/>
          <p:cNvSpPr>
            <a:spLocks noGrp="1"/>
          </p:cNvSpPr>
          <p:nvPr>
            <p:ph sz="quarter" idx="1"/>
          </p:nvPr>
        </p:nvSpPr>
        <p:spPr>
          <a:xfrm>
            <a:off x="533400" y="1600200"/>
            <a:ext cx="8229600" cy="5029200"/>
          </a:xfrm>
        </p:spPr>
        <p:txBody>
          <a:bodyPr/>
          <a:lstStyle/>
          <a:p>
            <a:pPr marL="566738" lvl="1" indent="-246063" algn="just" eaLnBrk="1" hangingPunct="1"/>
            <a:r>
              <a:rPr lang="en-US" sz="2400" dirty="0" smtClean="0">
                <a:latin typeface="Arial Unicode MS" pitchFamily="34" charset="-128"/>
                <a:ea typeface="Arial Unicode MS" pitchFamily="34" charset="-128"/>
                <a:cs typeface="Arial Unicode MS" pitchFamily="34" charset="-128"/>
              </a:rPr>
              <a:t>Any body corporate in which not &lt; 25% of voting power is exceeding by such director or by two or more such director</a:t>
            </a:r>
          </a:p>
          <a:p>
            <a:pPr marL="566738" lvl="1" indent="-246063" algn="just" eaLnBrk="1" hangingPunct="1"/>
            <a:r>
              <a:rPr lang="en-US" sz="2400" dirty="0" smtClean="0">
                <a:latin typeface="Arial Unicode MS" pitchFamily="34" charset="-128"/>
                <a:ea typeface="Arial Unicode MS" pitchFamily="34" charset="-128"/>
                <a:cs typeface="Arial Unicode MS" pitchFamily="34" charset="-128"/>
              </a:rPr>
              <a:t>Any body corporate, Board of Directors are accustomed to act with the directions of such director. </a:t>
            </a:r>
          </a:p>
          <a:p>
            <a:pPr marL="246063" indent="-246063" algn="just" eaLnBrk="1" hangingPunct="1"/>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108</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458200" cy="990600"/>
          </a:xfrm>
        </p:spPr>
        <p:txBody>
          <a:bodyPr/>
          <a:lstStyle/>
          <a:p>
            <a:pPr eaLnBrk="1" hangingPunct="1"/>
            <a:r>
              <a:rPr lang="en-US" sz="3200" dirty="0" smtClean="0">
                <a:latin typeface="Arial Unicode MS" pitchFamily="34" charset="-128"/>
                <a:ea typeface="Arial Unicode MS" pitchFamily="34" charset="-128"/>
                <a:cs typeface="Arial Unicode MS" pitchFamily="34" charset="-128"/>
              </a:rPr>
              <a:t>Loan to Directors (Section 185)</a:t>
            </a:r>
            <a:endParaRPr lang="en-US" sz="3200" b="1" dirty="0" smtClean="0"/>
          </a:p>
        </p:txBody>
      </p:sp>
      <p:sp>
        <p:nvSpPr>
          <p:cNvPr id="11267" name="Content Placeholder 2"/>
          <p:cNvSpPr>
            <a:spLocks noGrp="1"/>
          </p:cNvSpPr>
          <p:nvPr>
            <p:ph sz="quarter" idx="1"/>
          </p:nvPr>
        </p:nvSpPr>
        <p:spPr>
          <a:xfrm>
            <a:off x="533400" y="1600200"/>
            <a:ext cx="8001000" cy="5029200"/>
          </a:xfrm>
        </p:spPr>
        <p:txBody>
          <a:bodyPr/>
          <a:lstStyle/>
          <a:p>
            <a:pPr marL="0" indent="0" algn="just" eaLnBrk="1" hangingPunct="1">
              <a:buNone/>
            </a:pPr>
            <a:r>
              <a:rPr lang="en-US" sz="2800" b="1" u="sng" dirty="0" smtClean="0">
                <a:latin typeface="Arial Unicode MS" pitchFamily="34" charset="-128"/>
                <a:ea typeface="Arial Unicode MS" pitchFamily="34" charset="-128"/>
                <a:cs typeface="Arial Unicode MS" pitchFamily="34" charset="-128"/>
              </a:rPr>
              <a:t>EXCEPTIONS:</a:t>
            </a:r>
          </a:p>
          <a:p>
            <a:pPr marL="347663" indent="-347663" algn="just" eaLnBrk="1" hangingPunct="1">
              <a:buNone/>
            </a:pPr>
            <a:r>
              <a:rPr lang="en-US" sz="2800" dirty="0" smtClean="0">
                <a:latin typeface="Arial Unicode MS" pitchFamily="34" charset="-128"/>
                <a:ea typeface="Arial Unicode MS" pitchFamily="34" charset="-128"/>
                <a:cs typeface="Arial Unicode MS" pitchFamily="34" charset="-128"/>
              </a:rPr>
              <a:t>1. Company can provide the same to MD OR WTD, if it is a part of condition of service extended by company to its employees.</a:t>
            </a:r>
          </a:p>
          <a:p>
            <a:pPr marL="0" indent="0" algn="ctr" eaLnBrk="1" hangingPunct="1">
              <a:buNone/>
            </a:pPr>
            <a:r>
              <a:rPr lang="en-US" sz="2800" dirty="0" smtClean="0">
                <a:latin typeface="Arial Unicode MS" pitchFamily="34" charset="-128"/>
                <a:ea typeface="Arial Unicode MS" pitchFamily="34" charset="-128"/>
                <a:cs typeface="Arial Unicode MS" pitchFamily="34" charset="-128"/>
              </a:rPr>
              <a:t>Or</a:t>
            </a:r>
          </a:p>
          <a:p>
            <a:pPr marL="347663" indent="0" algn="just" eaLnBrk="1" hangingPunct="1">
              <a:buNone/>
            </a:pPr>
            <a:r>
              <a:rPr lang="en-US" sz="2800" dirty="0" smtClean="0">
                <a:latin typeface="Arial Unicode MS" pitchFamily="34" charset="-128"/>
                <a:ea typeface="Arial Unicode MS" pitchFamily="34" charset="-128"/>
                <a:cs typeface="Arial Unicode MS" pitchFamily="34" charset="-128"/>
              </a:rPr>
              <a:t>Pursuant to any scheme approved by Special Resolution. </a:t>
            </a:r>
          </a:p>
          <a:p>
            <a:pPr marL="0" indent="0" algn="just" eaLnBrk="1" hangingPunct="1">
              <a:buNone/>
            </a:pPr>
            <a:endParaRPr lang="en-US" sz="2800" dirty="0" smtClean="0">
              <a:latin typeface="Arial Unicode MS" pitchFamily="34" charset="-128"/>
              <a:ea typeface="Arial Unicode MS" pitchFamily="34" charset="-128"/>
              <a:cs typeface="Arial Unicode MS" pitchFamily="34" charset="-128"/>
            </a:endParaRPr>
          </a:p>
          <a:p>
            <a:pPr marL="347663" indent="-347663" algn="just" eaLnBrk="1" hangingPunct="1">
              <a:buNone/>
            </a:pPr>
            <a:r>
              <a:rPr lang="en-US" sz="2800" dirty="0" smtClean="0">
                <a:latin typeface="Arial Unicode MS" pitchFamily="34" charset="-128"/>
                <a:ea typeface="Arial Unicode MS" pitchFamily="34" charset="-128"/>
                <a:cs typeface="Arial Unicode MS" pitchFamily="34" charset="-128"/>
              </a:rPr>
              <a:t>2. In case of finance companies, loans can be provided not lesser than bank rate.</a:t>
            </a:r>
          </a:p>
          <a:p>
            <a:pPr marL="246063" indent="-246063" algn="just" eaLnBrk="1" hangingPunct="1"/>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109</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457200" y="609600"/>
            <a:ext cx="8229600" cy="808038"/>
          </a:xfrm>
        </p:spPr>
        <p:txBody>
          <a:bodyPr/>
          <a:lstStyle/>
          <a:p>
            <a:pPr eaLnBrk="1" hangingPunct="1"/>
            <a:r>
              <a:rPr lang="en-US" sz="4000" b="1" dirty="0" smtClean="0">
                <a:solidFill>
                  <a:schemeClr val="tx1"/>
                </a:solidFill>
              </a:rPr>
              <a:t>REGISTERED VALUERS (Section 247)</a:t>
            </a:r>
            <a:endParaRPr lang="en-US" dirty="0" smtClean="0">
              <a:solidFill>
                <a:schemeClr val="tx1"/>
              </a:solidFill>
            </a:endParaRPr>
          </a:p>
        </p:txBody>
      </p:sp>
      <p:sp>
        <p:nvSpPr>
          <p:cNvPr id="3" name="Content Placeholder 2"/>
          <p:cNvSpPr>
            <a:spLocks noGrp="1"/>
          </p:cNvSpPr>
          <p:nvPr>
            <p:ph sz="quarter" idx="1"/>
          </p:nvPr>
        </p:nvSpPr>
        <p:spPr>
          <a:xfrm>
            <a:off x="457200" y="1600200"/>
            <a:ext cx="8229600" cy="4648200"/>
          </a:xfrm>
        </p:spPr>
        <p:txBody>
          <a:bodyPr>
            <a:noAutofit/>
          </a:bodyPr>
          <a:lstStyle/>
          <a:p>
            <a:pPr marL="0" indent="0" algn="just" eaLnBrk="1" hangingPunct="1">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 To be Appointed by Audit Committee or by Board.</a:t>
            </a:r>
          </a:p>
          <a:p>
            <a:pPr marL="623888" lvl="1" indent="-303213" algn="just" eaLnBrk="1" hangingPunct="1"/>
            <a:r>
              <a:rPr lang="en-US" sz="2400" dirty="0" smtClean="0">
                <a:latin typeface="Arial Unicode MS" pitchFamily="34" charset="-128"/>
                <a:ea typeface="Arial Unicode MS" pitchFamily="34" charset="-128"/>
                <a:cs typeface="Arial Unicode MS" pitchFamily="34" charset="-128"/>
              </a:rPr>
              <a:t>For the Valuation of shares, net worth, assets and liabilities.</a:t>
            </a:r>
          </a:p>
          <a:p>
            <a:pPr marL="623888" lvl="1" indent="-303213" algn="just" eaLnBrk="1" hangingPunct="1"/>
            <a:r>
              <a:rPr lang="en-US" sz="2400" dirty="0" smtClean="0">
                <a:latin typeface="Arial Unicode MS" pitchFamily="34" charset="-128"/>
                <a:ea typeface="Arial Unicode MS" pitchFamily="34" charset="-128"/>
                <a:cs typeface="Arial Unicode MS" pitchFamily="34" charset="-128"/>
              </a:rPr>
              <a:t>Qualification and experience to be prescribed by way of rules. </a:t>
            </a:r>
          </a:p>
          <a:p>
            <a:pPr marL="623888" lvl="1" indent="-303213" algn="just" eaLnBrk="1" hangingPunct="1"/>
            <a:r>
              <a:rPr lang="en-US" sz="2400" dirty="0" smtClean="0">
                <a:latin typeface="Arial Unicode MS" pitchFamily="34" charset="-128"/>
                <a:ea typeface="Arial Unicode MS" pitchFamily="34" charset="-128"/>
                <a:cs typeface="Arial Unicode MS" pitchFamily="34" charset="-128"/>
              </a:rPr>
              <a:t>Draft Rules : </a:t>
            </a:r>
          </a:p>
          <a:p>
            <a:pPr marL="0" indent="0" algn="just" eaLnBrk="1" hangingPunct="1">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                CA, CS, Cost Accountant</a:t>
            </a:r>
          </a:p>
          <a:p>
            <a:pPr marL="623888" lvl="1" indent="-303213" algn="just" eaLnBrk="1" hangingPunct="1"/>
            <a:r>
              <a:rPr lang="en-US" sz="2400" dirty="0" smtClean="0">
                <a:latin typeface="Arial Unicode MS" pitchFamily="34" charset="-128"/>
                <a:ea typeface="Arial Unicode MS" pitchFamily="34" charset="-128"/>
                <a:cs typeface="Arial Unicode MS" pitchFamily="34" charset="-128"/>
              </a:rPr>
              <a:t>           Merchant Banker</a:t>
            </a:r>
          </a:p>
          <a:p>
            <a:pPr marL="623888" lvl="1" indent="-303213" algn="just" eaLnBrk="1" hangingPunct="1"/>
            <a:r>
              <a:rPr lang="en-US" sz="2400" dirty="0" smtClean="0">
                <a:latin typeface="Arial Unicode MS" pitchFamily="34" charset="-128"/>
                <a:ea typeface="Arial Unicode MS" pitchFamily="34" charset="-128"/>
                <a:cs typeface="Arial Unicode MS" pitchFamily="34" charset="-128"/>
              </a:rPr>
              <a:t>           Chartered Engineer</a:t>
            </a:r>
          </a:p>
          <a:p>
            <a:pPr marL="623888" lvl="1" indent="-303213" algn="just" eaLnBrk="1" hangingPunct="1"/>
            <a:r>
              <a:rPr lang="en-US" sz="2400" dirty="0" smtClean="0">
                <a:latin typeface="Arial Unicode MS" pitchFamily="34" charset="-128"/>
                <a:ea typeface="Arial Unicode MS" pitchFamily="34" charset="-128"/>
                <a:cs typeface="Arial Unicode MS" pitchFamily="34" charset="-128"/>
              </a:rPr>
              <a:t>           Chartered Architect or  Any person holding equivalent qualification</a:t>
            </a:r>
          </a:p>
          <a:p>
            <a:pPr marL="623888" lvl="1" indent="-303213" algn="just" eaLnBrk="1" hangingPunct="1"/>
            <a:endParaRPr lang="en-US" sz="2400" dirty="0" smtClean="0">
              <a:latin typeface="Arial Unicode MS" pitchFamily="34" charset="-128"/>
              <a:ea typeface="Arial Unicode MS" pitchFamily="34" charset="-128"/>
              <a:cs typeface="Arial Unicode MS" pitchFamily="34" charset="-128"/>
            </a:endParaRPr>
          </a:p>
          <a:p>
            <a:pPr marL="320675" lvl="1" indent="0" algn="just" eaLnBrk="1" hangingPunct="1"/>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CFABEA1F-6A3D-4E29-9CF2-F9089A08EFD4}" type="slidenum">
              <a:rPr lang="en-US"/>
              <a:pPr>
                <a:defRPr/>
              </a:pPr>
              <a:t>11</a:t>
            </a:fld>
            <a:endParaRPr lang="en-US"/>
          </a:p>
        </p:txBody>
      </p:sp>
      <p:sp>
        <p:nvSpPr>
          <p:cNvPr id="69637" name="Footer Placeholder 4"/>
          <p:cNvSpPr>
            <a:spLocks noGrp="1"/>
          </p:cNvSpPr>
          <p:nvPr>
            <p:ph type="ftr" sz="quarter" idx="11"/>
          </p:nvPr>
        </p:nvSpPr>
        <p:spPr bwMode="auto">
          <a:xfrm>
            <a:off x="609600" y="6248400"/>
            <a:ext cx="8001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latin typeface="Arial Unicode MS" pitchFamily="34" charset="-128"/>
                <a:ea typeface="Arial Unicode MS" pitchFamily="34" charset="-128"/>
                <a:cs typeface="Arial Unicode MS" pitchFamily="34" charset="-128"/>
              </a:rPr>
              <a:t>having 5 years experience</a:t>
            </a:r>
          </a:p>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dirty="0" smtClean="0">
                <a:latin typeface="Arial Unicode MS" pitchFamily="34" charset="-128"/>
                <a:ea typeface="Arial Unicode MS" pitchFamily="34" charset="-128"/>
                <a:cs typeface="Arial Unicode MS" pitchFamily="34" charset="-128"/>
              </a:rPr>
              <a:t>Rule 10</a:t>
            </a:r>
            <a:endParaRPr lang="en-US" dirty="0" smtClean="0"/>
          </a:p>
        </p:txBody>
      </p:sp>
      <p:sp>
        <p:nvSpPr>
          <p:cNvPr id="11267" name="Content Placeholder 2"/>
          <p:cNvSpPr>
            <a:spLocks noGrp="1"/>
          </p:cNvSpPr>
          <p:nvPr>
            <p:ph sz="quarter" idx="1"/>
          </p:nvPr>
        </p:nvSpPr>
        <p:spPr>
          <a:xfrm>
            <a:off x="457200" y="1600200"/>
            <a:ext cx="8382000" cy="5029200"/>
          </a:xfrm>
        </p:spPr>
        <p:txBody>
          <a:bodyPr/>
          <a:lstStyle/>
          <a:p>
            <a:pPr marL="0" indent="0" algn="just" eaLnBrk="1" hangingPunct="1">
              <a:buNone/>
            </a:pPr>
            <a:r>
              <a:rPr lang="en-US" sz="2400" dirty="0" smtClean="0">
                <a:latin typeface="Arial Unicode MS" pitchFamily="34" charset="-128"/>
                <a:ea typeface="Arial Unicode MS" pitchFamily="34" charset="-128"/>
                <a:cs typeface="Arial Unicode MS" pitchFamily="34" charset="-128"/>
              </a:rPr>
              <a:t>Rule 10 of (Companies Meeting of Board and its powers) Rules, 2014</a:t>
            </a:r>
          </a:p>
          <a:p>
            <a:pPr algn="just" eaLnBrk="1" hangingPunct="1">
              <a:buNone/>
            </a:pPr>
            <a:r>
              <a:rPr lang="en-US" sz="2400" b="1" u="sng" dirty="0" smtClean="0">
                <a:latin typeface="Arial Unicode MS" pitchFamily="34" charset="-128"/>
                <a:ea typeface="Arial Unicode MS" pitchFamily="34" charset="-128"/>
                <a:cs typeface="Arial Unicode MS" pitchFamily="34" charset="-128"/>
              </a:rPr>
              <a:t>Exemptions :-</a:t>
            </a:r>
          </a:p>
          <a:p>
            <a:pPr lvl="1" algn="just" eaLnBrk="1" hangingPunct="1"/>
            <a:r>
              <a:rPr lang="en-US" sz="2400" dirty="0" smtClean="0">
                <a:latin typeface="Arial Unicode MS" pitchFamily="34" charset="-128"/>
                <a:ea typeface="Arial Unicode MS" pitchFamily="34" charset="-128"/>
                <a:cs typeface="Arial Unicode MS" pitchFamily="34" charset="-128"/>
              </a:rPr>
              <a:t>Loan given by holding company to wholly owned subsidiary or guarantee given or security provided by holding company in respect of the loan to wholly owned subsidiary company.</a:t>
            </a:r>
          </a:p>
          <a:p>
            <a:pPr lvl="1" algn="just" eaLnBrk="1" hangingPunct="1"/>
            <a:r>
              <a:rPr lang="en-US" sz="2400" dirty="0" smtClean="0">
                <a:latin typeface="Arial Unicode MS" pitchFamily="34" charset="-128"/>
                <a:ea typeface="Arial Unicode MS" pitchFamily="34" charset="-128"/>
                <a:cs typeface="Arial Unicode MS" pitchFamily="34" charset="-128"/>
              </a:rPr>
              <a:t>Any guarantee given or security provided by holding company in respect of loan by any bank or financial institution to its subsidiary company.</a:t>
            </a:r>
          </a:p>
          <a:p>
            <a:pPr marL="347663" lvl="1" indent="-288925" algn="just" eaLnBrk="1" hangingPunct="1">
              <a:buNone/>
            </a:pPr>
            <a:r>
              <a:rPr lang="en-US" sz="2400" dirty="0" smtClean="0">
                <a:latin typeface="Arial Unicode MS" pitchFamily="34" charset="-128"/>
                <a:ea typeface="Arial Unicode MS" pitchFamily="34" charset="-128"/>
                <a:cs typeface="Arial Unicode MS" pitchFamily="34" charset="-128"/>
              </a:rPr>
              <a:t>* Provided such loans are </a:t>
            </a:r>
            <a:r>
              <a:rPr lang="en-US" sz="2400" dirty="0" err="1" smtClean="0">
                <a:latin typeface="Arial Unicode MS" pitchFamily="34" charset="-128"/>
                <a:ea typeface="Arial Unicode MS" pitchFamily="34" charset="-128"/>
                <a:cs typeface="Arial Unicode MS" pitchFamily="34" charset="-128"/>
              </a:rPr>
              <a:t>utilised</a:t>
            </a:r>
            <a:r>
              <a:rPr lang="en-US" sz="2400" dirty="0" smtClean="0">
                <a:latin typeface="Arial Unicode MS" pitchFamily="34" charset="-128"/>
                <a:ea typeface="Arial Unicode MS" pitchFamily="34" charset="-128"/>
                <a:cs typeface="Arial Unicode MS" pitchFamily="34" charset="-128"/>
              </a:rPr>
              <a:t> by subsidiary company for its principal business.</a:t>
            </a:r>
          </a:p>
          <a:p>
            <a:pPr algn="just" eaLnBrk="1" hangingPunct="1"/>
            <a:endParaRPr lang="en-US" sz="2400" dirty="0" smtClean="0">
              <a:latin typeface="Arial Unicode MS" pitchFamily="34" charset="-128"/>
              <a:ea typeface="Arial Unicode MS" pitchFamily="34" charset="-128"/>
              <a:cs typeface="Arial Unicode MS" pitchFamily="34" charset="-128"/>
            </a:endParaRPr>
          </a:p>
          <a:p>
            <a:pPr lvl="1" algn="just" eaLnBrk="1" hangingPunct="1"/>
            <a:endParaRPr lang="en-US" sz="2400" dirty="0" smtClean="0">
              <a:latin typeface="Arial Unicode MS" pitchFamily="34" charset="-128"/>
              <a:ea typeface="Arial Unicode MS" pitchFamily="34" charset="-128"/>
              <a:cs typeface="Arial Unicode MS" pitchFamily="34" charset="-128"/>
            </a:endParaRPr>
          </a:p>
          <a:p>
            <a:pPr algn="just" eaLnBrk="1" hangingPunct="1"/>
            <a:endParaRPr lang="en-US" sz="2400" dirty="0" smtClean="0">
              <a:latin typeface="Arial Unicode MS" pitchFamily="34" charset="-128"/>
              <a:ea typeface="Arial Unicode MS" pitchFamily="34" charset="-128"/>
              <a:cs typeface="Arial Unicode MS" pitchFamily="34" charset="-128"/>
            </a:endParaRPr>
          </a:p>
          <a:p>
            <a:pPr algn="just" eaLnBrk="1" hangingPunct="1"/>
            <a:endParaRPr lang="en-US" sz="2400" dirty="0" smtClean="0">
              <a:latin typeface="Arial Unicode MS" pitchFamily="34" charset="-128"/>
              <a:ea typeface="Arial Unicode MS" pitchFamily="34" charset="-128"/>
              <a:cs typeface="Arial Unicode MS" pitchFamily="34" charset="-128"/>
            </a:endParaRPr>
          </a:p>
          <a:p>
            <a:pPr algn="just" eaLnBrk="1" hangingPunct="1">
              <a:buNone/>
            </a:pPr>
            <a:r>
              <a:rPr lang="en-US" sz="2400" dirty="0" smtClean="0">
                <a:latin typeface="Arial Unicode MS" pitchFamily="34" charset="-128"/>
                <a:ea typeface="Arial Unicode MS" pitchFamily="34" charset="-128"/>
                <a:cs typeface="Arial Unicode MS" pitchFamily="34" charset="-128"/>
              </a:rPr>
              <a:t>     </a:t>
            </a:r>
          </a:p>
          <a:p>
            <a:pPr algn="just" eaLnBrk="1" hangingPunct="1">
              <a:buNone/>
            </a:pPr>
            <a:endParaRPr lang="en-US" sz="2400" dirty="0" smtClean="0">
              <a:latin typeface="Arial Unicode MS" pitchFamily="34" charset="-128"/>
              <a:ea typeface="Arial Unicode MS" pitchFamily="34" charset="-128"/>
              <a:cs typeface="Arial Unicode MS" pitchFamily="34" charset="-128"/>
            </a:endParaRPr>
          </a:p>
          <a:p>
            <a:pPr algn="just" eaLnBrk="1" hangingPunct="1">
              <a:buNone/>
            </a:pPr>
            <a:endParaRPr lang="en-US" sz="2400" dirty="0" smtClean="0">
              <a:latin typeface="Arial Unicode MS" pitchFamily="34" charset="-128"/>
              <a:ea typeface="Arial Unicode MS" pitchFamily="34" charset="-128"/>
              <a:cs typeface="Arial Unicode MS" pitchFamily="34" charset="-128"/>
            </a:endParaRPr>
          </a:p>
          <a:p>
            <a:pPr algn="just" eaLnBrk="1" hangingPunct="1">
              <a:buNone/>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110</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dirty="0" smtClean="0">
                <a:latin typeface="Arial Unicode MS" pitchFamily="34" charset="-128"/>
                <a:ea typeface="Arial Unicode MS" pitchFamily="34" charset="-128"/>
                <a:cs typeface="Arial Unicode MS" pitchFamily="34" charset="-128"/>
              </a:rPr>
              <a:t>Loan to Directors (Section 185)</a:t>
            </a:r>
            <a:endParaRPr lang="en-US" dirty="0" smtClean="0"/>
          </a:p>
        </p:txBody>
      </p:sp>
      <p:sp>
        <p:nvSpPr>
          <p:cNvPr id="11267" name="Content Placeholder 2"/>
          <p:cNvSpPr>
            <a:spLocks noGrp="1"/>
          </p:cNvSpPr>
          <p:nvPr>
            <p:ph sz="quarter" idx="1"/>
          </p:nvPr>
        </p:nvSpPr>
        <p:spPr>
          <a:xfrm>
            <a:off x="457200" y="1600200"/>
            <a:ext cx="8382000" cy="5029200"/>
          </a:xfrm>
        </p:spPr>
        <p:txBody>
          <a:bodyPr/>
          <a:lstStyle/>
          <a:p>
            <a:pPr lvl="1" algn="just" eaLnBrk="1" hangingPunct="1"/>
            <a:endParaRPr lang="en-US" sz="2500" dirty="0" smtClean="0">
              <a:latin typeface="Arial Unicode MS" pitchFamily="34" charset="-128"/>
              <a:ea typeface="Arial Unicode MS" pitchFamily="34" charset="-128"/>
              <a:cs typeface="Arial Unicode MS" pitchFamily="34" charset="-128"/>
            </a:endParaRPr>
          </a:p>
          <a:p>
            <a:pPr algn="just" eaLnBrk="1" hangingPunct="1"/>
            <a:r>
              <a:rPr lang="en-US" sz="2800" dirty="0" smtClean="0">
                <a:latin typeface="Arial Unicode MS" pitchFamily="34" charset="-128"/>
                <a:ea typeface="Arial Unicode MS" pitchFamily="34" charset="-128"/>
                <a:cs typeface="Arial Unicode MS" pitchFamily="34" charset="-128"/>
              </a:rPr>
              <a:t>PANALTIES:</a:t>
            </a:r>
          </a:p>
          <a:p>
            <a:pPr algn="just" eaLnBrk="1" hangingPunct="1">
              <a:buNone/>
            </a:pPr>
            <a:endParaRPr lang="en-US" sz="2500" dirty="0" smtClean="0">
              <a:latin typeface="Arial Unicode MS" pitchFamily="34" charset="-128"/>
              <a:ea typeface="Arial Unicode MS" pitchFamily="34" charset="-128"/>
              <a:cs typeface="Arial Unicode MS" pitchFamily="34" charset="-128"/>
            </a:endParaRPr>
          </a:p>
          <a:p>
            <a:pPr algn="just" eaLnBrk="1" hangingPunct="1">
              <a:buNone/>
            </a:pPr>
            <a:endParaRPr lang="en-US" sz="2500" dirty="0" smtClean="0">
              <a:latin typeface="Arial Unicode MS" pitchFamily="34" charset="-128"/>
              <a:ea typeface="Arial Unicode MS" pitchFamily="34" charset="-128"/>
              <a:cs typeface="Arial Unicode MS" pitchFamily="34" charset="-128"/>
            </a:endParaRPr>
          </a:p>
          <a:p>
            <a:pPr algn="just" eaLnBrk="1" hangingPunct="1">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111</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graphicFrame>
        <p:nvGraphicFramePr>
          <p:cNvPr id="6" name="Table 5"/>
          <p:cNvGraphicFramePr>
            <a:graphicFrameLocks noGrp="1"/>
          </p:cNvGraphicFramePr>
          <p:nvPr/>
        </p:nvGraphicFramePr>
        <p:xfrm>
          <a:off x="838200" y="3657600"/>
          <a:ext cx="7848600" cy="2011680"/>
        </p:xfrm>
        <a:graphic>
          <a:graphicData uri="http://schemas.openxmlformats.org/drawingml/2006/table">
            <a:tbl>
              <a:tblPr firstRow="1" bandRow="1">
                <a:tableStyleId>{2D5ABB26-0587-4C30-8999-92F81FD0307C}</a:tableStyleId>
              </a:tblPr>
              <a:tblGrid>
                <a:gridCol w="3810000"/>
                <a:gridCol w="304800"/>
                <a:gridCol w="3733800"/>
              </a:tblGrid>
              <a:tr h="370840">
                <a:tc>
                  <a:txBody>
                    <a:bodyPr/>
                    <a:lstStyle/>
                    <a:p>
                      <a:pP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 Company</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Rs. 5 </a:t>
                      </a:r>
                      <a:r>
                        <a:rPr lang="en-US" sz="2400" dirty="0" err="1" smtClean="0">
                          <a:latin typeface="Arial Unicode MS" pitchFamily="34" charset="-128"/>
                          <a:ea typeface="Arial Unicode MS" pitchFamily="34" charset="-128"/>
                          <a:cs typeface="Arial Unicode MS" pitchFamily="34" charset="-128"/>
                        </a:rPr>
                        <a:t>lakh</a:t>
                      </a:r>
                      <a:r>
                        <a:rPr lang="en-US" sz="2400" dirty="0" smtClean="0">
                          <a:latin typeface="Arial Unicode MS" pitchFamily="34" charset="-128"/>
                          <a:ea typeface="Arial Unicode MS" pitchFamily="34" charset="-128"/>
                          <a:cs typeface="Arial Unicode MS" pitchFamily="34" charset="-128"/>
                        </a:rPr>
                        <a:t> to Rs.25 </a:t>
                      </a:r>
                      <a:r>
                        <a:rPr lang="en-US" sz="2400" dirty="0" err="1" smtClean="0">
                          <a:latin typeface="Arial Unicode MS" pitchFamily="34" charset="-128"/>
                          <a:ea typeface="Arial Unicode MS" pitchFamily="34" charset="-128"/>
                          <a:cs typeface="Arial Unicode MS" pitchFamily="34" charset="-128"/>
                        </a:rPr>
                        <a:t>lakh</a:t>
                      </a:r>
                      <a:endParaRPr lang="en-US" sz="2400" dirty="0">
                        <a:latin typeface="Arial Unicode MS" pitchFamily="34" charset="-128"/>
                        <a:ea typeface="Arial Unicode MS" pitchFamily="34" charset="-128"/>
                        <a:cs typeface="Arial Unicode MS" pitchFamily="34" charset="-128"/>
                      </a:endParaRPr>
                    </a:p>
                  </a:txBody>
                  <a:tcPr/>
                </a:tc>
              </a:tr>
              <a:tr h="370840">
                <a:tc>
                  <a:txBody>
                    <a:bodyPr/>
                    <a:lstStyle/>
                    <a:p>
                      <a:pPr marL="231775" indent="-231775" algn="l" eaLnBrk="1" hangingPunct="1">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Director or any other person     to whom loan given or security     provided </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Imprisonment </a:t>
                      </a:r>
                      <a:r>
                        <a:rPr lang="en-US" sz="2400" dirty="0" err="1" smtClean="0">
                          <a:latin typeface="Arial Unicode MS" pitchFamily="34" charset="-128"/>
                          <a:ea typeface="Arial Unicode MS" pitchFamily="34" charset="-128"/>
                          <a:cs typeface="Arial Unicode MS" pitchFamily="34" charset="-128"/>
                        </a:rPr>
                        <a:t>upto</a:t>
                      </a:r>
                      <a:r>
                        <a:rPr lang="en-US" sz="2400" dirty="0" smtClean="0">
                          <a:latin typeface="Arial Unicode MS" pitchFamily="34" charset="-128"/>
                          <a:ea typeface="Arial Unicode MS" pitchFamily="34" charset="-128"/>
                          <a:cs typeface="Arial Unicode MS" pitchFamily="34" charset="-128"/>
                        </a:rPr>
                        <a:t> 6 months or </a:t>
                      </a:r>
                      <a:r>
                        <a:rPr lang="en-US" sz="2400" dirty="0" err="1" smtClean="0">
                          <a:latin typeface="Arial Unicode MS" pitchFamily="34" charset="-128"/>
                          <a:ea typeface="Arial Unicode MS" pitchFamily="34" charset="-128"/>
                          <a:cs typeface="Arial Unicode MS" pitchFamily="34" charset="-128"/>
                        </a:rPr>
                        <a:t>fineor</a:t>
                      </a:r>
                      <a:r>
                        <a:rPr lang="en-US" sz="2400" dirty="0" smtClean="0">
                          <a:latin typeface="Arial Unicode MS" pitchFamily="34" charset="-128"/>
                          <a:ea typeface="Arial Unicode MS" pitchFamily="34" charset="-128"/>
                          <a:cs typeface="Arial Unicode MS" pitchFamily="34" charset="-128"/>
                        </a:rPr>
                        <a:t>  both</a:t>
                      </a:r>
                      <a:endParaRPr lang="en-US" sz="2400"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04800" y="228600"/>
            <a:ext cx="8458200" cy="990600"/>
          </a:xfrm>
        </p:spPr>
        <p:txBody>
          <a:bodyPr/>
          <a:lstStyle/>
          <a:p>
            <a:pPr eaLnBrk="1" hangingPunct="1"/>
            <a:r>
              <a:rPr lang="en-US" sz="3600" b="1" dirty="0" smtClean="0"/>
              <a:t>Loans &amp; Investment by Company </a:t>
            </a:r>
            <a:br>
              <a:rPr lang="en-US" sz="3600" b="1" dirty="0" smtClean="0"/>
            </a:br>
            <a:r>
              <a:rPr lang="en-US" sz="3600" b="1" dirty="0" smtClean="0"/>
              <a:t>(Section 186)</a:t>
            </a:r>
          </a:p>
        </p:txBody>
      </p:sp>
      <p:sp>
        <p:nvSpPr>
          <p:cNvPr id="11267" name="Content Placeholder 2"/>
          <p:cNvSpPr>
            <a:spLocks noGrp="1"/>
          </p:cNvSpPr>
          <p:nvPr>
            <p:ph sz="quarter" idx="1"/>
          </p:nvPr>
        </p:nvSpPr>
        <p:spPr>
          <a:xfrm>
            <a:off x="457200" y="1600200"/>
            <a:ext cx="8382000" cy="5029200"/>
          </a:xfrm>
        </p:spPr>
        <p:txBody>
          <a:bodyPr/>
          <a:lstStyle/>
          <a:p>
            <a:pPr marL="347663" indent="-347663" algn="just" eaLnBrk="1" hangingPunct="1"/>
            <a:r>
              <a:rPr lang="en-US" sz="2400" dirty="0" smtClean="0">
                <a:latin typeface="Arial Unicode MS" pitchFamily="34" charset="-128"/>
                <a:ea typeface="Arial Unicode MS" pitchFamily="34" charset="-128"/>
                <a:cs typeface="Arial Unicode MS" pitchFamily="34" charset="-128"/>
              </a:rPr>
              <a:t>(1) </a:t>
            </a:r>
            <a:r>
              <a:rPr lang="en-US" sz="2000" dirty="0" smtClean="0">
                <a:latin typeface="Arial Unicode MS" pitchFamily="34" charset="-128"/>
                <a:ea typeface="Arial Unicode MS" pitchFamily="34" charset="-128"/>
                <a:cs typeface="Arial Unicode MS" pitchFamily="34" charset="-128"/>
              </a:rPr>
              <a:t>A Company cannot make investment through not  more than 2 layers of investment companies.</a:t>
            </a:r>
          </a:p>
          <a:p>
            <a:pPr marL="347663" indent="-347663" algn="just" eaLnBrk="1" hangingPunct="1"/>
            <a:r>
              <a:rPr lang="en-US" sz="2000" b="1" dirty="0" smtClean="0">
                <a:latin typeface="Arial Unicode MS" pitchFamily="34" charset="-128"/>
                <a:ea typeface="Arial Unicode MS" pitchFamily="34" charset="-128"/>
                <a:cs typeface="Arial Unicode MS" pitchFamily="34" charset="-128"/>
              </a:rPr>
              <a:t>Exceptions:-</a:t>
            </a:r>
          </a:p>
          <a:p>
            <a:pPr marL="668338" lvl="1" indent="-347663" algn="just" eaLnBrk="1" hangingPunct="1"/>
            <a:r>
              <a:rPr lang="en-US" sz="2000" dirty="0" smtClean="0">
                <a:latin typeface="Arial Unicode MS" pitchFamily="34" charset="-128"/>
                <a:ea typeface="Arial Unicode MS" pitchFamily="34" charset="-128"/>
                <a:cs typeface="Arial Unicode MS" pitchFamily="34" charset="-128"/>
              </a:rPr>
              <a:t>Acquisition of any other company incorporated outside India if such other company has investment beyond two layers as per the laws of that country.</a:t>
            </a:r>
          </a:p>
          <a:p>
            <a:pPr marL="668338" lvl="1" indent="-347663" algn="just" eaLnBrk="1" hangingPunct="1"/>
            <a:r>
              <a:rPr lang="en-US" sz="2000" dirty="0" smtClean="0">
                <a:latin typeface="Arial Unicode MS" pitchFamily="34" charset="-128"/>
                <a:ea typeface="Arial Unicode MS" pitchFamily="34" charset="-128"/>
                <a:cs typeface="Arial Unicode MS" pitchFamily="34" charset="-128"/>
              </a:rPr>
              <a:t>Investment by subsidiary company in investment subsidiary for the purpose of meeting any requirement under any law in force.  </a:t>
            </a:r>
          </a:p>
          <a:p>
            <a:pPr algn="just" eaLnBrk="1" hangingPunct="1">
              <a:buNone/>
            </a:pPr>
            <a:r>
              <a:rPr lang="en-US" sz="2000" dirty="0" smtClean="0">
                <a:latin typeface="Arial Unicode MS" pitchFamily="34" charset="-128"/>
                <a:ea typeface="Arial Unicode MS" pitchFamily="34" charset="-128"/>
                <a:cs typeface="Arial Unicode MS" pitchFamily="34" charset="-128"/>
              </a:rPr>
              <a:t>    (2)  no company shall directly or indirectly:</a:t>
            </a:r>
          </a:p>
          <a:p>
            <a:pPr algn="just" eaLnBrk="1" hangingPunct="1">
              <a:buNone/>
            </a:pPr>
            <a:r>
              <a:rPr lang="en-US" sz="2000" dirty="0" smtClean="0">
                <a:latin typeface="Arial Unicode MS" pitchFamily="34" charset="-128"/>
                <a:ea typeface="Arial Unicode MS" pitchFamily="34" charset="-128"/>
                <a:cs typeface="Arial Unicode MS" pitchFamily="34" charset="-128"/>
              </a:rPr>
              <a:t>         (a) give loan to any person or  other body corporate</a:t>
            </a:r>
          </a:p>
          <a:p>
            <a:pPr algn="just" eaLnBrk="1" hangingPunct="1">
              <a:buFont typeface="Wingdings" pitchFamily="2" charset="2"/>
              <a:buChar char="v"/>
            </a:pPr>
            <a:r>
              <a:rPr lang="en-US" sz="2000" dirty="0" smtClean="0">
                <a:latin typeface="Arial Unicode MS" pitchFamily="34" charset="-128"/>
                <a:ea typeface="Arial Unicode MS" pitchFamily="34" charset="-128"/>
                <a:cs typeface="Arial Unicode MS" pitchFamily="34" charset="-128"/>
              </a:rPr>
              <a:t>     (b) provide security in connection with loan  and</a:t>
            </a:r>
          </a:p>
          <a:p>
            <a:pPr algn="just" eaLnBrk="1" hangingPunct="1">
              <a:buFont typeface="Wingdings" pitchFamily="2" charset="2"/>
              <a:buChar char="v"/>
            </a:pPr>
            <a:r>
              <a:rPr lang="en-US" sz="2000" dirty="0" smtClean="0">
                <a:latin typeface="Arial Unicode MS" pitchFamily="34" charset="-128"/>
                <a:ea typeface="Arial Unicode MS" pitchFamily="34" charset="-128"/>
                <a:cs typeface="Arial Unicode MS" pitchFamily="34" charset="-128"/>
              </a:rPr>
              <a:t>     ( c) acquire the securities of any other body corporate.</a:t>
            </a:r>
          </a:p>
          <a:p>
            <a:pPr algn="just" eaLnBrk="1" hangingPunct="1">
              <a:buFont typeface="Wingdings" pitchFamily="2" charset="2"/>
              <a:buChar char="v"/>
            </a:pPr>
            <a:r>
              <a:rPr lang="en-US" sz="2000" dirty="0" smtClean="0">
                <a:latin typeface="Arial Unicode MS" pitchFamily="34" charset="-128"/>
                <a:ea typeface="Arial Unicode MS" pitchFamily="34" charset="-128"/>
                <a:cs typeface="Arial Unicode MS" pitchFamily="34" charset="-128"/>
              </a:rPr>
              <a:t>     </a:t>
            </a: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112</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dirty="0" smtClean="0"/>
              <a:t>Loans &amp; Investment by Company</a:t>
            </a:r>
          </a:p>
        </p:txBody>
      </p:sp>
      <p:sp>
        <p:nvSpPr>
          <p:cNvPr id="11267" name="Content Placeholder 2"/>
          <p:cNvSpPr>
            <a:spLocks noGrp="1"/>
          </p:cNvSpPr>
          <p:nvPr>
            <p:ph sz="quarter" idx="1"/>
          </p:nvPr>
        </p:nvSpPr>
        <p:spPr>
          <a:xfrm>
            <a:off x="533400" y="1524000"/>
            <a:ext cx="8229600" cy="5105400"/>
          </a:xfrm>
        </p:spPr>
        <p:txBody>
          <a:bodyPr/>
          <a:lstStyle/>
          <a:p>
            <a:pPr marL="347663" indent="-347663" algn="just" eaLnBrk="1" hangingPunct="1"/>
            <a:r>
              <a:rPr lang="en-US" sz="2400" dirty="0" smtClean="0">
                <a:latin typeface="Arial Unicode MS" pitchFamily="34" charset="-128"/>
                <a:ea typeface="Arial Unicode MS" pitchFamily="34" charset="-128"/>
                <a:cs typeface="Arial Unicode MS" pitchFamily="34" charset="-128"/>
              </a:rPr>
              <a:t>EXCEEDING 60% of capital +free reserve &amp; Premium    OR</a:t>
            </a:r>
          </a:p>
          <a:p>
            <a:pPr marL="739775" indent="-347663" eaLnBrk="1" hangingPunct="1">
              <a:buNone/>
            </a:pPr>
            <a:r>
              <a:rPr lang="en-US" sz="2400" dirty="0" smtClean="0">
                <a:latin typeface="Arial Unicode MS" pitchFamily="34" charset="-128"/>
                <a:ea typeface="Arial Unicode MS" pitchFamily="34" charset="-128"/>
                <a:cs typeface="Arial Unicode MS" pitchFamily="34" charset="-128"/>
              </a:rPr>
              <a:t>100% of free reserve +premium </a:t>
            </a:r>
          </a:p>
          <a:p>
            <a:pPr marL="739775" indent="-347663" eaLnBrk="1" hangingPunct="1">
              <a:buNone/>
            </a:pPr>
            <a:r>
              <a:rPr lang="en-US" sz="2400" dirty="0" smtClean="0">
                <a:latin typeface="Arial Unicode MS" pitchFamily="34" charset="-128"/>
                <a:ea typeface="Arial Unicode MS" pitchFamily="34" charset="-128"/>
                <a:cs typeface="Arial Unicode MS" pitchFamily="34" charset="-128"/>
              </a:rPr>
              <a:t>whichever is higher</a:t>
            </a:r>
          </a:p>
          <a:p>
            <a:pPr marL="347663" indent="-347663" algn="just" eaLnBrk="1" hangingPunct="1"/>
            <a:r>
              <a:rPr lang="en-US" sz="2400" dirty="0" smtClean="0">
                <a:latin typeface="Arial Unicode MS" pitchFamily="34" charset="-128"/>
                <a:ea typeface="Arial Unicode MS" pitchFamily="34" charset="-128"/>
                <a:cs typeface="Arial Unicode MS" pitchFamily="34" charset="-128"/>
              </a:rPr>
              <a:t>If exceeds the limits S/R is required.</a:t>
            </a:r>
          </a:p>
          <a:p>
            <a:pPr marL="347663" indent="-347663" algn="just" eaLnBrk="1" hangingPunct="1">
              <a:buNone/>
            </a:pPr>
            <a:endParaRPr lang="en-US" sz="2400" b="1" dirty="0" smtClean="0">
              <a:latin typeface="Arial Unicode MS" pitchFamily="34" charset="-128"/>
              <a:ea typeface="Arial Unicode MS" pitchFamily="34" charset="-128"/>
              <a:cs typeface="Arial Unicode MS" pitchFamily="34" charset="-128"/>
            </a:endParaRPr>
          </a:p>
          <a:p>
            <a:pPr marL="347663" indent="-347663" algn="just" eaLnBrk="1" hangingPunct="1">
              <a:buNone/>
            </a:pPr>
            <a:r>
              <a:rPr lang="en-US" sz="2400" b="1" dirty="0" smtClean="0">
                <a:latin typeface="Arial Unicode MS" pitchFamily="34" charset="-128"/>
                <a:ea typeface="Arial Unicode MS" pitchFamily="34" charset="-128"/>
                <a:cs typeface="Arial Unicode MS" pitchFamily="34" charset="-128"/>
              </a:rPr>
              <a:t>Other conditions:</a:t>
            </a:r>
            <a:endParaRPr lang="en-US" sz="2400" dirty="0" smtClean="0">
              <a:latin typeface="Arial Unicode MS" pitchFamily="34" charset="-128"/>
              <a:ea typeface="Arial Unicode MS" pitchFamily="34" charset="-128"/>
              <a:cs typeface="Arial Unicode MS" pitchFamily="34" charset="-128"/>
            </a:endParaRPr>
          </a:p>
          <a:p>
            <a:pPr marL="347663" indent="-347663" algn="just" eaLnBrk="1" hangingPunct="1"/>
            <a:r>
              <a:rPr lang="en-US" sz="2400" dirty="0" smtClean="0">
                <a:latin typeface="Arial Unicode MS" pitchFamily="34" charset="-128"/>
                <a:ea typeface="Arial Unicode MS" pitchFamily="34" charset="-128"/>
                <a:cs typeface="Arial Unicode MS" pitchFamily="34" charset="-128"/>
              </a:rPr>
              <a:t>No loan / investment  without the consent of financial institution if  term loan granted by it subsists.  </a:t>
            </a:r>
          </a:p>
          <a:p>
            <a:pPr marL="347663" indent="-347663" algn="just" eaLnBrk="1" hangingPunct="1"/>
            <a:r>
              <a:rPr lang="en-US" sz="2400" dirty="0" smtClean="0">
                <a:latin typeface="Arial Unicode MS" pitchFamily="34" charset="-128"/>
                <a:ea typeface="Arial Unicode MS" pitchFamily="34" charset="-128"/>
                <a:cs typeface="Arial Unicode MS" pitchFamily="34" charset="-128"/>
              </a:rPr>
              <a:t>However, Cosent is not required  when amount doesnot exceeds the limits and if no default in repayment. </a:t>
            </a:r>
          </a:p>
          <a:p>
            <a:pPr marL="347663" indent="-347663" algn="just" eaLnBrk="1" hangingPunct="1"/>
            <a:endParaRPr lang="en-US" sz="2400" dirty="0" smtClean="0">
              <a:latin typeface="Arial Unicode MS" pitchFamily="34" charset="-128"/>
              <a:ea typeface="Arial Unicode MS" pitchFamily="34" charset="-128"/>
              <a:cs typeface="Arial Unicode MS" pitchFamily="34" charset="-128"/>
            </a:endParaRPr>
          </a:p>
          <a:p>
            <a:pPr algn="just" eaLnBrk="1" hangingPunct="1">
              <a:buNone/>
            </a:pPr>
            <a:endParaRPr lang="en-US" sz="24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113</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dirty="0" smtClean="0"/>
              <a:t>Loans &amp; Investment by Company</a:t>
            </a:r>
          </a:p>
        </p:txBody>
      </p:sp>
      <p:sp>
        <p:nvSpPr>
          <p:cNvPr id="11267" name="Content Placeholder 2"/>
          <p:cNvSpPr>
            <a:spLocks noGrp="1"/>
          </p:cNvSpPr>
          <p:nvPr>
            <p:ph sz="quarter" idx="1"/>
          </p:nvPr>
        </p:nvSpPr>
        <p:spPr>
          <a:xfrm>
            <a:off x="457200" y="1524000"/>
            <a:ext cx="8305800" cy="5105400"/>
          </a:xfrm>
        </p:spPr>
        <p:txBody>
          <a:bodyPr/>
          <a:lstStyle/>
          <a:p>
            <a:pPr marL="347663" indent="-347663" algn="just" eaLnBrk="1" hangingPunct="1"/>
            <a:r>
              <a:rPr lang="en-US" sz="2400" dirty="0" smtClean="0">
                <a:latin typeface="Arial Unicode MS" pitchFamily="34" charset="-128"/>
                <a:ea typeface="Arial Unicode MS" pitchFamily="34" charset="-128"/>
                <a:cs typeface="Arial Unicode MS" pitchFamily="34" charset="-128"/>
              </a:rPr>
              <a:t>The rate of interest should not be lower than prevailing the yield of 1, 3, 5, and 10 years of Government securities. </a:t>
            </a:r>
          </a:p>
          <a:p>
            <a:pPr marL="347663" indent="-347663" algn="just" eaLnBrk="1" hangingPunct="1"/>
            <a:r>
              <a:rPr lang="en-US" sz="2400" dirty="0" smtClean="0">
                <a:latin typeface="Arial Unicode MS" pitchFamily="34" charset="-128"/>
                <a:ea typeface="Arial Unicode MS" pitchFamily="34" charset="-128"/>
                <a:cs typeface="Arial Unicode MS" pitchFamily="34" charset="-128"/>
              </a:rPr>
              <a:t>Disclosure of details and purposes of loan, guarantee, investment in financial statement.</a:t>
            </a:r>
          </a:p>
          <a:p>
            <a:pPr marL="347663" indent="-347663" algn="just" eaLnBrk="1" hangingPunct="1"/>
            <a:r>
              <a:rPr lang="en-US" sz="2400" dirty="0" smtClean="0">
                <a:latin typeface="Arial Unicode MS" pitchFamily="34" charset="-128"/>
                <a:ea typeface="Arial Unicode MS" pitchFamily="34" charset="-128"/>
                <a:cs typeface="Arial Unicode MS" pitchFamily="34" charset="-128"/>
              </a:rPr>
              <a:t>Cannot give any loan/investment if company is in default of paying deposit or interest and said default subsists.</a:t>
            </a:r>
          </a:p>
          <a:p>
            <a:pPr marL="347663" indent="-347663" algn="just" eaLnBrk="1" hangingPunct="1"/>
            <a:r>
              <a:rPr lang="en-US" sz="2400" dirty="0" smtClean="0">
                <a:latin typeface="Arial Unicode MS" pitchFamily="34" charset="-128"/>
                <a:ea typeface="Arial Unicode MS" pitchFamily="34" charset="-128"/>
                <a:cs typeface="Arial Unicode MS" pitchFamily="34" charset="-128"/>
              </a:rPr>
              <a:t>Company shall maintain register </a:t>
            </a:r>
          </a:p>
          <a:p>
            <a:pPr marL="347663" indent="-347663" algn="just" eaLnBrk="1" hangingPunct="1"/>
            <a:endParaRPr lang="en-US" sz="2400" dirty="0" smtClean="0">
              <a:latin typeface="Arial Unicode MS" pitchFamily="34" charset="-128"/>
              <a:ea typeface="Arial Unicode MS" pitchFamily="34" charset="-128"/>
              <a:cs typeface="Arial Unicode MS" pitchFamily="34" charset="-128"/>
            </a:endParaRPr>
          </a:p>
          <a:p>
            <a:pPr algn="just" eaLnBrk="1" hangingPunct="1">
              <a:buNone/>
            </a:pPr>
            <a:endParaRPr lang="en-US" sz="24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114</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dirty="0" smtClean="0"/>
              <a:t>Loans &amp; Investment by Company</a:t>
            </a:r>
          </a:p>
        </p:txBody>
      </p:sp>
      <p:sp>
        <p:nvSpPr>
          <p:cNvPr id="11267" name="Content Placeholder 2"/>
          <p:cNvSpPr>
            <a:spLocks noGrp="1"/>
          </p:cNvSpPr>
          <p:nvPr>
            <p:ph sz="quarter" idx="1"/>
          </p:nvPr>
        </p:nvSpPr>
        <p:spPr>
          <a:xfrm>
            <a:off x="457200" y="1600200"/>
            <a:ext cx="8382000" cy="5029200"/>
          </a:xfrm>
        </p:spPr>
        <p:txBody>
          <a:bodyPr/>
          <a:lstStyle/>
          <a:p>
            <a:pPr marL="623888" indent="-623888" eaLnBrk="1" hangingPunct="1">
              <a:buNone/>
            </a:pPr>
            <a:r>
              <a:rPr lang="en-US" sz="2600" u="sng" dirty="0" smtClean="0"/>
              <a:t>Exemptions:</a:t>
            </a:r>
          </a:p>
          <a:p>
            <a:pPr marL="347663" indent="-347663" eaLnBrk="1" hangingPunct="1">
              <a:buAutoNum type="arabicPeriod"/>
            </a:pPr>
            <a:r>
              <a:rPr lang="en-US" sz="2600" dirty="0" smtClean="0"/>
              <a:t>Loan by Banking company,  insurance company and housing finance companies.</a:t>
            </a:r>
          </a:p>
          <a:p>
            <a:pPr marL="347663" indent="-347663" eaLnBrk="1" hangingPunct="1">
              <a:buAutoNum type="arabicPeriod"/>
            </a:pPr>
            <a:r>
              <a:rPr lang="en-US" sz="2600" dirty="0" smtClean="0"/>
              <a:t>Acquisition of securities by</a:t>
            </a:r>
            <a:br>
              <a:rPr lang="en-US" sz="2600" dirty="0" smtClean="0"/>
            </a:br>
            <a:r>
              <a:rPr lang="en-US" sz="2600" dirty="0" smtClean="0"/>
              <a:t>    a.   NBFC</a:t>
            </a:r>
            <a:br>
              <a:rPr lang="en-US" sz="2600" dirty="0" smtClean="0"/>
            </a:br>
            <a:r>
              <a:rPr lang="en-US" sz="2600" dirty="0" smtClean="0"/>
              <a:t>    b.  Company whose principal business is for acquisition</a:t>
            </a:r>
            <a:br>
              <a:rPr lang="en-US" sz="2600" dirty="0" smtClean="0"/>
            </a:br>
            <a:r>
              <a:rPr lang="en-US" sz="2600" dirty="0" smtClean="0"/>
              <a:t>    c.  As right shares  </a:t>
            </a:r>
          </a:p>
          <a:p>
            <a:pPr marL="347663" indent="-347663" eaLnBrk="1" hangingPunct="1">
              <a:buNone/>
            </a:pPr>
            <a:r>
              <a:rPr lang="en-US" sz="2600" u="sng" dirty="0" smtClean="0"/>
              <a:t>Penalties:   </a:t>
            </a:r>
            <a:r>
              <a:rPr lang="en-US" sz="2600" dirty="0" smtClean="0"/>
              <a:t/>
            </a:r>
            <a:br>
              <a:rPr lang="en-US" sz="2600" dirty="0" smtClean="0"/>
            </a:br>
            <a:r>
              <a:rPr lang="en-US" sz="2600" dirty="0" smtClean="0"/>
              <a:t>Company  	:	Rs. 25000 to Rs. 5lakh</a:t>
            </a:r>
            <a:br>
              <a:rPr lang="en-US" sz="2600" dirty="0" smtClean="0"/>
            </a:br>
            <a:r>
              <a:rPr lang="en-US" sz="2600" dirty="0" smtClean="0"/>
              <a:t>Officer   	: 	Imprisonment </a:t>
            </a:r>
            <a:r>
              <a:rPr lang="en-US" sz="2600" dirty="0" err="1" smtClean="0"/>
              <a:t>upto</a:t>
            </a:r>
            <a:r>
              <a:rPr lang="en-US" sz="2600" dirty="0" smtClean="0"/>
              <a:t> 2 years</a:t>
            </a:r>
            <a:br>
              <a:rPr lang="en-US" sz="2600" dirty="0" smtClean="0"/>
            </a:br>
            <a:r>
              <a:rPr lang="en-US" sz="2600" dirty="0" smtClean="0"/>
              <a:t>Fine 	: 	Rs. 25000 to Rs. 1lakh</a:t>
            </a:r>
            <a:endParaRPr lang="en-US" sz="2600" dirty="0" smtClean="0">
              <a:latin typeface="Arial Unicode MS" pitchFamily="34" charset="-128"/>
              <a:ea typeface="Arial Unicode MS" pitchFamily="34" charset="-128"/>
              <a:cs typeface="Arial Unicode MS" pitchFamily="34" charset="-128"/>
            </a:endParaRPr>
          </a:p>
          <a:p>
            <a:pPr eaLnBrk="1" hangingPunct="1">
              <a:buFont typeface="Wingdings" pitchFamily="2" charset="2"/>
              <a:buChar char="v"/>
            </a:pPr>
            <a:endParaRPr lang="en-US" sz="26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115</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696200" cy="2819400"/>
          </a:xfrm>
        </p:spPr>
        <p:txBody>
          <a:bodyPr>
            <a:normAutofit fontScale="90000"/>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RELATED</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PARTY</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TRANSACTION</a:t>
            </a:r>
            <a:br>
              <a:rPr lang="en-US" sz="4000" b="1" cap="none" dirty="0" smtClean="0">
                <a:solidFill>
                  <a:schemeClr val="bg1"/>
                </a:solidFill>
                <a:latin typeface="Arial Unicode MS" pitchFamily="34" charset="-128"/>
                <a:ea typeface="Arial Unicode MS" pitchFamily="34" charset="-128"/>
                <a:cs typeface="Arial Unicode MS" pitchFamily="34" charset="-128"/>
              </a:rPr>
            </a:br>
            <a:endParaRPr lang="en-US" sz="3600" u="sng" cap="none" dirty="0" smtClean="0">
              <a:solidFill>
                <a:srgbClr val="17375E"/>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tx1"/>
                </a:solidFill>
                <a:latin typeface="Arial Unicode MS" pitchFamily="34" charset="-128"/>
                <a:ea typeface="Arial Unicode MS" pitchFamily="34" charset="-128"/>
                <a:cs typeface="Arial Unicode MS" pitchFamily="34" charset="-128"/>
              </a:rPr>
              <a:t>Relative</a:t>
            </a:r>
            <a:endParaRPr lang="en-IN" dirty="0">
              <a:solidFill>
                <a:schemeClr val="tx1"/>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p:txBody>
          <a:bodyPr/>
          <a:lstStyle/>
          <a:p>
            <a:pPr algn="just"/>
            <a:r>
              <a:rPr lang="en-US" dirty="0" smtClean="0">
                <a:latin typeface="Arial Unicode MS" pitchFamily="34" charset="-128"/>
                <a:ea typeface="Arial Unicode MS" pitchFamily="34" charset="-128"/>
                <a:cs typeface="Arial Unicode MS" pitchFamily="34" charset="-128"/>
              </a:rPr>
              <a:t>Section 2 (77</a:t>
            </a:r>
            <a:r>
              <a:rPr lang="en-US" dirty="0">
                <a:latin typeface="Arial Unicode MS" pitchFamily="34" charset="-128"/>
                <a:ea typeface="Arial Unicode MS" pitchFamily="34" charset="-128"/>
                <a:cs typeface="Arial Unicode MS" pitchFamily="34" charset="-128"/>
              </a:rPr>
              <a:t>) ‘‘relative’’, with reference to any person, means anyone who is related </a:t>
            </a:r>
            <a:r>
              <a:rPr lang="en-US" dirty="0" smtClean="0">
                <a:latin typeface="Arial Unicode MS" pitchFamily="34" charset="-128"/>
                <a:ea typeface="Arial Unicode MS" pitchFamily="34" charset="-128"/>
                <a:cs typeface="Arial Unicode MS" pitchFamily="34" charset="-128"/>
              </a:rPr>
              <a:t>to another</a:t>
            </a:r>
            <a:r>
              <a:rPr lang="en-US" dirty="0">
                <a:latin typeface="Arial Unicode MS" pitchFamily="34" charset="-128"/>
                <a:ea typeface="Arial Unicode MS" pitchFamily="34" charset="-128"/>
                <a:cs typeface="Arial Unicode MS" pitchFamily="34" charset="-128"/>
              </a:rPr>
              <a:t>, if</a:t>
            </a:r>
            <a:r>
              <a:rPr lang="en-US" dirty="0" smtClean="0">
                <a:latin typeface="Arial Unicode MS" pitchFamily="34" charset="-128"/>
                <a:ea typeface="Arial Unicode MS" pitchFamily="34" charset="-128"/>
                <a:cs typeface="Arial Unicode MS" pitchFamily="34" charset="-128"/>
              </a:rPr>
              <a:t>—</a:t>
            </a:r>
          </a:p>
          <a:p>
            <a:endParaRPr lang="en-IN" dirty="0">
              <a:latin typeface="Arial Unicode MS" pitchFamily="34" charset="-128"/>
              <a:ea typeface="Arial Unicode MS" pitchFamily="34" charset="-128"/>
              <a:cs typeface="Arial Unicode MS" pitchFamily="34" charset="-128"/>
            </a:endParaRPr>
          </a:p>
          <a:p>
            <a:pPr marL="914400" lvl="1" indent="-547688">
              <a:buNone/>
            </a:pPr>
            <a:r>
              <a:rPr lang="en-US" dirty="0">
                <a:latin typeface="Arial Unicode MS" pitchFamily="34" charset="-128"/>
                <a:ea typeface="Arial Unicode MS" pitchFamily="34" charset="-128"/>
                <a:cs typeface="Arial Unicode MS" pitchFamily="34" charset="-128"/>
              </a:rPr>
              <a:t>(</a:t>
            </a:r>
            <a:r>
              <a:rPr lang="en-US" dirty="0" err="1">
                <a:latin typeface="Arial Unicode MS" pitchFamily="34" charset="-128"/>
                <a:ea typeface="Arial Unicode MS" pitchFamily="34" charset="-128"/>
                <a:cs typeface="Arial Unicode MS" pitchFamily="34" charset="-128"/>
              </a:rPr>
              <a:t>i</a:t>
            </a:r>
            <a:r>
              <a:rPr lang="en-US" dirty="0">
                <a:latin typeface="Arial Unicode MS" pitchFamily="34" charset="-128"/>
                <a:ea typeface="Arial Unicode MS" pitchFamily="34" charset="-128"/>
                <a:cs typeface="Arial Unicode MS" pitchFamily="34" charset="-128"/>
              </a:rPr>
              <a:t>) </a:t>
            </a:r>
            <a:r>
              <a:rPr lang="en-US" dirty="0" smtClean="0">
                <a:latin typeface="Arial Unicode MS" pitchFamily="34" charset="-128"/>
                <a:ea typeface="Arial Unicode MS" pitchFamily="34" charset="-128"/>
                <a:cs typeface="Arial Unicode MS" pitchFamily="34" charset="-128"/>
              </a:rPr>
              <a:t> they </a:t>
            </a:r>
            <a:r>
              <a:rPr lang="en-US" dirty="0">
                <a:latin typeface="Arial Unicode MS" pitchFamily="34" charset="-128"/>
                <a:ea typeface="Arial Unicode MS" pitchFamily="34" charset="-128"/>
                <a:cs typeface="Arial Unicode MS" pitchFamily="34" charset="-128"/>
              </a:rPr>
              <a:t>are members of a Hindu Undivided Family;</a:t>
            </a:r>
            <a:endParaRPr lang="en-IN" dirty="0">
              <a:latin typeface="Arial Unicode MS" pitchFamily="34" charset="-128"/>
              <a:ea typeface="Arial Unicode MS" pitchFamily="34" charset="-128"/>
              <a:cs typeface="Arial Unicode MS" pitchFamily="34" charset="-128"/>
            </a:endParaRPr>
          </a:p>
          <a:p>
            <a:pPr marL="914400" lvl="1" indent="-547688">
              <a:buNone/>
            </a:pPr>
            <a:r>
              <a:rPr lang="en-US" dirty="0">
                <a:latin typeface="Arial Unicode MS" pitchFamily="34" charset="-128"/>
                <a:ea typeface="Arial Unicode MS" pitchFamily="34" charset="-128"/>
                <a:cs typeface="Arial Unicode MS" pitchFamily="34" charset="-128"/>
              </a:rPr>
              <a:t>(ii) </a:t>
            </a:r>
            <a:r>
              <a:rPr lang="en-US" dirty="0" smtClean="0">
                <a:latin typeface="Arial Unicode MS" pitchFamily="34" charset="-128"/>
                <a:ea typeface="Arial Unicode MS" pitchFamily="34" charset="-128"/>
                <a:cs typeface="Arial Unicode MS" pitchFamily="34" charset="-128"/>
              </a:rPr>
              <a:t> they </a:t>
            </a:r>
            <a:r>
              <a:rPr lang="en-US" dirty="0">
                <a:latin typeface="Arial Unicode MS" pitchFamily="34" charset="-128"/>
                <a:ea typeface="Arial Unicode MS" pitchFamily="34" charset="-128"/>
                <a:cs typeface="Arial Unicode MS" pitchFamily="34" charset="-128"/>
              </a:rPr>
              <a:t>are husband and wife; or</a:t>
            </a:r>
            <a:endParaRPr lang="en-IN" dirty="0">
              <a:latin typeface="Arial Unicode MS" pitchFamily="34" charset="-128"/>
              <a:ea typeface="Arial Unicode MS" pitchFamily="34" charset="-128"/>
              <a:cs typeface="Arial Unicode MS" pitchFamily="34" charset="-128"/>
            </a:endParaRPr>
          </a:p>
          <a:p>
            <a:pPr marL="914400" lvl="1" indent="-547688">
              <a:buNone/>
            </a:pPr>
            <a:r>
              <a:rPr lang="en-US" dirty="0">
                <a:latin typeface="Arial Unicode MS" pitchFamily="34" charset="-128"/>
                <a:ea typeface="Arial Unicode MS" pitchFamily="34" charset="-128"/>
                <a:cs typeface="Arial Unicode MS" pitchFamily="34" charset="-128"/>
              </a:rPr>
              <a:t>(iii) one person is related to the other in such manner as may be prescribed;</a:t>
            </a:r>
            <a:endParaRPr lang="en-IN" dirty="0">
              <a:latin typeface="Arial Unicode MS" pitchFamily="34" charset="-128"/>
              <a:ea typeface="Arial Unicode MS" pitchFamily="34" charset="-128"/>
              <a:cs typeface="Arial Unicode MS" pitchFamily="34" charset="-128"/>
            </a:endParaRPr>
          </a:p>
          <a:p>
            <a:endParaRPr lang="en-IN" dirty="0">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xmlns="" val="198228098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pPr eaLnBrk="1" fontAlgn="auto" hangingPunct="1">
              <a:spcAft>
                <a:spcPts val="0"/>
              </a:spcAft>
              <a:defRPr/>
            </a:pPr>
            <a:r>
              <a:rPr lang="en-US" dirty="0" smtClean="0">
                <a:latin typeface="Arial Unicode MS" pitchFamily="34" charset="-128"/>
                <a:ea typeface="Arial Unicode MS" pitchFamily="34" charset="-128"/>
                <a:cs typeface="Arial Unicode MS" pitchFamily="34" charset="-128"/>
              </a:rPr>
              <a:t>Rule 4</a:t>
            </a:r>
            <a:endParaRPr lang="en-US"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382000" cy="4495800"/>
          </a:xfrm>
        </p:spPr>
        <p:txBody>
          <a:bodyPr>
            <a:noAutofit/>
          </a:bodyPr>
          <a:lstStyle/>
          <a:p>
            <a:pPr marL="514350" indent="-514350" algn="just" eaLnBrk="1" fontAlgn="auto" hangingPunct="1">
              <a:spcAft>
                <a:spcPts val="0"/>
              </a:spcAft>
              <a:buNone/>
              <a:defRPr/>
            </a:pPr>
            <a:endParaRPr lang="en-US" sz="1800" b="1" u="sng" dirty="0" smtClean="0">
              <a:latin typeface="Arial" pitchFamily="34" charset="0"/>
              <a:ea typeface="Arial Unicode MS" pitchFamily="34" charset="-128"/>
              <a:cs typeface="Arial" pitchFamily="34" charset="0"/>
            </a:endParaRPr>
          </a:p>
          <a:p>
            <a:pPr marL="514350" indent="-514350" algn="just" eaLnBrk="1" fontAlgn="auto" hangingPunct="1">
              <a:spcAft>
                <a:spcPts val="0"/>
              </a:spcAft>
              <a:buNone/>
              <a:defRPr/>
            </a:pPr>
            <a:endParaRPr lang="en-US" sz="1800" dirty="0" smtClean="0">
              <a:latin typeface="Arial" pitchFamily="34" charset="0"/>
              <a:ea typeface="Arial Unicode MS" pitchFamily="34" charset="-128"/>
              <a:cs typeface="Arial" pitchFamily="34" charset="0"/>
            </a:endParaRPr>
          </a:p>
          <a:p>
            <a:pPr marL="514350" indent="-514350" algn="just" eaLnBrk="1" fontAlgn="auto" hangingPunct="1">
              <a:spcAft>
                <a:spcPts val="0"/>
              </a:spcAft>
              <a:buNone/>
              <a:defRPr/>
            </a:pPr>
            <a:endParaRPr lang="en-US" sz="1800" dirty="0" smtClean="0">
              <a:latin typeface="Arial" pitchFamily="34" charset="0"/>
              <a:ea typeface="Arial Unicode MS" pitchFamily="34" charset="-128"/>
              <a:cs typeface="Arial" pitchFamily="34" charset="0"/>
            </a:endParaRPr>
          </a:p>
          <a:p>
            <a:pPr marL="514350" indent="-514350" algn="just" eaLnBrk="1" fontAlgn="auto" hangingPunct="1">
              <a:spcAft>
                <a:spcPts val="0"/>
              </a:spcAft>
              <a:buNone/>
              <a:defRPr/>
            </a:pPr>
            <a:endParaRPr lang="en-US" sz="1800" dirty="0" smtClean="0">
              <a:latin typeface="Arial" pitchFamily="34" charset="0"/>
              <a:ea typeface="Arial Unicode MS" pitchFamily="34" charset="-128"/>
              <a:cs typeface="Arial" pitchFamily="34" charset="0"/>
            </a:endParaRPr>
          </a:p>
          <a:p>
            <a:pPr marL="320040" indent="-320040" algn="just" eaLnBrk="1" fontAlgn="auto" hangingPunct="1">
              <a:spcAft>
                <a:spcPts val="0"/>
              </a:spcAft>
              <a:buFont typeface="Wingdings"/>
              <a:buNone/>
              <a:defRPr/>
            </a:pPr>
            <a:endParaRPr lang="en-US" sz="1800" dirty="0" smtClean="0">
              <a:latin typeface="Arial" pitchFamily="34" charset="0"/>
              <a:ea typeface="Arial Unicode MS" pitchFamily="34" charset="-128"/>
              <a:cs typeface="Arial" pitchFamily="34" charset="0"/>
            </a:endParaRPr>
          </a:p>
          <a:p>
            <a:pPr marL="320040" indent="-320040" algn="just" eaLnBrk="1" fontAlgn="auto" hangingPunct="1">
              <a:spcAft>
                <a:spcPts val="0"/>
              </a:spcAft>
              <a:buFont typeface="Wingdings"/>
              <a:buNone/>
              <a:defRPr/>
            </a:pPr>
            <a:r>
              <a:rPr lang="en-US" sz="1800" dirty="0" smtClean="0">
                <a:latin typeface="Arial" pitchFamily="34" charset="0"/>
                <a:ea typeface="Arial Unicode MS" pitchFamily="34" charset="-128"/>
                <a:cs typeface="Arial" pitchFamily="34" charset="0"/>
              </a:rPr>
              <a:t>	</a:t>
            </a:r>
          </a:p>
          <a:p>
            <a:pPr marL="320040" indent="-320040" algn="just" eaLnBrk="1" fontAlgn="auto" hangingPunct="1">
              <a:spcAft>
                <a:spcPts val="0"/>
              </a:spcAft>
              <a:buFont typeface="Wingdings"/>
              <a:buNone/>
              <a:defRPr/>
            </a:pPr>
            <a:endParaRPr lang="en-US" sz="1800" dirty="0">
              <a:latin typeface="Arial" pitchFamily="34" charset="0"/>
              <a:ea typeface="Arial Unicode MS" pitchFamily="34" charset="-128"/>
              <a:cs typeface="Arial" pitchFamily="34" charset="0"/>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118</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graphicFrame>
        <p:nvGraphicFramePr>
          <p:cNvPr id="6" name="Table 5"/>
          <p:cNvGraphicFramePr>
            <a:graphicFrameLocks noGrp="1"/>
          </p:cNvGraphicFramePr>
          <p:nvPr/>
        </p:nvGraphicFramePr>
        <p:xfrm>
          <a:off x="228600" y="1676400"/>
          <a:ext cx="8458200" cy="4023360"/>
        </p:xfrm>
        <a:graphic>
          <a:graphicData uri="http://schemas.openxmlformats.org/drawingml/2006/table">
            <a:tbl>
              <a:tblPr firstRow="1" bandRow="1">
                <a:tableStyleId>{2D5ABB26-0587-4C30-8999-92F81FD0307C}</a:tableStyleId>
              </a:tblPr>
              <a:tblGrid>
                <a:gridCol w="533400"/>
                <a:gridCol w="3733800"/>
                <a:gridCol w="533400"/>
                <a:gridCol w="3657600"/>
              </a:tblGrid>
              <a:tr h="585204">
                <a:tc>
                  <a:txBody>
                    <a:bodyPr/>
                    <a:lstStyle/>
                    <a:p>
                      <a:r>
                        <a:rPr lang="en-US" sz="2400" dirty="0" smtClean="0">
                          <a:latin typeface="Arial Unicode MS" pitchFamily="34" charset="-128"/>
                          <a:ea typeface="Arial Unicode MS" pitchFamily="34" charset="-128"/>
                          <a:cs typeface="Arial Unicode MS" pitchFamily="34" charset="-128"/>
                        </a:rPr>
                        <a:t>1</a:t>
                      </a:r>
                      <a:endParaRPr lang="en-US" sz="2400" dirty="0">
                        <a:latin typeface="Arial Unicode MS" pitchFamily="34" charset="-128"/>
                        <a:ea typeface="Arial Unicode MS" pitchFamily="34" charset="-128"/>
                        <a:cs typeface="Arial Unicode MS" pitchFamily="34"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Unicode MS" pitchFamily="34" charset="-128"/>
                          <a:ea typeface="Arial Unicode MS" pitchFamily="34" charset="-128"/>
                          <a:cs typeface="Arial Unicode MS" pitchFamily="34" charset="-128"/>
                        </a:rPr>
                        <a:t>Father (including step father)</a:t>
                      </a:r>
                    </a:p>
                    <a:p>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2</a:t>
                      </a:r>
                      <a:endParaRPr lang="en-US" sz="2400" dirty="0">
                        <a:latin typeface="Arial Unicode MS" pitchFamily="34" charset="-128"/>
                        <a:ea typeface="Arial Unicode MS" pitchFamily="34" charset="-128"/>
                        <a:cs typeface="Arial Unicode MS" pitchFamily="34"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Unicode MS" pitchFamily="34" charset="-128"/>
                          <a:ea typeface="Arial Unicode MS" pitchFamily="34" charset="-128"/>
                          <a:cs typeface="Arial Unicode MS" pitchFamily="34" charset="-128"/>
                        </a:rPr>
                        <a:t>Mother (including step mother)</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400" dirty="0">
                        <a:latin typeface="Arial Unicode MS" pitchFamily="34" charset="-128"/>
                        <a:ea typeface="Arial Unicode MS" pitchFamily="34" charset="-128"/>
                        <a:cs typeface="Arial Unicode MS" pitchFamily="34" charset="-128"/>
                      </a:endParaRPr>
                    </a:p>
                  </a:txBody>
                  <a:tcPr/>
                </a:tc>
              </a:tr>
              <a:tr h="585204">
                <a:tc>
                  <a:txBody>
                    <a:bodyPr/>
                    <a:lstStyle/>
                    <a:p>
                      <a:r>
                        <a:rPr lang="en-US" sz="2400" dirty="0" smtClean="0">
                          <a:latin typeface="Arial Unicode MS" pitchFamily="34" charset="-128"/>
                          <a:ea typeface="Arial Unicode MS" pitchFamily="34" charset="-128"/>
                          <a:cs typeface="Arial Unicode MS" pitchFamily="34" charset="-128"/>
                        </a:rPr>
                        <a:t>3</a:t>
                      </a:r>
                      <a:endParaRPr lang="en-US" sz="2400" dirty="0">
                        <a:latin typeface="Arial Unicode MS" pitchFamily="34" charset="-128"/>
                        <a:ea typeface="Arial Unicode MS" pitchFamily="34" charset="-128"/>
                        <a:cs typeface="Arial Unicode MS" pitchFamily="34"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Unicode MS" pitchFamily="34" charset="-128"/>
                          <a:ea typeface="Arial Unicode MS" pitchFamily="34" charset="-128"/>
                          <a:cs typeface="Arial Unicode MS" pitchFamily="34" charset="-128"/>
                        </a:rPr>
                        <a:t>Son (including</a:t>
                      </a:r>
                      <a:r>
                        <a:rPr lang="en-US" sz="2400" baseline="0" dirty="0" smtClean="0">
                          <a:latin typeface="Arial Unicode MS" pitchFamily="34" charset="-128"/>
                          <a:ea typeface="Arial Unicode MS" pitchFamily="34" charset="-128"/>
                          <a:cs typeface="Arial Unicode MS" pitchFamily="34" charset="-128"/>
                        </a:rPr>
                        <a:t> step son)</a:t>
                      </a:r>
                      <a:endParaRPr lang="en-US" sz="2400" dirty="0" smtClean="0">
                        <a:latin typeface="Arial Unicode MS" pitchFamily="34" charset="-128"/>
                        <a:ea typeface="Arial Unicode MS" pitchFamily="34" charset="-128"/>
                        <a:cs typeface="Arial Unicode MS" pitchFamily="34" charset="-128"/>
                      </a:endParaRPr>
                    </a:p>
                    <a:p>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4</a:t>
                      </a:r>
                      <a:endParaRPr lang="en-US" sz="2400" dirty="0">
                        <a:latin typeface="Arial Unicode MS" pitchFamily="34" charset="-128"/>
                        <a:ea typeface="Arial Unicode MS" pitchFamily="34" charset="-128"/>
                        <a:cs typeface="Arial Unicode MS" pitchFamily="34"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Unicode MS" pitchFamily="34" charset="-128"/>
                          <a:ea typeface="Arial Unicode MS" pitchFamily="34" charset="-128"/>
                          <a:cs typeface="Arial Unicode MS" pitchFamily="34" charset="-128"/>
                        </a:rPr>
                        <a:t>Son’s wife</a:t>
                      </a:r>
                    </a:p>
                    <a:p>
                      <a:endParaRPr lang="en-US" sz="2400" dirty="0">
                        <a:latin typeface="Arial Unicode MS" pitchFamily="34" charset="-128"/>
                        <a:ea typeface="Arial Unicode MS" pitchFamily="34" charset="-128"/>
                        <a:cs typeface="Arial Unicode MS" pitchFamily="34" charset="-128"/>
                      </a:endParaRPr>
                    </a:p>
                  </a:txBody>
                  <a:tcPr/>
                </a:tc>
              </a:tr>
              <a:tr h="756517">
                <a:tc>
                  <a:txBody>
                    <a:bodyPr/>
                    <a:lstStyle/>
                    <a:p>
                      <a:r>
                        <a:rPr lang="en-US" sz="2400" dirty="0" smtClean="0">
                          <a:latin typeface="Arial Unicode MS" pitchFamily="34" charset="-128"/>
                          <a:ea typeface="Arial Unicode MS" pitchFamily="34" charset="-128"/>
                          <a:cs typeface="Arial Unicode MS" pitchFamily="34" charset="-128"/>
                        </a:rPr>
                        <a:t>5</a:t>
                      </a:r>
                      <a:endParaRPr lang="en-US" sz="2400" dirty="0">
                        <a:latin typeface="Arial Unicode MS" pitchFamily="34" charset="-128"/>
                        <a:ea typeface="Arial Unicode MS" pitchFamily="34" charset="-128"/>
                        <a:cs typeface="Arial Unicode MS" pitchFamily="34"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Unicode MS" pitchFamily="34" charset="-128"/>
                          <a:ea typeface="Arial Unicode MS" pitchFamily="34" charset="-128"/>
                          <a:cs typeface="Arial Unicode MS" pitchFamily="34" charset="-128"/>
                        </a:rPr>
                        <a:t>Daughter</a:t>
                      </a:r>
                    </a:p>
                    <a:p>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6</a:t>
                      </a:r>
                      <a:endParaRPr lang="en-US" sz="2400" dirty="0">
                        <a:latin typeface="Arial Unicode MS" pitchFamily="34" charset="-128"/>
                        <a:ea typeface="Arial Unicode MS" pitchFamily="34" charset="-128"/>
                        <a:cs typeface="Arial Unicode MS" pitchFamily="34"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Unicode MS" pitchFamily="34" charset="-128"/>
                          <a:ea typeface="Arial Unicode MS" pitchFamily="34" charset="-128"/>
                          <a:cs typeface="Arial Unicode MS" pitchFamily="34" charset="-128"/>
                        </a:rPr>
                        <a:t>Daughter’s husband</a:t>
                      </a:r>
                    </a:p>
                    <a:p>
                      <a:endParaRPr lang="en-US" sz="2400" dirty="0">
                        <a:latin typeface="Arial Unicode MS" pitchFamily="34" charset="-128"/>
                        <a:ea typeface="Arial Unicode MS" pitchFamily="34" charset="-128"/>
                        <a:cs typeface="Arial Unicode MS" pitchFamily="34" charset="-128"/>
                      </a:endParaRPr>
                    </a:p>
                  </a:txBody>
                  <a:tcPr/>
                </a:tc>
              </a:tr>
              <a:tr h="585204">
                <a:tc>
                  <a:txBody>
                    <a:bodyPr/>
                    <a:lstStyle/>
                    <a:p>
                      <a:r>
                        <a:rPr lang="en-US" sz="2400" dirty="0" smtClean="0">
                          <a:latin typeface="Arial Unicode MS" pitchFamily="34" charset="-128"/>
                          <a:ea typeface="Arial Unicode MS" pitchFamily="34" charset="-128"/>
                          <a:cs typeface="Arial Unicode MS" pitchFamily="34" charset="-128"/>
                        </a:rPr>
                        <a:t>7</a:t>
                      </a:r>
                      <a:endParaRPr lang="en-US" sz="2400" dirty="0">
                        <a:latin typeface="Arial Unicode MS" pitchFamily="34" charset="-128"/>
                        <a:ea typeface="Arial Unicode MS" pitchFamily="34" charset="-128"/>
                        <a:cs typeface="Arial Unicode MS" pitchFamily="34"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Unicode MS" pitchFamily="34" charset="-128"/>
                          <a:ea typeface="Arial Unicode MS" pitchFamily="34" charset="-128"/>
                          <a:cs typeface="Arial Unicode MS" pitchFamily="34" charset="-128"/>
                        </a:rPr>
                        <a:t>Brother</a:t>
                      </a:r>
                      <a:r>
                        <a:rPr lang="en-US" sz="2400" baseline="0" dirty="0" smtClean="0">
                          <a:latin typeface="Arial Unicode MS" pitchFamily="34" charset="-128"/>
                          <a:ea typeface="Arial Unicode MS" pitchFamily="34" charset="-128"/>
                          <a:cs typeface="Arial Unicode MS" pitchFamily="34" charset="-128"/>
                        </a:rPr>
                        <a:t> (including step brother)</a:t>
                      </a:r>
                      <a:endParaRPr lang="en-US" sz="2400" dirty="0" smtClean="0">
                        <a:latin typeface="Arial Unicode MS" pitchFamily="34" charset="-128"/>
                        <a:ea typeface="Arial Unicode MS" pitchFamily="34" charset="-128"/>
                        <a:cs typeface="Arial Unicode MS" pitchFamily="34" charset="-128"/>
                      </a:endParaRPr>
                    </a:p>
                    <a:p>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8</a:t>
                      </a:r>
                      <a:endParaRPr lang="en-US" sz="2400" dirty="0">
                        <a:latin typeface="Arial Unicode MS" pitchFamily="34" charset="-128"/>
                        <a:ea typeface="Arial Unicode MS" pitchFamily="34" charset="-128"/>
                        <a:cs typeface="Arial Unicode MS" pitchFamily="34"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Unicode MS" pitchFamily="34" charset="-128"/>
                          <a:ea typeface="Arial Unicode MS" pitchFamily="34" charset="-128"/>
                          <a:cs typeface="Arial Unicode MS" pitchFamily="34" charset="-128"/>
                        </a:rPr>
                        <a:t>Sister (including</a:t>
                      </a:r>
                      <a:r>
                        <a:rPr lang="en-US" sz="2400" baseline="0" dirty="0" smtClean="0">
                          <a:latin typeface="Arial Unicode MS" pitchFamily="34" charset="-128"/>
                          <a:ea typeface="Arial Unicode MS" pitchFamily="34" charset="-128"/>
                          <a:cs typeface="Arial Unicode MS" pitchFamily="34" charset="-128"/>
                        </a:rPr>
                        <a:t> step sister)</a:t>
                      </a:r>
                      <a:endParaRPr lang="en-US" sz="2400" dirty="0" smtClean="0">
                        <a:latin typeface="Arial Unicode MS" pitchFamily="34" charset="-128"/>
                        <a:ea typeface="Arial Unicode MS" pitchFamily="34" charset="-128"/>
                        <a:cs typeface="Arial Unicode MS" pitchFamily="34" charset="-128"/>
                      </a:endParaRPr>
                    </a:p>
                    <a:p>
                      <a:endParaRPr lang="en-US" sz="2400" dirty="0"/>
                    </a:p>
                  </a:txBody>
                  <a:tcPr/>
                </a:tc>
              </a:tr>
            </a:tbl>
          </a:graphicData>
        </a:graphic>
      </p:graphicFrame>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IN" dirty="0" smtClean="0">
                <a:solidFill>
                  <a:schemeClr val="tx1"/>
                </a:solidFill>
                <a:latin typeface="Arial Unicode MS" pitchFamily="34" charset="-128"/>
                <a:ea typeface="Arial Unicode MS" pitchFamily="34" charset="-128"/>
                <a:cs typeface="Arial Unicode MS" pitchFamily="34" charset="-128"/>
              </a:rPr>
              <a:t>Related Party</a:t>
            </a:r>
            <a:endParaRPr lang="en-IN" dirty="0">
              <a:solidFill>
                <a:schemeClr val="tx1"/>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457200" y="1600200"/>
            <a:ext cx="8229600" cy="4853136"/>
          </a:xfrm>
        </p:spPr>
        <p:txBody>
          <a:bodyPr>
            <a:noAutofit/>
          </a:bodyPr>
          <a:lstStyle/>
          <a:p>
            <a:pPr>
              <a:buNone/>
            </a:pPr>
            <a:r>
              <a:rPr lang="en-US" sz="2400" dirty="0" smtClean="0">
                <a:latin typeface="Arial Unicode MS" pitchFamily="34" charset="-128"/>
                <a:ea typeface="Arial Unicode MS" pitchFamily="34" charset="-128"/>
                <a:cs typeface="Arial Unicode MS" pitchFamily="34" charset="-128"/>
              </a:rPr>
              <a:t>Sec 2 (76</a:t>
            </a:r>
            <a:r>
              <a:rPr lang="en-US" sz="2400" dirty="0">
                <a:latin typeface="Arial Unicode MS" pitchFamily="34" charset="-128"/>
                <a:ea typeface="Arial Unicode MS" pitchFamily="34" charset="-128"/>
                <a:cs typeface="Arial Unicode MS" pitchFamily="34" charset="-128"/>
              </a:rPr>
              <a:t>) “related party”, with reference to a company, means—</a:t>
            </a:r>
            <a:endParaRPr lang="en-IN" sz="2400" dirty="0">
              <a:latin typeface="Arial Unicode MS" pitchFamily="34" charset="-128"/>
              <a:ea typeface="Arial Unicode MS" pitchFamily="34" charset="-128"/>
              <a:cs typeface="Arial Unicode MS" pitchFamily="34" charset="-128"/>
            </a:endParaRPr>
          </a:p>
          <a:p>
            <a:pPr marL="465138" indent="-465138">
              <a:buNone/>
            </a:pPr>
            <a:r>
              <a:rPr lang="en-US" sz="2400" dirty="0">
                <a:latin typeface="Arial Unicode MS" pitchFamily="34" charset="-128"/>
                <a:ea typeface="Arial Unicode MS" pitchFamily="34" charset="-128"/>
                <a:cs typeface="Arial Unicode MS" pitchFamily="34" charset="-128"/>
              </a:rPr>
              <a:t>(</a:t>
            </a:r>
            <a:r>
              <a:rPr lang="en-US" sz="2400" i="1" dirty="0" err="1">
                <a:latin typeface="Arial Unicode MS" pitchFamily="34" charset="-128"/>
                <a:ea typeface="Arial Unicode MS" pitchFamily="34" charset="-128"/>
                <a:cs typeface="Arial Unicode MS" pitchFamily="34" charset="-128"/>
              </a:rPr>
              <a:t>i</a:t>
            </a:r>
            <a:r>
              <a:rPr lang="en-US" sz="2400" dirty="0">
                <a:latin typeface="Arial Unicode MS" pitchFamily="34" charset="-128"/>
                <a:ea typeface="Arial Unicode MS" pitchFamily="34" charset="-128"/>
                <a:cs typeface="Arial Unicode MS" pitchFamily="34" charset="-128"/>
              </a:rPr>
              <a:t>) </a:t>
            </a:r>
            <a:r>
              <a:rPr lang="en-US" sz="2400" dirty="0" smtClean="0">
                <a:latin typeface="Arial Unicode MS" pitchFamily="34" charset="-128"/>
                <a:ea typeface="Arial Unicode MS" pitchFamily="34" charset="-128"/>
                <a:cs typeface="Arial Unicode MS" pitchFamily="34" charset="-128"/>
              </a:rPr>
              <a:t>	a </a:t>
            </a:r>
            <a:r>
              <a:rPr lang="en-US" sz="2400" dirty="0">
                <a:latin typeface="Arial Unicode MS" pitchFamily="34" charset="-128"/>
                <a:ea typeface="Arial Unicode MS" pitchFamily="34" charset="-128"/>
                <a:cs typeface="Arial Unicode MS" pitchFamily="34" charset="-128"/>
              </a:rPr>
              <a:t>director or his relative;</a:t>
            </a:r>
            <a:endParaRPr lang="en-IN" sz="2400" dirty="0">
              <a:latin typeface="Arial Unicode MS" pitchFamily="34" charset="-128"/>
              <a:ea typeface="Arial Unicode MS" pitchFamily="34" charset="-128"/>
              <a:cs typeface="Arial Unicode MS" pitchFamily="34" charset="-128"/>
            </a:endParaRPr>
          </a:p>
          <a:p>
            <a:pPr marL="465138" indent="-465138">
              <a:buNone/>
            </a:pPr>
            <a:r>
              <a:rPr lang="en-US" sz="2400" dirty="0">
                <a:latin typeface="Arial Unicode MS" pitchFamily="34" charset="-128"/>
                <a:ea typeface="Arial Unicode MS" pitchFamily="34" charset="-128"/>
                <a:cs typeface="Arial Unicode MS" pitchFamily="34" charset="-128"/>
              </a:rPr>
              <a:t>(</a:t>
            </a:r>
            <a:r>
              <a:rPr lang="en-US" sz="2400" i="1" dirty="0">
                <a:latin typeface="Arial Unicode MS" pitchFamily="34" charset="-128"/>
                <a:ea typeface="Arial Unicode MS" pitchFamily="34" charset="-128"/>
                <a:cs typeface="Arial Unicode MS" pitchFamily="34" charset="-128"/>
              </a:rPr>
              <a:t>ii</a:t>
            </a:r>
            <a:r>
              <a:rPr lang="en-US" sz="2400" dirty="0">
                <a:latin typeface="Arial Unicode MS" pitchFamily="34" charset="-128"/>
                <a:ea typeface="Arial Unicode MS" pitchFamily="34" charset="-128"/>
                <a:cs typeface="Arial Unicode MS" pitchFamily="34" charset="-128"/>
              </a:rPr>
              <a:t>) </a:t>
            </a:r>
            <a:r>
              <a:rPr lang="en-US" sz="2400" dirty="0" smtClean="0">
                <a:latin typeface="Arial Unicode MS" pitchFamily="34" charset="-128"/>
                <a:ea typeface="Arial Unicode MS" pitchFamily="34" charset="-128"/>
                <a:cs typeface="Arial Unicode MS" pitchFamily="34" charset="-128"/>
              </a:rPr>
              <a:t>	a </a:t>
            </a:r>
            <a:r>
              <a:rPr lang="en-US" sz="2400" dirty="0">
                <a:latin typeface="Arial Unicode MS" pitchFamily="34" charset="-128"/>
                <a:ea typeface="Arial Unicode MS" pitchFamily="34" charset="-128"/>
                <a:cs typeface="Arial Unicode MS" pitchFamily="34" charset="-128"/>
              </a:rPr>
              <a:t>key managerial personnel or his relative;</a:t>
            </a:r>
            <a:endParaRPr lang="en-IN" sz="2400" dirty="0">
              <a:latin typeface="Arial Unicode MS" pitchFamily="34" charset="-128"/>
              <a:ea typeface="Arial Unicode MS" pitchFamily="34" charset="-128"/>
              <a:cs typeface="Arial Unicode MS" pitchFamily="34" charset="-128"/>
            </a:endParaRPr>
          </a:p>
          <a:p>
            <a:pPr marL="465138" indent="-465138">
              <a:buNone/>
            </a:pPr>
            <a:r>
              <a:rPr lang="en-US" sz="2400" dirty="0">
                <a:latin typeface="Arial Unicode MS" pitchFamily="34" charset="-128"/>
                <a:ea typeface="Arial Unicode MS" pitchFamily="34" charset="-128"/>
                <a:cs typeface="Arial Unicode MS" pitchFamily="34" charset="-128"/>
              </a:rPr>
              <a:t>(</a:t>
            </a:r>
            <a:r>
              <a:rPr lang="en-US" sz="2400" i="1" dirty="0">
                <a:latin typeface="Arial Unicode MS" pitchFamily="34" charset="-128"/>
                <a:ea typeface="Arial Unicode MS" pitchFamily="34" charset="-128"/>
                <a:cs typeface="Arial Unicode MS" pitchFamily="34" charset="-128"/>
              </a:rPr>
              <a:t>iii</a:t>
            </a:r>
            <a:r>
              <a:rPr lang="en-US" sz="2400" dirty="0">
                <a:latin typeface="Arial Unicode MS" pitchFamily="34" charset="-128"/>
                <a:ea typeface="Arial Unicode MS" pitchFamily="34" charset="-128"/>
                <a:cs typeface="Arial Unicode MS" pitchFamily="34" charset="-128"/>
              </a:rPr>
              <a:t>) </a:t>
            </a:r>
            <a:r>
              <a:rPr lang="en-US" sz="2400" dirty="0" smtClean="0">
                <a:latin typeface="Arial Unicode MS" pitchFamily="34" charset="-128"/>
                <a:ea typeface="Arial Unicode MS" pitchFamily="34" charset="-128"/>
                <a:cs typeface="Arial Unicode MS" pitchFamily="34" charset="-128"/>
              </a:rPr>
              <a:t>a </a:t>
            </a:r>
            <a:r>
              <a:rPr lang="en-US" sz="2400" dirty="0">
                <a:latin typeface="Arial Unicode MS" pitchFamily="34" charset="-128"/>
                <a:ea typeface="Arial Unicode MS" pitchFamily="34" charset="-128"/>
                <a:cs typeface="Arial Unicode MS" pitchFamily="34" charset="-128"/>
              </a:rPr>
              <a:t>firm, in which a director, manager or his relative is a partner;</a:t>
            </a:r>
            <a:endParaRPr lang="en-IN" sz="2400" dirty="0">
              <a:latin typeface="Arial Unicode MS" pitchFamily="34" charset="-128"/>
              <a:ea typeface="Arial Unicode MS" pitchFamily="34" charset="-128"/>
              <a:cs typeface="Arial Unicode MS" pitchFamily="34" charset="-128"/>
            </a:endParaRPr>
          </a:p>
          <a:p>
            <a:pPr marL="465138" indent="-465138">
              <a:buNone/>
            </a:pPr>
            <a:r>
              <a:rPr lang="en-US" sz="2400" dirty="0">
                <a:latin typeface="Arial Unicode MS" pitchFamily="34" charset="-128"/>
                <a:ea typeface="Arial Unicode MS" pitchFamily="34" charset="-128"/>
                <a:cs typeface="Arial Unicode MS" pitchFamily="34" charset="-128"/>
              </a:rPr>
              <a:t>(</a:t>
            </a:r>
            <a:r>
              <a:rPr lang="en-US" sz="2400" i="1" dirty="0">
                <a:latin typeface="Arial Unicode MS" pitchFamily="34" charset="-128"/>
                <a:ea typeface="Arial Unicode MS" pitchFamily="34" charset="-128"/>
                <a:cs typeface="Arial Unicode MS" pitchFamily="34" charset="-128"/>
              </a:rPr>
              <a:t>iv</a:t>
            </a:r>
            <a:r>
              <a:rPr lang="en-US" sz="2400" dirty="0">
                <a:latin typeface="Arial Unicode MS" pitchFamily="34" charset="-128"/>
                <a:ea typeface="Arial Unicode MS" pitchFamily="34" charset="-128"/>
                <a:cs typeface="Arial Unicode MS" pitchFamily="34" charset="-128"/>
              </a:rPr>
              <a:t>) </a:t>
            </a:r>
            <a:r>
              <a:rPr lang="en-US" sz="2400" dirty="0" smtClean="0">
                <a:latin typeface="Arial Unicode MS" pitchFamily="34" charset="-128"/>
                <a:ea typeface="Arial Unicode MS" pitchFamily="34" charset="-128"/>
                <a:cs typeface="Arial Unicode MS" pitchFamily="34" charset="-128"/>
              </a:rPr>
              <a:t>a </a:t>
            </a:r>
            <a:r>
              <a:rPr lang="en-US" sz="2400" dirty="0">
                <a:latin typeface="Arial Unicode MS" pitchFamily="34" charset="-128"/>
                <a:ea typeface="Arial Unicode MS" pitchFamily="34" charset="-128"/>
                <a:cs typeface="Arial Unicode MS" pitchFamily="34" charset="-128"/>
              </a:rPr>
              <a:t>private company in which a director or manager is a member </a:t>
            </a:r>
            <a:r>
              <a:rPr lang="en-US" sz="2400" dirty="0" smtClean="0">
                <a:latin typeface="Arial Unicode MS" pitchFamily="34" charset="-128"/>
                <a:ea typeface="Arial Unicode MS" pitchFamily="34" charset="-128"/>
                <a:cs typeface="Arial Unicode MS" pitchFamily="34" charset="-128"/>
              </a:rPr>
              <a:t>or director</a:t>
            </a:r>
            <a:r>
              <a:rPr lang="en-US" sz="2400" dirty="0">
                <a:latin typeface="Arial Unicode MS" pitchFamily="34" charset="-128"/>
                <a:ea typeface="Arial Unicode MS" pitchFamily="34" charset="-128"/>
                <a:cs typeface="Arial Unicode MS" pitchFamily="34" charset="-128"/>
              </a:rPr>
              <a:t>;</a:t>
            </a:r>
            <a:endParaRPr lang="en-IN" sz="2400" dirty="0">
              <a:latin typeface="Arial Unicode MS" pitchFamily="34" charset="-128"/>
              <a:ea typeface="Arial Unicode MS" pitchFamily="34" charset="-128"/>
              <a:cs typeface="Arial Unicode MS" pitchFamily="34" charset="-128"/>
            </a:endParaRPr>
          </a:p>
          <a:p>
            <a:pPr marL="465138" indent="-465138">
              <a:buNone/>
            </a:pPr>
            <a:r>
              <a:rPr lang="en-US" sz="2400" dirty="0">
                <a:latin typeface="Arial Unicode MS" pitchFamily="34" charset="-128"/>
                <a:ea typeface="Arial Unicode MS" pitchFamily="34" charset="-128"/>
                <a:cs typeface="Arial Unicode MS" pitchFamily="34" charset="-128"/>
              </a:rPr>
              <a:t>(</a:t>
            </a:r>
            <a:r>
              <a:rPr lang="en-US" sz="2400" i="1" dirty="0">
                <a:latin typeface="Arial Unicode MS" pitchFamily="34" charset="-128"/>
                <a:ea typeface="Arial Unicode MS" pitchFamily="34" charset="-128"/>
                <a:cs typeface="Arial Unicode MS" pitchFamily="34" charset="-128"/>
              </a:rPr>
              <a:t>v</a:t>
            </a:r>
            <a:r>
              <a:rPr lang="en-US" sz="2400" dirty="0">
                <a:latin typeface="Arial Unicode MS" pitchFamily="34" charset="-128"/>
                <a:ea typeface="Arial Unicode MS" pitchFamily="34" charset="-128"/>
                <a:cs typeface="Arial Unicode MS" pitchFamily="34" charset="-128"/>
              </a:rPr>
              <a:t>) </a:t>
            </a:r>
            <a:r>
              <a:rPr lang="en-US" sz="2400" dirty="0" smtClean="0">
                <a:latin typeface="Arial Unicode MS" pitchFamily="34" charset="-128"/>
                <a:ea typeface="Arial Unicode MS" pitchFamily="34" charset="-128"/>
                <a:cs typeface="Arial Unicode MS" pitchFamily="34" charset="-128"/>
              </a:rPr>
              <a:t>	a </a:t>
            </a:r>
            <a:r>
              <a:rPr lang="en-US" sz="2400" dirty="0">
                <a:latin typeface="Arial Unicode MS" pitchFamily="34" charset="-128"/>
                <a:ea typeface="Arial Unicode MS" pitchFamily="34" charset="-128"/>
                <a:cs typeface="Arial Unicode MS" pitchFamily="34" charset="-128"/>
              </a:rPr>
              <a:t>public company in which a director or manager is a director or </a:t>
            </a:r>
            <a:r>
              <a:rPr lang="en-US" sz="2400" dirty="0" smtClean="0">
                <a:latin typeface="Arial Unicode MS" pitchFamily="34" charset="-128"/>
                <a:ea typeface="Arial Unicode MS" pitchFamily="34" charset="-128"/>
                <a:cs typeface="Arial Unicode MS" pitchFamily="34" charset="-128"/>
              </a:rPr>
              <a:t>holds  along </a:t>
            </a:r>
            <a:r>
              <a:rPr lang="en-US" sz="2400" dirty="0">
                <a:latin typeface="Arial Unicode MS" pitchFamily="34" charset="-128"/>
                <a:ea typeface="Arial Unicode MS" pitchFamily="34" charset="-128"/>
                <a:cs typeface="Arial Unicode MS" pitchFamily="34" charset="-128"/>
              </a:rPr>
              <a:t>with his relatives, more than two per cent. of its paid-up share capital;</a:t>
            </a:r>
            <a:endParaRPr lang="en-IN" sz="2400" dirty="0">
              <a:latin typeface="Arial Unicode MS" pitchFamily="34" charset="-128"/>
              <a:ea typeface="Arial Unicode MS" pitchFamily="34" charset="-128"/>
              <a:cs typeface="Arial Unicode MS" pitchFamily="34" charset="-128"/>
            </a:endParaRPr>
          </a:p>
          <a:p>
            <a:pPr marL="465138" indent="-465138">
              <a:buNone/>
            </a:pPr>
            <a:endParaRPr lang="en-IN" sz="2400" dirty="0">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xmlns="" val="1131720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a:xfrm>
            <a:off x="457200" y="609600"/>
            <a:ext cx="8229600" cy="808038"/>
          </a:xfrm>
        </p:spPr>
        <p:txBody>
          <a:bodyPr/>
          <a:lstStyle/>
          <a:p>
            <a:pPr eaLnBrk="1" hangingPunct="1"/>
            <a:r>
              <a:rPr lang="en-US" sz="4000" b="1" dirty="0" smtClean="0">
                <a:solidFill>
                  <a:schemeClr val="tx1"/>
                </a:solidFill>
              </a:rPr>
              <a:t>ROLE OF REGISTERED VALUERS</a:t>
            </a:r>
            <a:endParaRPr lang="en-US" dirty="0" smtClean="0">
              <a:solidFill>
                <a:schemeClr val="tx1"/>
              </a:solidFill>
            </a:endParaRPr>
          </a:p>
        </p:txBody>
      </p:sp>
      <p:sp>
        <p:nvSpPr>
          <p:cNvPr id="3" name="Content Placeholder 2"/>
          <p:cNvSpPr>
            <a:spLocks noGrp="1"/>
          </p:cNvSpPr>
          <p:nvPr>
            <p:ph sz="quarter" idx="1"/>
          </p:nvPr>
        </p:nvSpPr>
        <p:spPr>
          <a:xfrm>
            <a:off x="457200" y="1600200"/>
            <a:ext cx="8229600" cy="4525963"/>
          </a:xfrm>
        </p:spPr>
        <p:txBody>
          <a:bodyPr>
            <a:normAutofit lnSpcReduction="10000"/>
          </a:bodyPr>
          <a:lstStyle/>
          <a:p>
            <a:pPr marL="320040" indent="-320040" algn="just" eaLnBrk="1" fontAlgn="auto" hangingPunct="1">
              <a:spcAft>
                <a:spcPts val="0"/>
              </a:spcAft>
              <a:buFont typeface="Wingdings" pitchFamily="2" charset="2"/>
              <a:buChar char="q"/>
              <a:defRPr/>
            </a:pPr>
            <a:r>
              <a:rPr lang="en-US" sz="2400" b="1" dirty="0" smtClean="0">
                <a:latin typeface="Arial Unicode MS" pitchFamily="34" charset="-128"/>
                <a:ea typeface="Arial Unicode MS" pitchFamily="34" charset="-128"/>
                <a:cs typeface="Arial Unicode MS" pitchFamily="34" charset="-128"/>
              </a:rPr>
              <a:t>Under Section 62(1)(c)</a:t>
            </a:r>
            <a:r>
              <a:rPr lang="en-US" sz="2400" dirty="0" smtClean="0">
                <a:latin typeface="Arial Unicode MS" pitchFamily="34" charset="-128"/>
                <a:ea typeface="Arial Unicode MS" pitchFamily="34" charset="-128"/>
                <a:cs typeface="Arial Unicode MS" pitchFamily="34" charset="-128"/>
              </a:rPr>
              <a:t> – </a:t>
            </a:r>
            <a:r>
              <a:rPr lang="en-US" sz="2400" u="sng" dirty="0" smtClean="0">
                <a:latin typeface="Arial Unicode MS" pitchFamily="34" charset="-128"/>
                <a:ea typeface="Arial Unicode MS" pitchFamily="34" charset="-128"/>
                <a:cs typeface="Arial Unicode MS" pitchFamily="34" charset="-128"/>
              </a:rPr>
              <a:t>For </a:t>
            </a:r>
            <a:r>
              <a:rPr lang="en-US" sz="2400" b="1" u="sng" dirty="0" smtClean="0">
                <a:latin typeface="Arial Unicode MS" pitchFamily="34" charset="-128"/>
                <a:ea typeface="Arial Unicode MS" pitchFamily="34" charset="-128"/>
                <a:cs typeface="Arial Unicode MS" pitchFamily="34" charset="-128"/>
              </a:rPr>
              <a:t>further Issue of Shares </a:t>
            </a:r>
            <a:r>
              <a:rPr lang="en-US" sz="2400" dirty="0" smtClean="0">
                <a:latin typeface="Arial Unicode MS" pitchFamily="34" charset="-128"/>
                <a:ea typeface="Arial Unicode MS" pitchFamily="34" charset="-128"/>
                <a:cs typeface="Arial Unicode MS" pitchFamily="34" charset="-128"/>
              </a:rPr>
              <a:t>(authorised by a Special Resolution); price is required to be determined by Valuation Report of Registered Valuer subject to such conditions as may be prescribed.</a:t>
            </a:r>
          </a:p>
          <a:p>
            <a:pPr marL="320040" indent="-320040" algn="just" eaLnBrk="1" fontAlgn="auto" hangingPunct="1">
              <a:spcAft>
                <a:spcPts val="0"/>
              </a:spcAft>
              <a:buFont typeface="Wingdings" pitchFamily="2" charset="2"/>
              <a:buChar char="q"/>
              <a:defRPr/>
            </a:pPr>
            <a:r>
              <a:rPr lang="en-US" sz="2400" b="1" dirty="0" smtClean="0">
                <a:latin typeface="Arial Unicode MS" pitchFamily="34" charset="-128"/>
                <a:ea typeface="Arial Unicode MS" pitchFamily="34" charset="-128"/>
                <a:cs typeface="Arial Unicode MS" pitchFamily="34" charset="-128"/>
              </a:rPr>
              <a:t>Under Section192(2) </a:t>
            </a:r>
            <a:r>
              <a:rPr lang="en-US" sz="2400" dirty="0" smtClean="0">
                <a:latin typeface="Arial Unicode MS" pitchFamily="34" charset="-128"/>
                <a:ea typeface="Arial Unicode MS" pitchFamily="34" charset="-128"/>
                <a:cs typeface="Arial Unicode MS" pitchFamily="34" charset="-128"/>
              </a:rPr>
              <a:t>– Restriction on </a:t>
            </a:r>
            <a:r>
              <a:rPr lang="en-US" sz="2400" b="1" dirty="0" smtClean="0">
                <a:latin typeface="Arial Unicode MS" pitchFamily="34" charset="-128"/>
                <a:ea typeface="Arial Unicode MS" pitchFamily="34" charset="-128"/>
                <a:cs typeface="Arial Unicode MS" pitchFamily="34" charset="-128"/>
              </a:rPr>
              <a:t>Non Cash transactions involving directors</a:t>
            </a:r>
            <a:r>
              <a:rPr lang="en-US" sz="2400" dirty="0" smtClean="0">
                <a:latin typeface="Arial Unicode MS" pitchFamily="34" charset="-128"/>
                <a:ea typeface="Arial Unicode MS" pitchFamily="34" charset="-128"/>
                <a:cs typeface="Arial Unicode MS" pitchFamily="34" charset="-128"/>
              </a:rPr>
              <a:t> – </a:t>
            </a:r>
            <a:r>
              <a:rPr lang="en-US" sz="2400" u="sng" dirty="0" smtClean="0">
                <a:latin typeface="Arial Unicode MS" pitchFamily="34" charset="-128"/>
                <a:ea typeface="Arial Unicode MS" pitchFamily="34" charset="-128"/>
                <a:cs typeface="Arial Unicode MS" pitchFamily="34" charset="-128"/>
              </a:rPr>
              <a:t>Value of assets involved in such arrangement</a:t>
            </a:r>
            <a:r>
              <a:rPr lang="en-US" sz="2400" dirty="0" smtClean="0">
                <a:latin typeface="Arial Unicode MS" pitchFamily="34" charset="-128"/>
                <a:ea typeface="Arial Unicode MS" pitchFamily="34" charset="-128"/>
                <a:cs typeface="Arial Unicode MS" pitchFamily="34" charset="-128"/>
              </a:rPr>
              <a:t> is to be calculated by a Registered Valuer.</a:t>
            </a:r>
          </a:p>
          <a:p>
            <a:pPr marL="320040" indent="-320040" algn="just" eaLnBrk="1" fontAlgn="auto" hangingPunct="1">
              <a:spcAft>
                <a:spcPts val="0"/>
              </a:spcAft>
              <a:buFont typeface="Wingdings" pitchFamily="2" charset="2"/>
              <a:buChar char="q"/>
              <a:defRPr/>
            </a:pPr>
            <a:r>
              <a:rPr lang="en-US" sz="2400" b="1" dirty="0" smtClean="0">
                <a:latin typeface="Arial Unicode MS" pitchFamily="34" charset="-128"/>
                <a:ea typeface="Arial Unicode MS" pitchFamily="34" charset="-128"/>
                <a:cs typeface="Arial Unicode MS" pitchFamily="34" charset="-128"/>
              </a:rPr>
              <a:t>Under Section 230(2)(v) </a:t>
            </a:r>
            <a:r>
              <a:rPr lang="en-US" sz="2400" dirty="0" smtClean="0">
                <a:latin typeface="Arial Unicode MS" pitchFamily="34" charset="-128"/>
                <a:ea typeface="Arial Unicode MS" pitchFamily="34" charset="-128"/>
                <a:cs typeface="Arial Unicode MS" pitchFamily="34" charset="-128"/>
              </a:rPr>
              <a:t>– </a:t>
            </a:r>
            <a:r>
              <a:rPr lang="en-US" sz="2400" b="1" u="sng" dirty="0" smtClean="0">
                <a:latin typeface="Arial Unicode MS" pitchFamily="34" charset="-128"/>
                <a:ea typeface="Arial Unicode MS" pitchFamily="34" charset="-128"/>
                <a:cs typeface="Arial Unicode MS" pitchFamily="34" charset="-128"/>
              </a:rPr>
              <a:t>Compromise / Arrangement </a:t>
            </a:r>
            <a:r>
              <a:rPr lang="en-US" sz="2400" b="1" dirty="0" smtClean="0">
                <a:latin typeface="Arial Unicode MS" pitchFamily="34" charset="-128"/>
                <a:ea typeface="Arial Unicode MS" pitchFamily="34" charset="-128"/>
                <a:cs typeface="Arial Unicode MS" pitchFamily="34" charset="-128"/>
              </a:rPr>
              <a:t>–T</a:t>
            </a:r>
            <a:r>
              <a:rPr lang="en-US" sz="2400" dirty="0" smtClean="0">
                <a:latin typeface="Arial Unicode MS" pitchFamily="34" charset="-128"/>
                <a:ea typeface="Arial Unicode MS" pitchFamily="34" charset="-128"/>
                <a:cs typeface="Arial Unicode MS" pitchFamily="34" charset="-128"/>
              </a:rPr>
              <a:t>he shares and the property and all assets, tangible and intangible, movable and immovable, of the company shall be valued  by a Registered </a:t>
            </a:r>
            <a:r>
              <a:rPr lang="en-US" sz="2400" dirty="0" err="1" smtClean="0">
                <a:latin typeface="Arial Unicode MS" pitchFamily="34" charset="-128"/>
                <a:ea typeface="Arial Unicode MS" pitchFamily="34" charset="-128"/>
                <a:cs typeface="Arial Unicode MS" pitchFamily="34" charset="-128"/>
              </a:rPr>
              <a:t>Valuers</a:t>
            </a:r>
            <a:r>
              <a:rPr lang="en-US" sz="2400" dirty="0" smtClean="0">
                <a:latin typeface="Arial Unicode MS" pitchFamily="34" charset="-128"/>
                <a:ea typeface="Arial Unicode MS" pitchFamily="34" charset="-128"/>
                <a:cs typeface="Arial Unicode MS" pitchFamily="34" charset="-128"/>
              </a:rPr>
              <a:t>.</a:t>
            </a:r>
          </a:p>
          <a:p>
            <a:pPr marL="320040" indent="-320040" algn="just" eaLnBrk="1" fontAlgn="auto" hangingPunct="1">
              <a:spcAft>
                <a:spcPts val="0"/>
              </a:spcAft>
              <a:buFont typeface="Wingdings" pitchFamily="2" charset="2"/>
              <a:buChar char="q"/>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pitchFamily="2" charset="2"/>
              <a:buChar char="q"/>
              <a:defRPr/>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9EA9271A-A105-428F-95B6-6EB9129083CC}" type="slidenum">
              <a:rPr lang="en-US"/>
              <a:pPr>
                <a:defRPr/>
              </a:pPr>
              <a:t>12</a:t>
            </a:fld>
            <a:endParaRPr lang="en-US"/>
          </a:p>
        </p:txBody>
      </p:sp>
      <p:sp>
        <p:nvSpPr>
          <p:cNvPr id="70661" name="Footer Placeholder 4"/>
          <p:cNvSpPr>
            <a:spLocks noGrp="1"/>
          </p:cNvSpPr>
          <p:nvPr>
            <p:ph type="ftr" sz="quarter" idx="11"/>
          </p:nvPr>
        </p:nvSpPr>
        <p:spPr bwMode="auto">
          <a:xfrm>
            <a:off x="609600" y="6248400"/>
            <a:ext cx="8001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IN" dirty="0" smtClean="0">
                <a:solidFill>
                  <a:schemeClr val="tx1"/>
                </a:solidFill>
                <a:latin typeface="Arial Unicode MS" pitchFamily="34" charset="-128"/>
                <a:ea typeface="Arial Unicode MS" pitchFamily="34" charset="-128"/>
                <a:cs typeface="Arial Unicode MS" pitchFamily="34" charset="-128"/>
              </a:rPr>
              <a:t>Related Party</a:t>
            </a:r>
            <a:endParaRPr lang="en-IN" dirty="0">
              <a:solidFill>
                <a:schemeClr val="tx1"/>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457200" y="1600200"/>
            <a:ext cx="8229600" cy="4853136"/>
          </a:xfrm>
        </p:spPr>
        <p:txBody>
          <a:bodyPr>
            <a:noAutofit/>
          </a:bodyPr>
          <a:lstStyle/>
          <a:p>
            <a:pPr marL="566738" indent="-566738">
              <a:buNone/>
            </a:pPr>
            <a:r>
              <a:rPr lang="en-US" sz="2400" dirty="0" smtClean="0">
                <a:latin typeface="Arial Unicode MS" pitchFamily="34" charset="-128"/>
                <a:ea typeface="Arial Unicode MS" pitchFamily="34" charset="-128"/>
                <a:cs typeface="Arial Unicode MS" pitchFamily="34" charset="-128"/>
              </a:rPr>
              <a:t>(</a:t>
            </a:r>
            <a:r>
              <a:rPr lang="en-US" sz="2400" i="1" dirty="0" smtClean="0">
                <a:latin typeface="Arial Unicode MS" pitchFamily="34" charset="-128"/>
                <a:ea typeface="Arial Unicode MS" pitchFamily="34" charset="-128"/>
                <a:cs typeface="Arial Unicode MS" pitchFamily="34" charset="-128"/>
              </a:rPr>
              <a:t>vi</a:t>
            </a:r>
            <a:r>
              <a:rPr lang="en-US" sz="2400" dirty="0" smtClean="0">
                <a:latin typeface="Arial Unicode MS" pitchFamily="34" charset="-128"/>
                <a:ea typeface="Arial Unicode MS" pitchFamily="34" charset="-128"/>
                <a:cs typeface="Arial Unicode MS" pitchFamily="34" charset="-128"/>
              </a:rPr>
              <a:t>)	any </a:t>
            </a:r>
            <a:r>
              <a:rPr lang="en-US" sz="2400" dirty="0">
                <a:latin typeface="Arial Unicode MS" pitchFamily="34" charset="-128"/>
                <a:ea typeface="Arial Unicode MS" pitchFamily="34" charset="-128"/>
                <a:cs typeface="Arial Unicode MS" pitchFamily="34" charset="-128"/>
              </a:rPr>
              <a:t>body corporate whose Board of Directors, managing director </a:t>
            </a:r>
            <a:r>
              <a:rPr lang="en-US" sz="2400" dirty="0" smtClean="0">
                <a:latin typeface="Arial Unicode MS" pitchFamily="34" charset="-128"/>
                <a:ea typeface="Arial Unicode MS" pitchFamily="34" charset="-128"/>
                <a:cs typeface="Arial Unicode MS" pitchFamily="34" charset="-128"/>
              </a:rPr>
              <a:t>or manager </a:t>
            </a:r>
            <a:r>
              <a:rPr lang="en-US" sz="2400" dirty="0">
                <a:latin typeface="Arial Unicode MS" pitchFamily="34" charset="-128"/>
                <a:ea typeface="Arial Unicode MS" pitchFamily="34" charset="-128"/>
                <a:cs typeface="Arial Unicode MS" pitchFamily="34" charset="-128"/>
              </a:rPr>
              <a:t>is accustomed to act in accordance with the advice, directions </a:t>
            </a:r>
            <a:r>
              <a:rPr lang="en-US" sz="2400" dirty="0" smtClean="0">
                <a:latin typeface="Arial Unicode MS" pitchFamily="34" charset="-128"/>
                <a:ea typeface="Arial Unicode MS" pitchFamily="34" charset="-128"/>
                <a:cs typeface="Arial Unicode MS" pitchFamily="34" charset="-128"/>
              </a:rPr>
              <a:t>or instructions </a:t>
            </a:r>
            <a:r>
              <a:rPr lang="en-US" sz="2400" dirty="0">
                <a:latin typeface="Arial Unicode MS" pitchFamily="34" charset="-128"/>
                <a:ea typeface="Arial Unicode MS" pitchFamily="34" charset="-128"/>
                <a:cs typeface="Arial Unicode MS" pitchFamily="34" charset="-128"/>
              </a:rPr>
              <a:t>of a director or manager</a:t>
            </a:r>
            <a:r>
              <a:rPr lang="en-US" sz="2400" dirty="0" smtClean="0">
                <a:latin typeface="Arial Unicode MS" pitchFamily="34" charset="-128"/>
                <a:ea typeface="Arial Unicode MS" pitchFamily="34" charset="-128"/>
                <a:cs typeface="Arial Unicode MS" pitchFamily="34" charset="-128"/>
              </a:rPr>
              <a:t>;</a:t>
            </a:r>
          </a:p>
          <a:p>
            <a:pPr marL="566738" indent="-566738">
              <a:buNone/>
            </a:pPr>
            <a:endParaRPr lang="en-IN" sz="2400" dirty="0">
              <a:latin typeface="Arial Unicode MS" pitchFamily="34" charset="-128"/>
              <a:ea typeface="Arial Unicode MS" pitchFamily="34" charset="-128"/>
              <a:cs typeface="Arial Unicode MS" pitchFamily="34" charset="-128"/>
            </a:endParaRPr>
          </a:p>
          <a:p>
            <a:pPr marL="566738" indent="-566738">
              <a:buNone/>
            </a:pPr>
            <a:r>
              <a:rPr lang="en-US" sz="2400" dirty="0">
                <a:latin typeface="Arial Unicode MS" pitchFamily="34" charset="-128"/>
                <a:ea typeface="Arial Unicode MS" pitchFamily="34" charset="-128"/>
                <a:cs typeface="Arial Unicode MS" pitchFamily="34" charset="-128"/>
              </a:rPr>
              <a:t>(</a:t>
            </a:r>
            <a:r>
              <a:rPr lang="en-US" sz="2400" i="1" dirty="0">
                <a:latin typeface="Arial Unicode MS" pitchFamily="34" charset="-128"/>
                <a:ea typeface="Arial Unicode MS" pitchFamily="34" charset="-128"/>
                <a:cs typeface="Arial Unicode MS" pitchFamily="34" charset="-128"/>
              </a:rPr>
              <a:t>vii</a:t>
            </a:r>
            <a:r>
              <a:rPr lang="en-US" sz="2400" dirty="0">
                <a:latin typeface="Arial Unicode MS" pitchFamily="34" charset="-128"/>
                <a:ea typeface="Arial Unicode MS" pitchFamily="34" charset="-128"/>
                <a:cs typeface="Arial Unicode MS" pitchFamily="34" charset="-128"/>
              </a:rPr>
              <a:t>) </a:t>
            </a:r>
            <a:r>
              <a:rPr lang="en-US" sz="2400" dirty="0" smtClean="0">
                <a:latin typeface="Arial Unicode MS" pitchFamily="34" charset="-128"/>
                <a:ea typeface="Arial Unicode MS" pitchFamily="34" charset="-128"/>
                <a:cs typeface="Arial Unicode MS" pitchFamily="34" charset="-128"/>
              </a:rPr>
              <a:t>any </a:t>
            </a:r>
            <a:r>
              <a:rPr lang="en-US" sz="2400" dirty="0">
                <a:latin typeface="Arial Unicode MS" pitchFamily="34" charset="-128"/>
                <a:ea typeface="Arial Unicode MS" pitchFamily="34" charset="-128"/>
                <a:cs typeface="Arial Unicode MS" pitchFamily="34" charset="-128"/>
              </a:rPr>
              <a:t>person on whose advice, directions or instructions a director or manager is accustomed to act:</a:t>
            </a:r>
            <a:endParaRPr lang="en-IN" sz="2400" dirty="0">
              <a:latin typeface="Arial Unicode MS" pitchFamily="34" charset="-128"/>
              <a:ea typeface="Arial Unicode MS" pitchFamily="34" charset="-128"/>
              <a:cs typeface="Arial Unicode MS" pitchFamily="34" charset="-128"/>
            </a:endParaRPr>
          </a:p>
          <a:p>
            <a:endParaRPr lang="en-US" sz="2400" dirty="0" smtClean="0">
              <a:latin typeface="Arial Unicode MS" pitchFamily="34" charset="-128"/>
              <a:ea typeface="Arial Unicode MS" pitchFamily="34" charset="-128"/>
              <a:cs typeface="Arial Unicode MS" pitchFamily="34" charset="-128"/>
            </a:endParaRPr>
          </a:p>
          <a:p>
            <a:r>
              <a:rPr lang="en-US" sz="2400" dirty="0" smtClean="0">
                <a:latin typeface="Arial Unicode MS" pitchFamily="34" charset="-128"/>
                <a:ea typeface="Arial Unicode MS" pitchFamily="34" charset="-128"/>
                <a:cs typeface="Arial Unicode MS" pitchFamily="34" charset="-128"/>
              </a:rPr>
              <a:t>Provided that nothing in sub-clauses (</a:t>
            </a:r>
            <a:r>
              <a:rPr lang="en-US" sz="2400" i="1" dirty="0" smtClean="0">
                <a:latin typeface="Arial Unicode MS" pitchFamily="34" charset="-128"/>
                <a:ea typeface="Arial Unicode MS" pitchFamily="34" charset="-128"/>
                <a:cs typeface="Arial Unicode MS" pitchFamily="34" charset="-128"/>
              </a:rPr>
              <a:t>vi</a:t>
            </a:r>
            <a:r>
              <a:rPr lang="en-US" sz="2400" dirty="0" smtClean="0">
                <a:latin typeface="Arial Unicode MS" pitchFamily="34" charset="-128"/>
                <a:ea typeface="Arial Unicode MS" pitchFamily="34" charset="-128"/>
                <a:cs typeface="Arial Unicode MS" pitchFamily="34" charset="-128"/>
              </a:rPr>
              <a:t>) and (</a:t>
            </a:r>
            <a:r>
              <a:rPr lang="en-US" sz="2400" i="1" dirty="0" smtClean="0">
                <a:latin typeface="Arial Unicode MS" pitchFamily="34" charset="-128"/>
                <a:ea typeface="Arial Unicode MS" pitchFamily="34" charset="-128"/>
                <a:cs typeface="Arial Unicode MS" pitchFamily="34" charset="-128"/>
              </a:rPr>
              <a:t>vii</a:t>
            </a:r>
            <a:r>
              <a:rPr lang="en-US" sz="2400" dirty="0" smtClean="0">
                <a:latin typeface="Arial Unicode MS" pitchFamily="34" charset="-128"/>
                <a:ea typeface="Arial Unicode MS" pitchFamily="34" charset="-128"/>
                <a:cs typeface="Arial Unicode MS" pitchFamily="34" charset="-128"/>
              </a:rPr>
              <a:t>) shall apply to the advice, directions or instructions given in a professional capacity;</a:t>
            </a:r>
          </a:p>
          <a:p>
            <a:endParaRPr lang="en-IN" sz="2400" dirty="0">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xmlns="" val="113172045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IN" dirty="0" smtClean="0">
                <a:solidFill>
                  <a:schemeClr val="tx1"/>
                </a:solidFill>
                <a:latin typeface="Arial Unicode MS" pitchFamily="34" charset="-128"/>
                <a:ea typeface="Arial Unicode MS" pitchFamily="34" charset="-128"/>
                <a:cs typeface="Arial Unicode MS" pitchFamily="34" charset="-128"/>
              </a:rPr>
              <a:t>Related Party</a:t>
            </a:r>
            <a:endParaRPr lang="en-IN" dirty="0">
              <a:solidFill>
                <a:schemeClr val="tx1"/>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533400" y="1524000"/>
            <a:ext cx="8229600" cy="4700736"/>
          </a:xfrm>
        </p:spPr>
        <p:txBody>
          <a:bodyPr>
            <a:noAutofit/>
          </a:bodyPr>
          <a:lstStyle/>
          <a:p>
            <a:pPr>
              <a:buNone/>
            </a:pPr>
            <a:r>
              <a:rPr lang="en-US" sz="2100" dirty="0" smtClean="0">
                <a:latin typeface="Arial Unicode MS" pitchFamily="34" charset="-128"/>
                <a:ea typeface="Arial Unicode MS" pitchFamily="34" charset="-128"/>
                <a:cs typeface="Arial Unicode MS" pitchFamily="34" charset="-128"/>
              </a:rPr>
              <a:t>(</a:t>
            </a:r>
            <a:r>
              <a:rPr lang="en-US" sz="2100" i="1" dirty="0">
                <a:latin typeface="Arial Unicode MS" pitchFamily="34" charset="-128"/>
                <a:ea typeface="Arial Unicode MS" pitchFamily="34" charset="-128"/>
                <a:cs typeface="Arial Unicode MS" pitchFamily="34" charset="-128"/>
              </a:rPr>
              <a:t>viii</a:t>
            </a:r>
            <a:r>
              <a:rPr lang="en-US" sz="2100" dirty="0">
                <a:latin typeface="Arial Unicode MS" pitchFamily="34" charset="-128"/>
                <a:ea typeface="Arial Unicode MS" pitchFamily="34" charset="-128"/>
                <a:cs typeface="Arial Unicode MS" pitchFamily="34" charset="-128"/>
              </a:rPr>
              <a:t>) any company which is—</a:t>
            </a:r>
            <a:endParaRPr lang="en-IN" sz="2100" dirty="0">
              <a:latin typeface="Arial Unicode MS" pitchFamily="34" charset="-128"/>
              <a:ea typeface="Arial Unicode MS" pitchFamily="34" charset="-128"/>
              <a:cs typeface="Arial Unicode MS" pitchFamily="34" charset="-128"/>
            </a:endParaRPr>
          </a:p>
          <a:p>
            <a:pPr marL="914400" lvl="1" indent="-547688">
              <a:buNone/>
            </a:pPr>
            <a:r>
              <a:rPr lang="en-US" sz="2100" dirty="0">
                <a:latin typeface="Arial Unicode MS" pitchFamily="34" charset="-128"/>
                <a:ea typeface="Arial Unicode MS" pitchFamily="34" charset="-128"/>
                <a:cs typeface="Arial Unicode MS" pitchFamily="34" charset="-128"/>
              </a:rPr>
              <a:t>(</a:t>
            </a:r>
            <a:r>
              <a:rPr lang="en-US" sz="2100" i="1" dirty="0">
                <a:latin typeface="Arial Unicode MS" pitchFamily="34" charset="-128"/>
                <a:ea typeface="Arial Unicode MS" pitchFamily="34" charset="-128"/>
                <a:cs typeface="Arial Unicode MS" pitchFamily="34" charset="-128"/>
              </a:rPr>
              <a:t>A</a:t>
            </a:r>
            <a:r>
              <a:rPr lang="en-US" sz="2100" dirty="0">
                <a:latin typeface="Arial Unicode MS" pitchFamily="34" charset="-128"/>
                <a:ea typeface="Arial Unicode MS" pitchFamily="34" charset="-128"/>
                <a:cs typeface="Arial Unicode MS" pitchFamily="34" charset="-128"/>
              </a:rPr>
              <a:t>) a holding, subsidiary or an associate company of such company; or</a:t>
            </a:r>
            <a:endParaRPr lang="en-IN" sz="2100" dirty="0">
              <a:latin typeface="Arial Unicode MS" pitchFamily="34" charset="-128"/>
              <a:ea typeface="Arial Unicode MS" pitchFamily="34" charset="-128"/>
              <a:cs typeface="Arial Unicode MS" pitchFamily="34" charset="-128"/>
            </a:endParaRPr>
          </a:p>
          <a:p>
            <a:pPr marL="914400" lvl="1" indent="-547688">
              <a:buNone/>
            </a:pPr>
            <a:r>
              <a:rPr lang="en-US" sz="2100" dirty="0">
                <a:latin typeface="Arial Unicode MS" pitchFamily="34" charset="-128"/>
                <a:ea typeface="Arial Unicode MS" pitchFamily="34" charset="-128"/>
                <a:cs typeface="Arial Unicode MS" pitchFamily="34" charset="-128"/>
              </a:rPr>
              <a:t>(</a:t>
            </a:r>
            <a:r>
              <a:rPr lang="en-US" sz="2100" i="1" dirty="0">
                <a:latin typeface="Arial Unicode MS" pitchFamily="34" charset="-128"/>
                <a:ea typeface="Arial Unicode MS" pitchFamily="34" charset="-128"/>
                <a:cs typeface="Arial Unicode MS" pitchFamily="34" charset="-128"/>
              </a:rPr>
              <a:t>B</a:t>
            </a:r>
            <a:r>
              <a:rPr lang="en-US" sz="2100" dirty="0">
                <a:latin typeface="Arial Unicode MS" pitchFamily="34" charset="-128"/>
                <a:ea typeface="Arial Unicode MS" pitchFamily="34" charset="-128"/>
                <a:cs typeface="Arial Unicode MS" pitchFamily="34" charset="-128"/>
              </a:rPr>
              <a:t>) a subsidiary of a holding company to which it is also a subsidiary;</a:t>
            </a:r>
            <a:endParaRPr lang="en-IN" sz="2100" dirty="0">
              <a:latin typeface="Arial Unicode MS" pitchFamily="34" charset="-128"/>
              <a:ea typeface="Arial Unicode MS" pitchFamily="34" charset="-128"/>
              <a:cs typeface="Arial Unicode MS" pitchFamily="34" charset="-128"/>
            </a:endParaRPr>
          </a:p>
          <a:p>
            <a:pPr>
              <a:buNone/>
            </a:pPr>
            <a:r>
              <a:rPr lang="en-US" sz="2100" dirty="0">
                <a:latin typeface="Arial Unicode MS" pitchFamily="34" charset="-128"/>
                <a:ea typeface="Arial Unicode MS" pitchFamily="34" charset="-128"/>
                <a:cs typeface="Arial Unicode MS" pitchFamily="34" charset="-128"/>
              </a:rPr>
              <a:t>(</a:t>
            </a:r>
            <a:r>
              <a:rPr lang="en-US" sz="2100" i="1" dirty="0">
                <a:latin typeface="Arial Unicode MS" pitchFamily="34" charset="-128"/>
                <a:ea typeface="Arial Unicode MS" pitchFamily="34" charset="-128"/>
                <a:cs typeface="Arial Unicode MS" pitchFamily="34" charset="-128"/>
              </a:rPr>
              <a:t>ix</a:t>
            </a:r>
            <a:r>
              <a:rPr lang="en-US" sz="2100" dirty="0">
                <a:latin typeface="Arial Unicode MS" pitchFamily="34" charset="-128"/>
                <a:ea typeface="Arial Unicode MS" pitchFamily="34" charset="-128"/>
                <a:cs typeface="Arial Unicode MS" pitchFamily="34" charset="-128"/>
              </a:rPr>
              <a:t>) such other person as may be prescribed</a:t>
            </a:r>
            <a:r>
              <a:rPr lang="en-US" sz="2100" dirty="0" smtClean="0">
                <a:latin typeface="Arial Unicode MS" pitchFamily="34" charset="-128"/>
                <a:ea typeface="Arial Unicode MS" pitchFamily="34" charset="-128"/>
                <a:cs typeface="Arial Unicode MS" pitchFamily="34" charset="-128"/>
              </a:rPr>
              <a:t>;</a:t>
            </a:r>
          </a:p>
          <a:p>
            <a:pPr>
              <a:buNone/>
            </a:pPr>
            <a:endParaRPr lang="en-US" sz="2100" dirty="0" smtClean="0">
              <a:latin typeface="Arial Unicode MS" pitchFamily="34" charset="-128"/>
              <a:ea typeface="Arial Unicode MS" pitchFamily="34" charset="-128"/>
              <a:cs typeface="Arial Unicode MS" pitchFamily="34" charset="-128"/>
            </a:endParaRPr>
          </a:p>
          <a:p>
            <a:endParaRPr lang="en-IN" sz="2100" dirty="0">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xmlns="" val="113172045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600" b="1" dirty="0" smtClean="0"/>
              <a:t>Related Party Transaction (Section 188)</a:t>
            </a:r>
          </a:p>
        </p:txBody>
      </p:sp>
      <p:sp>
        <p:nvSpPr>
          <p:cNvPr id="11267" name="Content Placeholder 2"/>
          <p:cNvSpPr>
            <a:spLocks noGrp="1"/>
          </p:cNvSpPr>
          <p:nvPr>
            <p:ph sz="quarter" idx="1"/>
          </p:nvPr>
        </p:nvSpPr>
        <p:spPr>
          <a:xfrm>
            <a:off x="457200" y="1600200"/>
            <a:ext cx="8382000" cy="5029200"/>
          </a:xfrm>
        </p:spPr>
        <p:txBody>
          <a:bodyPr/>
          <a:lstStyle/>
          <a:p>
            <a:pPr marL="0" indent="0" algn="just" eaLnBrk="1" hangingPunct="1">
              <a:buNone/>
            </a:pPr>
            <a:r>
              <a:rPr lang="en-US" sz="2400" dirty="0" smtClean="0">
                <a:latin typeface="Arial Unicode MS" pitchFamily="34" charset="-128"/>
                <a:ea typeface="Arial Unicode MS" pitchFamily="34" charset="-128"/>
                <a:cs typeface="Arial Unicode MS" pitchFamily="34" charset="-128"/>
              </a:rPr>
              <a:t>Except with approval of Board of Directors, a company shall not enter into any contract or arrangement and the related party with respect to:</a:t>
            </a:r>
          </a:p>
          <a:p>
            <a:pPr marL="0" indent="0" algn="just" eaLnBrk="1" hangingPunct="1">
              <a:buNone/>
            </a:pPr>
            <a:endParaRPr lang="en-US" sz="800" dirty="0" smtClean="0">
              <a:latin typeface="Arial Unicode MS" pitchFamily="34" charset="-128"/>
              <a:ea typeface="Arial Unicode MS" pitchFamily="34" charset="-128"/>
              <a:cs typeface="Arial Unicode MS" pitchFamily="34" charset="-128"/>
            </a:endParaRPr>
          </a:p>
          <a:p>
            <a:pPr marL="347663" indent="-347663" algn="just" eaLnBrk="1" hangingPunct="1"/>
            <a:r>
              <a:rPr lang="en-US" sz="2400" dirty="0" smtClean="0">
                <a:latin typeface="Arial Unicode MS" pitchFamily="34" charset="-128"/>
                <a:ea typeface="Arial Unicode MS" pitchFamily="34" charset="-128"/>
                <a:cs typeface="Arial Unicode MS" pitchFamily="34" charset="-128"/>
              </a:rPr>
              <a:t>Sale, Purchase or supply of goods or material and services.</a:t>
            </a:r>
          </a:p>
          <a:p>
            <a:pPr marL="0" indent="0" algn="just" eaLnBrk="1" hangingPunct="1"/>
            <a:endParaRPr lang="en-US" sz="800" dirty="0" smtClean="0">
              <a:latin typeface="Arial Unicode MS" pitchFamily="34" charset="-128"/>
              <a:ea typeface="Arial Unicode MS" pitchFamily="34" charset="-128"/>
              <a:cs typeface="Arial Unicode MS" pitchFamily="34" charset="-128"/>
            </a:endParaRPr>
          </a:p>
          <a:p>
            <a:pPr marL="0" indent="0" algn="just" eaLnBrk="1" hangingPunct="1"/>
            <a:r>
              <a:rPr lang="en-US" sz="2400" dirty="0" smtClean="0">
                <a:latin typeface="Arial Unicode MS" pitchFamily="34" charset="-128"/>
                <a:ea typeface="Arial Unicode MS" pitchFamily="34" charset="-128"/>
                <a:cs typeface="Arial Unicode MS" pitchFamily="34" charset="-128"/>
              </a:rPr>
              <a:t>  Selling or  disposing off or buying of property</a:t>
            </a:r>
          </a:p>
          <a:p>
            <a:pPr marL="0" indent="0" algn="just" eaLnBrk="1" hangingPunct="1"/>
            <a:endParaRPr lang="en-US" sz="800" dirty="0" smtClean="0">
              <a:latin typeface="Arial Unicode MS" pitchFamily="34" charset="-128"/>
              <a:ea typeface="Arial Unicode MS" pitchFamily="34" charset="-128"/>
              <a:cs typeface="Arial Unicode MS" pitchFamily="34" charset="-128"/>
            </a:endParaRPr>
          </a:p>
          <a:p>
            <a:pPr marL="0" indent="0" algn="just" eaLnBrk="1" hangingPunct="1"/>
            <a:r>
              <a:rPr lang="en-US" sz="2400" dirty="0" smtClean="0">
                <a:latin typeface="Arial Unicode MS" pitchFamily="34" charset="-128"/>
                <a:ea typeface="Arial Unicode MS" pitchFamily="34" charset="-128"/>
                <a:cs typeface="Arial Unicode MS" pitchFamily="34" charset="-128"/>
              </a:rPr>
              <a:t>  Lease of property</a:t>
            </a:r>
          </a:p>
          <a:p>
            <a:pPr marL="0" indent="0" algn="just" eaLnBrk="1" hangingPunct="1"/>
            <a:endParaRPr lang="en-US" sz="800" dirty="0" smtClean="0">
              <a:latin typeface="Arial Unicode MS" pitchFamily="34" charset="-128"/>
              <a:ea typeface="Arial Unicode MS" pitchFamily="34" charset="-128"/>
              <a:cs typeface="Arial Unicode MS" pitchFamily="34" charset="-128"/>
            </a:endParaRPr>
          </a:p>
          <a:p>
            <a:pPr marL="347663" indent="-347663" algn="just" eaLnBrk="1" hangingPunct="1"/>
            <a:r>
              <a:rPr lang="en-US" sz="2400" dirty="0" smtClean="0">
                <a:latin typeface="Arial Unicode MS" pitchFamily="34" charset="-128"/>
                <a:ea typeface="Arial Unicode MS" pitchFamily="34" charset="-128"/>
                <a:cs typeface="Arial Unicode MS" pitchFamily="34" charset="-128"/>
              </a:rPr>
              <a:t>Appointment of any agent for sale, purchase of goods, services or property.</a:t>
            </a:r>
          </a:p>
          <a:p>
            <a:pPr marL="347663" indent="-347663" algn="just" eaLnBrk="1" hangingPunct="1"/>
            <a:endParaRPr lang="en-US" sz="2400" dirty="0" smtClean="0">
              <a:latin typeface="Arial Unicode MS" pitchFamily="34" charset="-128"/>
              <a:ea typeface="Arial Unicode MS" pitchFamily="34" charset="-128"/>
              <a:cs typeface="Arial Unicode MS" pitchFamily="34" charset="-128"/>
            </a:endParaRPr>
          </a:p>
          <a:p>
            <a:pPr algn="just" eaLnBrk="1" hangingPunct="1">
              <a:buNone/>
            </a:pPr>
            <a:endParaRPr lang="en-US" sz="24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122</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600" b="1" dirty="0" smtClean="0"/>
              <a:t>Related Party Transaction (Section 188)</a:t>
            </a:r>
          </a:p>
        </p:txBody>
      </p:sp>
      <p:sp>
        <p:nvSpPr>
          <p:cNvPr id="11267" name="Content Placeholder 2"/>
          <p:cNvSpPr>
            <a:spLocks noGrp="1"/>
          </p:cNvSpPr>
          <p:nvPr>
            <p:ph sz="quarter" idx="1"/>
          </p:nvPr>
        </p:nvSpPr>
        <p:spPr>
          <a:xfrm>
            <a:off x="457200" y="1752600"/>
            <a:ext cx="7924800" cy="4876800"/>
          </a:xfrm>
        </p:spPr>
        <p:txBody>
          <a:bodyPr/>
          <a:lstStyle/>
          <a:p>
            <a:pPr marL="347663" indent="-347663" algn="just" eaLnBrk="1" hangingPunct="1"/>
            <a:r>
              <a:rPr lang="en-US" sz="2800" dirty="0" smtClean="0">
                <a:latin typeface="Arial Unicode MS" pitchFamily="34" charset="-128"/>
                <a:ea typeface="Arial Unicode MS" pitchFamily="34" charset="-128"/>
                <a:cs typeface="Arial Unicode MS" pitchFamily="34" charset="-128"/>
              </a:rPr>
              <a:t>Appointment of any related party to any office or place of office of the company or its subsidiary or associate company.</a:t>
            </a:r>
          </a:p>
          <a:p>
            <a:pPr marL="347663" indent="-347663" algn="just" eaLnBrk="1" hangingPunct="1"/>
            <a:endParaRPr lang="en-US" sz="2800" dirty="0" smtClean="0">
              <a:latin typeface="Arial Unicode MS" pitchFamily="34" charset="-128"/>
              <a:ea typeface="Arial Unicode MS" pitchFamily="34" charset="-128"/>
              <a:cs typeface="Arial Unicode MS" pitchFamily="34" charset="-128"/>
            </a:endParaRPr>
          </a:p>
          <a:p>
            <a:pPr marL="347663" indent="-347663" algn="just" eaLnBrk="1" hangingPunct="1"/>
            <a:r>
              <a:rPr lang="en-US" sz="2800" dirty="0" smtClean="0">
                <a:latin typeface="Arial Unicode MS" pitchFamily="34" charset="-128"/>
                <a:ea typeface="Arial Unicode MS" pitchFamily="34" charset="-128"/>
                <a:cs typeface="Arial Unicode MS" pitchFamily="34" charset="-128"/>
              </a:rPr>
              <a:t>Contract for underwriting.</a:t>
            </a:r>
          </a:p>
          <a:p>
            <a:pPr marL="347663" indent="-347663" algn="just" eaLnBrk="1" hangingPunct="1"/>
            <a:endParaRPr lang="en-US" sz="2800" dirty="0" smtClean="0">
              <a:latin typeface="Arial Unicode MS" pitchFamily="34" charset="-128"/>
              <a:ea typeface="Arial Unicode MS" pitchFamily="34" charset="-128"/>
              <a:cs typeface="Arial Unicode MS" pitchFamily="34" charset="-128"/>
            </a:endParaRPr>
          </a:p>
          <a:p>
            <a:pPr marL="347663" indent="-347663" algn="just" eaLnBrk="1" hangingPunct="1"/>
            <a:endParaRPr lang="en-US" sz="2800" dirty="0" smtClean="0">
              <a:latin typeface="Arial Unicode MS" pitchFamily="34" charset="-128"/>
              <a:ea typeface="Arial Unicode MS" pitchFamily="34" charset="-128"/>
              <a:cs typeface="Arial Unicode MS" pitchFamily="34" charset="-128"/>
            </a:endParaRPr>
          </a:p>
          <a:p>
            <a:pPr algn="just" eaLnBrk="1" hangingPunct="1">
              <a:buNone/>
            </a:pPr>
            <a:endParaRPr lang="en-US" sz="28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123</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600" b="1" dirty="0" smtClean="0"/>
              <a:t>Conditions for Related Party Transaction (Rule 15)</a:t>
            </a:r>
          </a:p>
        </p:txBody>
      </p:sp>
      <p:sp>
        <p:nvSpPr>
          <p:cNvPr id="11267" name="Content Placeholder 2"/>
          <p:cNvSpPr>
            <a:spLocks noGrp="1"/>
          </p:cNvSpPr>
          <p:nvPr>
            <p:ph sz="quarter" idx="1"/>
          </p:nvPr>
        </p:nvSpPr>
        <p:spPr>
          <a:xfrm>
            <a:off x="457200" y="1676400"/>
            <a:ext cx="8382000" cy="4953000"/>
          </a:xfrm>
        </p:spPr>
        <p:txBody>
          <a:bodyPr/>
          <a:lstStyle/>
          <a:p>
            <a:pPr marL="0" indent="0" algn="just" eaLnBrk="1" hangingPunct="1">
              <a:buNone/>
            </a:pPr>
            <a:r>
              <a:rPr lang="en-US" sz="2200" dirty="0" smtClean="0">
                <a:latin typeface="Arial Unicode MS" pitchFamily="34" charset="-128"/>
                <a:ea typeface="Arial Unicode MS" pitchFamily="34" charset="-128"/>
                <a:cs typeface="Arial Unicode MS" pitchFamily="34" charset="-128"/>
              </a:rPr>
              <a:t>1)  Agenda shall disclose:</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Name and relationship.</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Nature, duration and particulars of contract</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Terms and conditions of RPT</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Any advance paid / received </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Manner of determining the pricing</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Any other information.</a:t>
            </a:r>
          </a:p>
          <a:p>
            <a:pPr marL="0" indent="0" algn="just" eaLnBrk="1" hangingPunct="1">
              <a:buNone/>
            </a:pPr>
            <a:endParaRPr lang="en-US" sz="2200" dirty="0" smtClean="0">
              <a:latin typeface="Arial Unicode MS" pitchFamily="34" charset="-128"/>
              <a:ea typeface="Arial Unicode MS" pitchFamily="34" charset="-128"/>
              <a:cs typeface="Arial Unicode MS" pitchFamily="34" charset="-128"/>
            </a:endParaRPr>
          </a:p>
          <a:p>
            <a:pPr marL="0" indent="0" algn="just" eaLnBrk="1" hangingPunct="1">
              <a:buNone/>
            </a:pPr>
            <a:r>
              <a:rPr lang="en-US" sz="2200" dirty="0" smtClean="0">
                <a:latin typeface="Arial Unicode MS" pitchFamily="34" charset="-128"/>
                <a:ea typeface="Arial Unicode MS" pitchFamily="34" charset="-128"/>
                <a:cs typeface="Arial Unicode MS" pitchFamily="34" charset="-128"/>
              </a:rPr>
              <a:t>2)  Director interested shall not participate in discussion.</a:t>
            </a:r>
          </a:p>
          <a:p>
            <a:pPr algn="just" eaLnBrk="1" hangingPunct="1">
              <a:buNone/>
            </a:pPr>
            <a:endParaRPr lang="en-US" sz="22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2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124</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600" b="1" dirty="0" smtClean="0"/>
              <a:t>Conditions for Related Party Transaction (Rule 15)</a:t>
            </a:r>
          </a:p>
        </p:txBody>
      </p:sp>
      <p:sp>
        <p:nvSpPr>
          <p:cNvPr id="11267" name="Content Placeholder 2"/>
          <p:cNvSpPr>
            <a:spLocks noGrp="1"/>
          </p:cNvSpPr>
          <p:nvPr>
            <p:ph sz="quarter" idx="1"/>
          </p:nvPr>
        </p:nvSpPr>
        <p:spPr>
          <a:xfrm>
            <a:off x="457200" y="1676400"/>
            <a:ext cx="8382000" cy="4953000"/>
          </a:xfrm>
        </p:spPr>
        <p:txBody>
          <a:bodyPr/>
          <a:lstStyle/>
          <a:p>
            <a:pPr marL="0" indent="0" algn="just" eaLnBrk="1" hangingPunct="1">
              <a:buNone/>
            </a:pPr>
            <a:r>
              <a:rPr lang="en-US" sz="2200" dirty="0" smtClean="0">
                <a:latin typeface="Arial Unicode MS" pitchFamily="34" charset="-128"/>
                <a:ea typeface="Arial Unicode MS" pitchFamily="34" charset="-128"/>
                <a:cs typeface="Arial Unicode MS" pitchFamily="34" charset="-128"/>
              </a:rPr>
              <a:t>3)  </a:t>
            </a:r>
            <a:r>
              <a:rPr lang="en-US" sz="2200" b="1" u="sng" dirty="0" smtClean="0">
                <a:latin typeface="Arial Unicode MS" pitchFamily="34" charset="-128"/>
                <a:ea typeface="Arial Unicode MS" pitchFamily="34" charset="-128"/>
                <a:cs typeface="Arial Unicode MS" pitchFamily="34" charset="-128"/>
              </a:rPr>
              <a:t>S/R is required if:</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Paid up capital Rs.10.00 </a:t>
            </a:r>
            <a:r>
              <a:rPr lang="en-US" sz="2200" dirty="0" err="1" smtClean="0">
                <a:latin typeface="Arial Unicode MS" pitchFamily="34" charset="-128"/>
                <a:ea typeface="Arial Unicode MS" pitchFamily="34" charset="-128"/>
                <a:cs typeface="Arial Unicode MS" pitchFamily="34" charset="-128"/>
              </a:rPr>
              <a:t>crores</a:t>
            </a:r>
            <a:r>
              <a:rPr lang="en-US" sz="2200" dirty="0" smtClean="0">
                <a:latin typeface="Arial Unicode MS" pitchFamily="34" charset="-128"/>
                <a:ea typeface="Arial Unicode MS" pitchFamily="34" charset="-128"/>
                <a:cs typeface="Arial Unicode MS" pitchFamily="34" charset="-128"/>
              </a:rPr>
              <a:t> or more.</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Sale / purchase / supply exceeds Rs.25% of Annual turnover.</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Sales of property &gt; 10% of </a:t>
            </a:r>
            <a:r>
              <a:rPr lang="en-US" sz="2200" dirty="0" err="1" smtClean="0">
                <a:latin typeface="Arial Unicode MS" pitchFamily="34" charset="-128"/>
                <a:ea typeface="Arial Unicode MS" pitchFamily="34" charset="-128"/>
                <a:cs typeface="Arial Unicode MS" pitchFamily="34" charset="-128"/>
              </a:rPr>
              <a:t>networth</a:t>
            </a:r>
            <a:r>
              <a:rPr lang="en-US" sz="2200" dirty="0" smtClean="0">
                <a:latin typeface="Arial Unicode MS" pitchFamily="34" charset="-128"/>
                <a:ea typeface="Arial Unicode MS" pitchFamily="34" charset="-128"/>
                <a:cs typeface="Arial Unicode MS" pitchFamily="34" charset="-128"/>
              </a:rPr>
              <a:t>.</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Leasing of property &gt; 10% of </a:t>
            </a:r>
            <a:r>
              <a:rPr lang="en-US" sz="2200" dirty="0" err="1" smtClean="0">
                <a:latin typeface="Arial Unicode MS" pitchFamily="34" charset="-128"/>
                <a:ea typeface="Arial Unicode MS" pitchFamily="34" charset="-128"/>
                <a:cs typeface="Arial Unicode MS" pitchFamily="34" charset="-128"/>
              </a:rPr>
              <a:t>networth</a:t>
            </a:r>
            <a:r>
              <a:rPr lang="en-US" sz="2200" dirty="0" smtClean="0">
                <a:latin typeface="Arial Unicode MS" pitchFamily="34" charset="-128"/>
                <a:ea typeface="Arial Unicode MS" pitchFamily="34" charset="-128"/>
                <a:cs typeface="Arial Unicode MS" pitchFamily="34" charset="-128"/>
              </a:rPr>
              <a:t> or 10% of Turnover.</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Availing services &gt; 10% of </a:t>
            </a:r>
            <a:r>
              <a:rPr lang="en-US" sz="2200" dirty="0" err="1" smtClean="0">
                <a:latin typeface="Arial Unicode MS" pitchFamily="34" charset="-128"/>
                <a:ea typeface="Arial Unicode MS" pitchFamily="34" charset="-128"/>
                <a:cs typeface="Arial Unicode MS" pitchFamily="34" charset="-128"/>
              </a:rPr>
              <a:t>networth</a:t>
            </a:r>
            <a:endParaRPr lang="en-US" sz="2200" dirty="0" smtClean="0">
              <a:latin typeface="Arial Unicode MS" pitchFamily="34" charset="-128"/>
              <a:ea typeface="Arial Unicode MS" pitchFamily="34" charset="-128"/>
              <a:cs typeface="Arial Unicode MS" pitchFamily="34" charset="-128"/>
            </a:endParaRP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Appointment to any office or place of office &gt; Rs.2.50 </a:t>
            </a:r>
            <a:r>
              <a:rPr lang="en-US" sz="2200" dirty="0" err="1" smtClean="0">
                <a:latin typeface="Arial Unicode MS" pitchFamily="34" charset="-128"/>
                <a:ea typeface="Arial Unicode MS" pitchFamily="34" charset="-128"/>
                <a:cs typeface="Arial Unicode MS" pitchFamily="34" charset="-128"/>
              </a:rPr>
              <a:t>lacs</a:t>
            </a:r>
            <a:r>
              <a:rPr lang="en-US" sz="2200" dirty="0" smtClean="0">
                <a:latin typeface="Arial Unicode MS" pitchFamily="34" charset="-128"/>
                <a:ea typeface="Arial Unicode MS" pitchFamily="34" charset="-128"/>
                <a:cs typeface="Arial Unicode MS" pitchFamily="34" charset="-128"/>
              </a:rPr>
              <a:t> per month.</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Remuneration for underwriting exceeds 1% of </a:t>
            </a:r>
            <a:r>
              <a:rPr lang="en-US" sz="2200" dirty="0" err="1" smtClean="0">
                <a:latin typeface="Arial Unicode MS" pitchFamily="34" charset="-128"/>
                <a:ea typeface="Arial Unicode MS" pitchFamily="34" charset="-128"/>
                <a:cs typeface="Arial Unicode MS" pitchFamily="34" charset="-128"/>
              </a:rPr>
              <a:t>networth</a:t>
            </a:r>
            <a:r>
              <a:rPr lang="en-US" sz="2200" dirty="0" smtClean="0">
                <a:latin typeface="Arial Unicode MS" pitchFamily="34" charset="-128"/>
                <a:ea typeface="Arial Unicode MS" pitchFamily="34" charset="-128"/>
                <a:cs typeface="Arial Unicode MS" pitchFamily="34" charset="-128"/>
              </a:rPr>
              <a:t>.</a:t>
            </a:r>
          </a:p>
          <a:p>
            <a:pPr marL="0" indent="0" algn="just" eaLnBrk="1" hangingPunct="1">
              <a:buNone/>
            </a:pPr>
            <a:endParaRPr lang="en-US" sz="2200" dirty="0" smtClean="0">
              <a:latin typeface="Arial Unicode MS" pitchFamily="34" charset="-128"/>
              <a:ea typeface="Arial Unicode MS" pitchFamily="34" charset="-128"/>
              <a:cs typeface="Arial Unicode MS" pitchFamily="34" charset="-128"/>
            </a:endParaRPr>
          </a:p>
          <a:p>
            <a:pPr marL="0" indent="0" algn="just" eaLnBrk="1" hangingPunct="1">
              <a:buNone/>
            </a:pPr>
            <a:endParaRPr lang="en-US" sz="2200" dirty="0" smtClean="0">
              <a:latin typeface="Arial Unicode MS" pitchFamily="34" charset="-128"/>
              <a:ea typeface="Arial Unicode MS" pitchFamily="34" charset="-128"/>
              <a:cs typeface="Arial Unicode MS" pitchFamily="34" charset="-128"/>
            </a:endParaRPr>
          </a:p>
          <a:p>
            <a:pPr algn="just" eaLnBrk="1" hangingPunct="1">
              <a:buNone/>
            </a:pPr>
            <a:endParaRPr lang="en-US" sz="22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2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125</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600" b="1" dirty="0" smtClean="0"/>
              <a:t>Related Party Transaction (Section 188)</a:t>
            </a:r>
          </a:p>
        </p:txBody>
      </p:sp>
      <p:sp>
        <p:nvSpPr>
          <p:cNvPr id="11267" name="Content Placeholder 2"/>
          <p:cNvSpPr>
            <a:spLocks noGrp="1"/>
          </p:cNvSpPr>
          <p:nvPr>
            <p:ph sz="quarter" idx="1"/>
          </p:nvPr>
        </p:nvSpPr>
        <p:spPr>
          <a:xfrm>
            <a:off x="457200" y="1600200"/>
            <a:ext cx="8382000" cy="5029200"/>
          </a:xfrm>
        </p:spPr>
        <p:txBody>
          <a:bodyPr/>
          <a:lstStyle/>
          <a:p>
            <a:pPr marL="914400" indent="-914400" algn="just" eaLnBrk="1" hangingPunct="1">
              <a:buNone/>
            </a:pPr>
            <a:r>
              <a:rPr lang="en-US" sz="2200" dirty="0" smtClean="0">
                <a:latin typeface="Arial Unicode MS" pitchFamily="34" charset="-128"/>
                <a:ea typeface="Arial Unicode MS" pitchFamily="34" charset="-128"/>
                <a:cs typeface="Arial Unicode MS" pitchFamily="34" charset="-128"/>
              </a:rPr>
              <a:t>Note: </a:t>
            </a:r>
          </a:p>
          <a:p>
            <a:pPr marL="457200" indent="-457200" algn="just" eaLnBrk="1" hangingPunct="1">
              <a:buFont typeface="+mj-lt"/>
              <a:buAutoNum type="arabicPeriod"/>
            </a:pPr>
            <a:r>
              <a:rPr lang="en-US" sz="2200" dirty="0" smtClean="0">
                <a:latin typeface="Arial Unicode MS" pitchFamily="34" charset="-128"/>
                <a:ea typeface="Arial Unicode MS" pitchFamily="34" charset="-128"/>
                <a:cs typeface="Arial Unicode MS" pitchFamily="34" charset="-128"/>
              </a:rPr>
              <a:t>The provisions of section 188 will not be applicable to the transaction entered into by the company in its ordinary course of business other than the transaction which are not on Arm’s Length Basis (the expression ‘Arm’s Length’ means the transaction between two related parties i.e. contacting as if they were unrelated so that there is no conflict of interest).</a:t>
            </a:r>
          </a:p>
          <a:p>
            <a:pPr marL="457200" indent="-457200" algn="just" eaLnBrk="1" hangingPunct="1">
              <a:buFont typeface="+mj-lt"/>
              <a:buAutoNum type="arabicPeriod"/>
            </a:pPr>
            <a:endParaRPr lang="en-US" sz="2200" dirty="0" smtClean="0">
              <a:latin typeface="Arial Unicode MS" pitchFamily="34" charset="-128"/>
              <a:ea typeface="Arial Unicode MS" pitchFamily="34" charset="-128"/>
              <a:cs typeface="Arial Unicode MS" pitchFamily="34" charset="-128"/>
            </a:endParaRPr>
          </a:p>
          <a:p>
            <a:pPr marL="347663" indent="-347663" algn="just" eaLnBrk="1" hangingPunct="1"/>
            <a:endParaRPr lang="en-US" sz="2200" dirty="0" smtClean="0">
              <a:latin typeface="Arial Unicode MS" pitchFamily="34" charset="-128"/>
              <a:ea typeface="Arial Unicode MS" pitchFamily="34" charset="-128"/>
              <a:cs typeface="Arial Unicode MS" pitchFamily="34" charset="-128"/>
            </a:endParaRPr>
          </a:p>
          <a:p>
            <a:pPr algn="just" eaLnBrk="1" hangingPunct="1">
              <a:buNone/>
            </a:pPr>
            <a:endParaRPr lang="en-US" sz="22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2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126</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RESOLUTION AND AGREEMENT TO BE FILED (SECTION 117)</a:t>
            </a:r>
            <a:endParaRPr lang="en-US" sz="3600" dirty="0"/>
          </a:p>
        </p:txBody>
      </p:sp>
      <p:sp>
        <p:nvSpPr>
          <p:cNvPr id="3" name="Content Placeholder 2"/>
          <p:cNvSpPr>
            <a:spLocks noGrp="1"/>
          </p:cNvSpPr>
          <p:nvPr>
            <p:ph sz="quarter" idx="1"/>
          </p:nvPr>
        </p:nvSpPr>
        <p:spPr/>
        <p:txBody>
          <a:bodyPr/>
          <a:lstStyle/>
          <a:p>
            <a:pPr algn="just"/>
            <a:r>
              <a:rPr lang="en-US" sz="2400" dirty="0" smtClean="0"/>
              <a:t>A copy of every resolution and agreement together with the explanatory statement annexed to the notice shall be filed with the </a:t>
            </a:r>
            <a:r>
              <a:rPr lang="en-US" sz="2400" u="sng" dirty="0" smtClean="0"/>
              <a:t>Registrar </a:t>
            </a:r>
            <a:r>
              <a:rPr lang="en-US" sz="2400" dirty="0" smtClean="0"/>
              <a:t>with 30days.</a:t>
            </a:r>
          </a:p>
          <a:p>
            <a:pPr algn="just"/>
            <a:r>
              <a:rPr lang="en-US" sz="2400" dirty="0" smtClean="0"/>
              <a:t>The resolution and agreement which are required to be filed are –</a:t>
            </a:r>
          </a:p>
          <a:p>
            <a:pPr algn="just">
              <a:buNone/>
            </a:pPr>
            <a:r>
              <a:rPr lang="en-US" sz="2400" dirty="0" smtClean="0"/>
              <a:t>	a) Special resolution;</a:t>
            </a:r>
          </a:p>
          <a:p>
            <a:pPr algn="just">
              <a:buNone/>
            </a:pPr>
            <a:r>
              <a:rPr lang="en-US" sz="2400" dirty="0" smtClean="0"/>
              <a:t>	b) Resolution agreed by all members which otherwise have to be passed as special resolution;</a:t>
            </a:r>
          </a:p>
          <a:p>
            <a:pPr algn="just">
              <a:buNone/>
            </a:pPr>
            <a:r>
              <a:rPr lang="en-US" sz="2400" dirty="0" smtClean="0"/>
              <a:t>	c) Any resolution of Board of Directors or agreement relating to appointment or terms and conditions of a Managing Director;</a:t>
            </a:r>
          </a:p>
          <a:p>
            <a:pPr algn="just"/>
            <a:endParaRPr lang="en-US" sz="2400" dirty="0" smtClean="0"/>
          </a:p>
          <a:p>
            <a:pPr algn="just"/>
            <a:endParaRPr lang="en-US" sz="2400" dirty="0"/>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127</a:t>
            </a:fld>
            <a:endParaRPr lang="en-US"/>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280988" indent="-280988" algn="just" defTabSz="117475">
              <a:buNone/>
            </a:pPr>
            <a:r>
              <a:rPr lang="en-US" sz="2400" dirty="0" smtClean="0">
                <a:latin typeface="Arial Unicode MS" pitchFamily="34" charset="-128"/>
                <a:ea typeface="Arial Unicode MS" pitchFamily="34" charset="-128"/>
                <a:cs typeface="Arial Unicode MS" pitchFamily="34" charset="-128"/>
              </a:rPr>
              <a:t>d) Resolutions or agreements which have been agreed to by any class of members but which may otherwise need specific majority. </a:t>
            </a:r>
          </a:p>
          <a:p>
            <a:pPr marL="280988" indent="-280988" algn="just" defTabSz="117475">
              <a:buNone/>
            </a:pPr>
            <a:r>
              <a:rPr lang="en-US" sz="2400" dirty="0" smtClean="0">
                <a:latin typeface="Arial Unicode MS" pitchFamily="34" charset="-128"/>
                <a:ea typeface="Arial Unicode MS" pitchFamily="34" charset="-128"/>
                <a:cs typeface="Arial Unicode MS" pitchFamily="34" charset="-128"/>
              </a:rPr>
              <a:t> e) All resolutions or agreements which effectively bind all members of the class;</a:t>
            </a:r>
          </a:p>
          <a:p>
            <a:pPr algn="just">
              <a:buNone/>
            </a:pPr>
            <a:r>
              <a:rPr lang="en-US" sz="2400" dirty="0" smtClean="0">
                <a:latin typeface="Arial Unicode MS" pitchFamily="34" charset="-128"/>
                <a:ea typeface="Arial Unicode MS" pitchFamily="34" charset="-128"/>
                <a:cs typeface="Arial Unicode MS" pitchFamily="34" charset="-128"/>
              </a:rPr>
              <a:t>e) Resolutions of Board of Directors for exercising any powers related to disposing of the undertaking and borrowing under clause ( a) and( c) of Sub Sec-1 of section 180;</a:t>
            </a:r>
          </a:p>
          <a:p>
            <a:pPr algn="just">
              <a:buNone/>
            </a:pPr>
            <a:r>
              <a:rPr lang="en-US" sz="2400" dirty="0" smtClean="0">
                <a:latin typeface="Arial Unicode MS" pitchFamily="34" charset="-128"/>
                <a:ea typeface="Arial Unicode MS" pitchFamily="34" charset="-128"/>
                <a:cs typeface="Arial Unicode MS" pitchFamily="34" charset="-128"/>
              </a:rPr>
              <a:t>f) Resolution for  wound up voluntarily;</a:t>
            </a:r>
          </a:p>
          <a:p>
            <a:pPr algn="just">
              <a:buNone/>
            </a:pPr>
            <a:r>
              <a:rPr lang="en-US" sz="2400" dirty="0" smtClean="0">
                <a:latin typeface="Arial Unicode MS" pitchFamily="34" charset="-128"/>
                <a:ea typeface="Arial Unicode MS" pitchFamily="34" charset="-128"/>
                <a:cs typeface="Arial Unicode MS" pitchFamily="34" charset="-128"/>
              </a:rPr>
              <a:t>g) Resolution relating to power of Board under Sub section (3) of Section 179;</a:t>
            </a:r>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128</a:t>
            </a:fld>
            <a:endParaRPr lang="en-US"/>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696200" cy="2819400"/>
          </a:xfrm>
        </p:spPr>
        <p:txBody>
          <a:bodyPr>
            <a:normAutofit fontScale="90000"/>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MANAGEMENT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AND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ADMINISTRATION</a:t>
            </a:r>
            <a:br>
              <a:rPr lang="en-US" sz="4000" b="1" cap="none" dirty="0" smtClean="0">
                <a:solidFill>
                  <a:schemeClr val="bg1"/>
                </a:solidFill>
                <a:latin typeface="Arial Unicode MS" pitchFamily="34" charset="-128"/>
                <a:ea typeface="Arial Unicode MS" pitchFamily="34" charset="-128"/>
                <a:cs typeface="Arial Unicode MS" pitchFamily="34" charset="-128"/>
              </a:rPr>
            </a:br>
            <a:endParaRPr lang="en-US" sz="3600" u="sng" cap="none" dirty="0" smtClean="0">
              <a:solidFill>
                <a:srgbClr val="17375E"/>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457200" y="609600"/>
            <a:ext cx="8229600" cy="808038"/>
          </a:xfrm>
        </p:spPr>
        <p:txBody>
          <a:bodyPr/>
          <a:lstStyle/>
          <a:p>
            <a:pPr eaLnBrk="1" hangingPunct="1"/>
            <a:r>
              <a:rPr lang="en-US" sz="4000" b="1" dirty="0" smtClean="0">
                <a:solidFill>
                  <a:schemeClr val="tx1"/>
                </a:solidFill>
              </a:rPr>
              <a:t>ROLE OF REGISTERED VALUERS</a:t>
            </a:r>
            <a:endParaRPr lang="en-US" dirty="0" smtClean="0">
              <a:solidFill>
                <a:schemeClr val="tx1"/>
              </a:solidFill>
            </a:endParaRPr>
          </a:p>
        </p:txBody>
      </p:sp>
      <p:sp>
        <p:nvSpPr>
          <p:cNvPr id="3" name="Content Placeholder 2"/>
          <p:cNvSpPr>
            <a:spLocks noGrp="1"/>
          </p:cNvSpPr>
          <p:nvPr>
            <p:ph sz="quarter" idx="1"/>
          </p:nvPr>
        </p:nvSpPr>
        <p:spPr>
          <a:xfrm>
            <a:off x="457200" y="1600200"/>
            <a:ext cx="8229600" cy="4525963"/>
          </a:xfrm>
        </p:spPr>
        <p:txBody>
          <a:bodyPr>
            <a:normAutofit/>
          </a:bodyPr>
          <a:lstStyle/>
          <a:p>
            <a:pPr marL="320040" indent="-320040" algn="just" eaLnBrk="1" fontAlgn="auto" hangingPunct="1">
              <a:spcAft>
                <a:spcPts val="0"/>
              </a:spcAft>
              <a:buFont typeface="Wingdings" pitchFamily="2" charset="2"/>
              <a:buChar char="q"/>
              <a:defRPr/>
            </a:pPr>
            <a:r>
              <a:rPr lang="en-US" sz="2400" b="1" dirty="0" smtClean="0">
                <a:latin typeface="Arial Unicode MS" pitchFamily="34" charset="-128"/>
                <a:ea typeface="Arial Unicode MS" pitchFamily="34" charset="-128"/>
                <a:cs typeface="Arial Unicode MS" pitchFamily="34" charset="-128"/>
              </a:rPr>
              <a:t>Under Section 236(2) </a:t>
            </a:r>
            <a:r>
              <a:rPr lang="en-US" sz="2400" dirty="0" smtClean="0">
                <a:latin typeface="Arial Unicode MS" pitchFamily="34" charset="-128"/>
                <a:ea typeface="Arial Unicode MS" pitchFamily="34" charset="-128"/>
                <a:cs typeface="Arial Unicode MS" pitchFamily="34" charset="-128"/>
              </a:rPr>
              <a:t>– </a:t>
            </a:r>
            <a:r>
              <a:rPr lang="en-US" sz="2400" b="1" u="sng" dirty="0" smtClean="0">
                <a:latin typeface="Arial Unicode MS" pitchFamily="34" charset="-128"/>
                <a:ea typeface="Arial Unicode MS" pitchFamily="34" charset="-128"/>
                <a:cs typeface="Arial Unicode MS" pitchFamily="34" charset="-128"/>
              </a:rPr>
              <a:t>Purchase of Minority Shareholding</a:t>
            </a:r>
            <a:r>
              <a:rPr lang="en-US" sz="2400" b="1" dirty="0" smtClean="0">
                <a:latin typeface="Arial Unicode MS" pitchFamily="34" charset="-128"/>
                <a:ea typeface="Arial Unicode MS" pitchFamily="34" charset="-128"/>
                <a:cs typeface="Arial Unicode MS" pitchFamily="34" charset="-128"/>
              </a:rPr>
              <a:t> </a:t>
            </a:r>
            <a:r>
              <a:rPr lang="en-US" sz="2400" dirty="0" smtClean="0">
                <a:latin typeface="Arial Unicode MS" pitchFamily="34" charset="-128"/>
                <a:ea typeface="Arial Unicode MS" pitchFamily="34" charset="-128"/>
                <a:cs typeface="Arial Unicode MS" pitchFamily="34" charset="-128"/>
              </a:rPr>
              <a:t>– At a price determined on basis of valuation by a Registered Valuer in accordance with such rules as may be prescribed.</a:t>
            </a:r>
          </a:p>
          <a:p>
            <a:pPr marL="320040" indent="-320040" algn="just" eaLnBrk="1" fontAlgn="auto" hangingPunct="1">
              <a:spcAft>
                <a:spcPts val="0"/>
              </a:spcAft>
              <a:buFont typeface="Wingdings" pitchFamily="2" charset="2"/>
              <a:buChar char="q"/>
              <a:defRPr/>
            </a:pPr>
            <a:r>
              <a:rPr lang="en-US" sz="2400" b="1" dirty="0" smtClean="0">
                <a:latin typeface="Arial Unicode MS" pitchFamily="34" charset="-128"/>
                <a:ea typeface="Arial Unicode MS" pitchFamily="34" charset="-128"/>
                <a:cs typeface="Arial Unicode MS" pitchFamily="34" charset="-128"/>
              </a:rPr>
              <a:t>Under Section 281(1) </a:t>
            </a:r>
            <a:r>
              <a:rPr lang="en-US" sz="2400" dirty="0" smtClean="0">
                <a:latin typeface="Arial Unicode MS" pitchFamily="34" charset="-128"/>
                <a:ea typeface="Arial Unicode MS" pitchFamily="34" charset="-128"/>
                <a:cs typeface="Arial Unicode MS" pitchFamily="34" charset="-128"/>
              </a:rPr>
              <a:t>– </a:t>
            </a:r>
            <a:r>
              <a:rPr lang="en-US" sz="2400" b="1" u="sng" dirty="0" smtClean="0">
                <a:latin typeface="Arial Unicode MS" pitchFamily="34" charset="-128"/>
                <a:ea typeface="Arial Unicode MS" pitchFamily="34" charset="-128"/>
                <a:cs typeface="Arial Unicode MS" pitchFamily="34" charset="-128"/>
              </a:rPr>
              <a:t>Submission of Report by Company Liquidator</a:t>
            </a:r>
            <a:r>
              <a:rPr lang="en-US" sz="2400" dirty="0" smtClean="0">
                <a:latin typeface="Arial Unicode MS" pitchFamily="34" charset="-128"/>
                <a:ea typeface="Arial Unicode MS" pitchFamily="34" charset="-128"/>
                <a:cs typeface="Arial Unicode MS" pitchFamily="34" charset="-128"/>
              </a:rPr>
              <a:t> – The valuation of the assets shall be obtained from Registered Valuer.</a:t>
            </a:r>
          </a:p>
          <a:p>
            <a:pPr marL="320040" indent="-320040" algn="just" eaLnBrk="1" fontAlgn="auto" hangingPunct="1">
              <a:spcAft>
                <a:spcPts val="0"/>
              </a:spcAft>
              <a:buFont typeface="Wingdings" pitchFamily="2" charset="2"/>
              <a:buChar char="q"/>
              <a:defRPr/>
            </a:pPr>
            <a:r>
              <a:rPr lang="en-US" sz="2400" b="1" dirty="0" smtClean="0">
                <a:latin typeface="Arial Unicode MS" pitchFamily="34" charset="-128"/>
                <a:ea typeface="Arial Unicode MS" pitchFamily="34" charset="-128"/>
                <a:cs typeface="Arial Unicode MS" pitchFamily="34" charset="-128"/>
              </a:rPr>
              <a:t>Under Section 305(2)(d) </a:t>
            </a:r>
            <a:r>
              <a:rPr lang="en-US" sz="2400" dirty="0" smtClean="0">
                <a:latin typeface="Arial Unicode MS" pitchFamily="34" charset="-128"/>
                <a:ea typeface="Arial Unicode MS" pitchFamily="34" charset="-128"/>
                <a:cs typeface="Arial Unicode MS" pitchFamily="34" charset="-128"/>
              </a:rPr>
              <a:t>– </a:t>
            </a:r>
            <a:r>
              <a:rPr lang="en-US" sz="2400" b="1" u="sng" dirty="0" smtClean="0">
                <a:latin typeface="Arial Unicode MS" pitchFamily="34" charset="-128"/>
                <a:ea typeface="Arial Unicode MS" pitchFamily="34" charset="-128"/>
                <a:cs typeface="Arial Unicode MS" pitchFamily="34" charset="-128"/>
              </a:rPr>
              <a:t>Declaration of Solvency </a:t>
            </a:r>
            <a:r>
              <a:rPr lang="en-US" sz="2400" dirty="0" smtClean="0">
                <a:latin typeface="Arial Unicode MS" pitchFamily="34" charset="-128"/>
                <a:ea typeface="Arial Unicode MS" pitchFamily="34" charset="-128"/>
                <a:cs typeface="Arial Unicode MS" pitchFamily="34" charset="-128"/>
              </a:rPr>
              <a:t>– in case of voluntary winding up – Declaration of solvency has to be accompanied by the report on the assets of the Company prepared by a Registered Valuer. </a:t>
            </a:r>
          </a:p>
          <a:p>
            <a:pPr marL="320040" indent="-320040" algn="just" eaLnBrk="1" fontAlgn="auto" hangingPunct="1">
              <a:spcAft>
                <a:spcPts val="0"/>
              </a:spcAft>
              <a:buFont typeface="Wingdings" pitchFamily="2" charset="2"/>
              <a:buChar char="q"/>
              <a:defRPr/>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BC1D53F-3373-4E9D-AB9C-F9E65DE66EB5}" type="slidenum">
              <a:rPr lang="en-US"/>
              <a:pPr>
                <a:defRPr/>
              </a:pPr>
              <a:t>13</a:t>
            </a:fld>
            <a:endParaRPr lang="en-US"/>
          </a:p>
        </p:txBody>
      </p:sp>
      <p:sp>
        <p:nvSpPr>
          <p:cNvPr id="71685" name="Footer Placeholder 4"/>
          <p:cNvSpPr>
            <a:spLocks noGrp="1"/>
          </p:cNvSpPr>
          <p:nvPr>
            <p:ph type="ftr" sz="quarter" idx="11"/>
          </p:nvPr>
        </p:nvSpPr>
        <p:spPr bwMode="auto">
          <a:xfrm>
            <a:off x="609600" y="6248400"/>
            <a:ext cx="8001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a:bodyPr>
          <a:lstStyle/>
          <a:p>
            <a:pPr eaLnBrk="1" fontAlgn="auto" hangingPunct="1">
              <a:spcAft>
                <a:spcPts val="0"/>
              </a:spcAft>
              <a:defRPr/>
            </a:pPr>
            <a:r>
              <a:rPr lang="en-US" sz="2800" dirty="0" smtClean="0">
                <a:latin typeface="Arial Unicode MS" pitchFamily="34" charset="-128"/>
                <a:ea typeface="Arial Unicode MS" pitchFamily="34" charset="-128"/>
                <a:cs typeface="Arial Unicode MS" pitchFamily="34" charset="-128"/>
              </a:rPr>
              <a:t>ANNUAL GENERAL MEETING  (SECTION 96)</a:t>
            </a:r>
            <a:endParaRPr lang="en-US" sz="28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447800"/>
            <a:ext cx="8458200" cy="5410200"/>
          </a:xfrm>
        </p:spPr>
        <p:txBody>
          <a:bodyPr/>
          <a:lstStyle/>
          <a:p>
            <a:pPr algn="just" eaLnBrk="1" hangingPunct="1"/>
            <a:endParaRPr lang="en-US" sz="28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a:p>
            <a:pPr algn="just" eaLnBrk="1" hangingPunct="1"/>
            <a:endParaRPr lang="en-US" sz="28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a:p>
            <a:pPr algn="just" eaLnBrk="1" hangingPunct="1"/>
            <a:endParaRPr lang="en-US" sz="2800" dirty="0" smtClean="0">
              <a:latin typeface="Arial Unicode MS" pitchFamily="34" charset="-128"/>
              <a:ea typeface="Arial Unicode MS" pitchFamily="34" charset="-128"/>
              <a:cs typeface="Arial Unicode MS" pitchFamily="34" charset="-128"/>
            </a:endParaRPr>
          </a:p>
          <a:p>
            <a:pPr algn="just" eaLnBrk="1" hangingPunct="1"/>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AE9B5B48-903F-4008-9EBD-C01510AAB762}" type="slidenum">
              <a:rPr lang="en-US"/>
              <a:pPr>
                <a:defRPr/>
              </a:pPr>
              <a:t>130</a:t>
            </a:fld>
            <a:endParaRPr lang="en-US"/>
          </a:p>
        </p:txBody>
      </p:sp>
      <p:sp>
        <p:nvSpPr>
          <p:cNvPr id="10245"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graphicFrame>
        <p:nvGraphicFramePr>
          <p:cNvPr id="6" name="Table 5"/>
          <p:cNvGraphicFramePr>
            <a:graphicFrameLocks noGrp="1"/>
          </p:cNvGraphicFramePr>
          <p:nvPr/>
        </p:nvGraphicFramePr>
        <p:xfrm>
          <a:off x="533400" y="1752600"/>
          <a:ext cx="8305800" cy="4206240"/>
        </p:xfrm>
        <a:graphic>
          <a:graphicData uri="http://schemas.openxmlformats.org/drawingml/2006/table">
            <a:tbl>
              <a:tblPr firstRow="1" bandRow="1">
                <a:tableStyleId>{22838BEF-8BB2-4498-84A7-C5851F593DF1}</a:tableStyleId>
              </a:tblPr>
              <a:tblGrid>
                <a:gridCol w="457200"/>
                <a:gridCol w="1981200"/>
                <a:gridCol w="5867400"/>
              </a:tblGrid>
              <a:tr h="370840">
                <a:tc>
                  <a:txBody>
                    <a:bodyPr/>
                    <a:lstStyle/>
                    <a:p>
                      <a:r>
                        <a:rPr lang="en-US" sz="2400" dirty="0" smtClean="0"/>
                        <a:t>A</a:t>
                      </a:r>
                      <a:endParaRPr lang="en-US" sz="2400" b="0" dirty="0"/>
                    </a:p>
                  </a:txBody>
                  <a:tcPr/>
                </a:tc>
                <a:tc>
                  <a:txBody>
                    <a:bodyPr/>
                    <a:lstStyle/>
                    <a:p>
                      <a:r>
                        <a:rPr lang="en-US" sz="2400" dirty="0" smtClean="0"/>
                        <a:t>One</a:t>
                      </a:r>
                      <a:r>
                        <a:rPr lang="en-US" sz="2400" baseline="0" dirty="0" smtClean="0"/>
                        <a:t> Person Company</a:t>
                      </a:r>
                      <a:endParaRPr lang="en-US" sz="2400" b="0" dirty="0"/>
                    </a:p>
                  </a:txBody>
                  <a:tcPr/>
                </a:tc>
                <a:tc>
                  <a:txBody>
                    <a:bodyPr/>
                    <a:lstStyle/>
                    <a:p>
                      <a:r>
                        <a:rPr lang="en-US" sz="2400" dirty="0" smtClean="0"/>
                        <a:t>Not required to hold AGM</a:t>
                      </a:r>
                      <a:endParaRPr lang="en-US" sz="2400" b="0" dirty="0"/>
                    </a:p>
                  </a:txBody>
                  <a:tcPr/>
                </a:tc>
              </a:tr>
              <a:tr h="370840">
                <a:tc>
                  <a:txBody>
                    <a:bodyPr/>
                    <a:lstStyle/>
                    <a:p>
                      <a:r>
                        <a:rPr lang="en-US" sz="2400" dirty="0" smtClean="0"/>
                        <a:t>B</a:t>
                      </a:r>
                      <a:endParaRPr lang="en-US" sz="2400" dirty="0"/>
                    </a:p>
                  </a:txBody>
                  <a:tcPr/>
                </a:tc>
                <a:tc>
                  <a:txBody>
                    <a:bodyPr/>
                    <a:lstStyle/>
                    <a:p>
                      <a:r>
                        <a:rPr lang="en-US" sz="2400" dirty="0" smtClean="0"/>
                        <a:t>First AGM</a:t>
                      </a:r>
                      <a:endParaRPr lang="en-US" sz="2400" dirty="0"/>
                    </a:p>
                  </a:txBody>
                  <a:tcPr/>
                </a:tc>
                <a:tc>
                  <a:txBody>
                    <a:bodyPr/>
                    <a:lstStyle/>
                    <a:p>
                      <a:r>
                        <a:rPr lang="en-US" sz="2400" dirty="0" smtClean="0"/>
                        <a:t>Within 9 months</a:t>
                      </a:r>
                      <a:r>
                        <a:rPr lang="en-US" sz="2400" baseline="0" dirty="0" smtClean="0"/>
                        <a:t> from the closure of first F.Y. </a:t>
                      </a:r>
                      <a:endParaRPr lang="en-US" sz="2400" dirty="0"/>
                    </a:p>
                  </a:txBody>
                  <a:tcPr/>
                </a:tc>
              </a:tr>
              <a:tr h="370840">
                <a:tc>
                  <a:txBody>
                    <a:bodyPr/>
                    <a:lstStyle/>
                    <a:p>
                      <a:r>
                        <a:rPr lang="en-US" sz="2400" dirty="0" smtClean="0"/>
                        <a:t>C</a:t>
                      </a:r>
                      <a:endParaRPr lang="en-US" sz="2400" dirty="0"/>
                    </a:p>
                  </a:txBody>
                  <a:tcPr/>
                </a:tc>
                <a:tc>
                  <a:txBody>
                    <a:bodyPr/>
                    <a:lstStyle/>
                    <a:p>
                      <a:r>
                        <a:rPr lang="en-US" sz="2400" dirty="0" smtClean="0"/>
                        <a:t>Next AGM</a:t>
                      </a:r>
                      <a:endParaRPr lang="en-US" sz="2400" dirty="0"/>
                    </a:p>
                  </a:txBody>
                  <a:tcPr/>
                </a:tc>
                <a:tc>
                  <a:txBody>
                    <a:bodyPr/>
                    <a:lstStyle/>
                    <a:p>
                      <a:r>
                        <a:rPr lang="en-US" sz="2400" dirty="0" smtClean="0"/>
                        <a:t>Within 6 months from the close of the F.Y. </a:t>
                      </a:r>
                      <a:endParaRPr lang="en-US" sz="2400" dirty="0"/>
                    </a:p>
                  </a:txBody>
                  <a:tcPr/>
                </a:tc>
              </a:tr>
              <a:tr h="370840">
                <a:tc>
                  <a:txBody>
                    <a:bodyPr/>
                    <a:lstStyle/>
                    <a:p>
                      <a:endParaRPr lang="en-US" sz="2400" dirty="0"/>
                    </a:p>
                  </a:txBody>
                  <a:tcPr/>
                </a:tc>
                <a:tc>
                  <a:txBody>
                    <a:bodyPr/>
                    <a:lstStyle/>
                    <a:p>
                      <a:endParaRPr lang="en-US" sz="2400" dirty="0"/>
                    </a:p>
                  </a:txBody>
                  <a:tcPr/>
                </a:tc>
                <a:tc>
                  <a:txBody>
                    <a:bodyPr/>
                    <a:lstStyle/>
                    <a:p>
                      <a:r>
                        <a:rPr lang="en-US" sz="2400" dirty="0" smtClean="0"/>
                        <a:t>AGM can only be held</a:t>
                      </a:r>
                      <a:r>
                        <a:rPr lang="en-US" sz="2400" baseline="0" dirty="0" smtClean="0"/>
                        <a:t> between 9a.m.- 6 p.m.  </a:t>
                      </a:r>
                      <a:endParaRPr lang="en-US" sz="2400" dirty="0"/>
                    </a:p>
                  </a:txBody>
                  <a:tcPr/>
                </a:tc>
              </a:tr>
              <a:tr h="370840">
                <a:tc>
                  <a:txBody>
                    <a:bodyPr/>
                    <a:lstStyle/>
                    <a:p>
                      <a:endParaRPr lang="en-US" sz="2400" dirty="0"/>
                    </a:p>
                  </a:txBody>
                  <a:tcPr/>
                </a:tc>
                <a:tc>
                  <a:txBody>
                    <a:bodyPr/>
                    <a:lstStyle/>
                    <a:p>
                      <a:endParaRPr lang="en-US" sz="2400" dirty="0"/>
                    </a:p>
                  </a:txBody>
                  <a:tcPr/>
                </a:tc>
                <a:tc>
                  <a:txBody>
                    <a:bodyPr/>
                    <a:lstStyle/>
                    <a:p>
                      <a:r>
                        <a:rPr lang="en-US" sz="2400" dirty="0" smtClean="0"/>
                        <a:t>AGM</a:t>
                      </a:r>
                      <a:r>
                        <a:rPr lang="en-US" sz="2400" baseline="0" dirty="0" smtClean="0"/>
                        <a:t> can be held on holidays but not on national holidays.</a:t>
                      </a:r>
                      <a:endParaRPr lang="en-US" sz="2400" dirty="0"/>
                    </a:p>
                  </a:txBody>
                  <a:tcPr/>
                </a:tc>
              </a:tr>
              <a:tr h="370840">
                <a:tc>
                  <a:txBody>
                    <a:bodyPr/>
                    <a:lstStyle/>
                    <a:p>
                      <a:r>
                        <a:rPr lang="en-US" sz="2400" dirty="0" smtClean="0"/>
                        <a:t>D</a:t>
                      </a:r>
                      <a:endParaRPr lang="en-US" sz="2400" dirty="0"/>
                    </a:p>
                  </a:txBody>
                  <a:tcPr/>
                </a:tc>
                <a:tc>
                  <a:txBody>
                    <a:bodyPr/>
                    <a:lstStyle/>
                    <a:p>
                      <a:r>
                        <a:rPr lang="en-US" sz="2400" dirty="0" smtClean="0"/>
                        <a:t>Penalties for non-compliance </a:t>
                      </a:r>
                      <a:endParaRPr lang="en-US" sz="2400" dirty="0"/>
                    </a:p>
                  </a:txBody>
                  <a:tcPr/>
                </a:tc>
                <a:tc>
                  <a:txBody>
                    <a:bodyPr/>
                    <a:lstStyle/>
                    <a:p>
                      <a:r>
                        <a:rPr lang="en-US" sz="2400" dirty="0" err="1" smtClean="0"/>
                        <a:t>Upto</a:t>
                      </a:r>
                      <a:r>
                        <a:rPr lang="en-US" sz="2400" dirty="0" smtClean="0"/>
                        <a:t> Rs.1,00,000 </a:t>
                      </a:r>
                    </a:p>
                    <a:p>
                      <a:r>
                        <a:rPr lang="en-US" sz="2400" dirty="0" smtClean="0"/>
                        <a:t>Or</a:t>
                      </a:r>
                    </a:p>
                    <a:p>
                      <a:r>
                        <a:rPr lang="en-US" sz="2400" dirty="0" smtClean="0"/>
                        <a:t>Rs.5000/- per day.</a:t>
                      </a:r>
                      <a:endParaRPr lang="en-US" sz="2400" dirty="0"/>
                    </a:p>
                  </a:txBody>
                  <a:tcPr/>
                </a:tc>
              </a:tr>
            </a:tbl>
          </a:graphicData>
        </a:graphic>
      </p:graphicFrame>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pPr eaLnBrk="1" fontAlgn="auto" hangingPunct="1">
              <a:spcAft>
                <a:spcPts val="0"/>
              </a:spcAft>
              <a:defRPr/>
            </a:pPr>
            <a:r>
              <a:rPr lang="en-US" b="1" dirty="0" smtClean="0">
                <a:latin typeface="Arial Unicode MS" pitchFamily="34" charset="-128"/>
                <a:ea typeface="Arial Unicode MS" pitchFamily="34" charset="-128"/>
                <a:cs typeface="Arial Unicode MS" pitchFamily="34" charset="-128"/>
              </a:rPr>
              <a:t>Notice of General Meeting</a:t>
            </a:r>
            <a:r>
              <a:rPr lang="en-US" dirty="0" smtClean="0">
                <a:latin typeface="Arial Unicode MS" pitchFamily="34" charset="-128"/>
                <a:ea typeface="Arial Unicode MS" pitchFamily="34" charset="-128"/>
                <a:cs typeface="Arial Unicode MS" pitchFamily="34" charset="-128"/>
              </a:rPr>
              <a:t/>
            </a:r>
            <a:br>
              <a:rPr lang="en-US" dirty="0" smtClean="0">
                <a:latin typeface="Arial Unicode MS" pitchFamily="34" charset="-128"/>
                <a:ea typeface="Arial Unicode MS" pitchFamily="34" charset="-128"/>
                <a:cs typeface="Arial Unicode MS" pitchFamily="34" charset="-128"/>
              </a:rPr>
            </a:br>
            <a:endParaRPr lang="en-US"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447800"/>
            <a:ext cx="8458200" cy="5410200"/>
          </a:xfrm>
        </p:spPr>
        <p:txBody>
          <a:bodyPr/>
          <a:lstStyle/>
          <a:p>
            <a:pPr algn="just" eaLnBrk="1" hangingPunct="1"/>
            <a:r>
              <a:rPr lang="en-US" sz="2600" dirty="0" smtClean="0">
                <a:latin typeface="Arial Unicode MS" pitchFamily="34" charset="-128"/>
                <a:ea typeface="Arial Unicode MS" pitchFamily="34" charset="-128"/>
                <a:cs typeface="Arial Unicode MS" pitchFamily="34" charset="-128"/>
              </a:rPr>
              <a:t>May be given by electronic mode also.</a:t>
            </a:r>
          </a:p>
          <a:p>
            <a:pPr algn="just" eaLnBrk="1" hangingPunct="1"/>
            <a:r>
              <a:rPr lang="en-US" sz="2600" dirty="0" smtClean="0">
                <a:latin typeface="Arial Unicode MS" pitchFamily="34" charset="-128"/>
                <a:ea typeface="Arial Unicode MS" pitchFamily="34" charset="-128"/>
                <a:cs typeface="Arial Unicode MS" pitchFamily="34" charset="-128"/>
              </a:rPr>
              <a:t>To all the Directors.</a:t>
            </a:r>
          </a:p>
          <a:p>
            <a:pPr algn="just" eaLnBrk="1" hangingPunct="1"/>
            <a:r>
              <a:rPr lang="en-US" sz="2600" dirty="0" smtClean="0">
                <a:latin typeface="Arial Unicode MS" pitchFamily="34" charset="-128"/>
                <a:ea typeface="Arial Unicode MS" pitchFamily="34" charset="-128"/>
                <a:cs typeface="Arial Unicode MS" pitchFamily="34" charset="-128"/>
              </a:rPr>
              <a:t>Length of notice - 21 clear days (21 days in 1956 Act)</a:t>
            </a:r>
          </a:p>
          <a:p>
            <a:pPr algn="just" eaLnBrk="1" hangingPunct="1"/>
            <a:r>
              <a:rPr lang="en-US" sz="2600" dirty="0" smtClean="0">
                <a:latin typeface="Arial Unicode MS" pitchFamily="34" charset="-128"/>
                <a:ea typeface="Arial Unicode MS" pitchFamily="34" charset="-128"/>
                <a:cs typeface="Arial Unicode MS" pitchFamily="34" charset="-128"/>
              </a:rPr>
              <a:t>Shorter notice  - with consent of 90% shareholders (100% in 1956 Act)</a:t>
            </a:r>
          </a:p>
          <a:p>
            <a:pPr algn="just" eaLnBrk="1" hangingPunct="1"/>
            <a:r>
              <a:rPr lang="en-US" sz="2600" dirty="0" smtClean="0">
                <a:latin typeface="Arial Unicode MS" pitchFamily="34" charset="-128"/>
                <a:ea typeface="Arial Unicode MS" pitchFamily="34" charset="-128"/>
                <a:cs typeface="Arial Unicode MS" pitchFamily="34" charset="-128"/>
              </a:rPr>
              <a:t>For Special business, the nature of concern or interest shall be specified for:</a:t>
            </a:r>
          </a:p>
          <a:p>
            <a:pPr marL="835025" lvl="1" indent="-514350" algn="just" eaLnBrk="1" hangingPunct="1">
              <a:buFont typeface="+mj-lt"/>
              <a:buAutoNum type="alphaLcParenR"/>
            </a:pPr>
            <a:r>
              <a:rPr lang="en-US" sz="2300" dirty="0" smtClean="0">
                <a:latin typeface="Arial Unicode MS" pitchFamily="34" charset="-128"/>
                <a:ea typeface="Arial Unicode MS" pitchFamily="34" charset="-128"/>
                <a:cs typeface="Arial Unicode MS" pitchFamily="34" charset="-128"/>
              </a:rPr>
              <a:t>Director or Manager</a:t>
            </a:r>
          </a:p>
          <a:p>
            <a:pPr marL="835025" lvl="1" indent="-514350" algn="just" eaLnBrk="1" hangingPunct="1">
              <a:buFont typeface="+mj-lt"/>
              <a:buAutoNum type="alphaLcParenR"/>
            </a:pPr>
            <a:r>
              <a:rPr lang="en-US" sz="2300" dirty="0" smtClean="0">
                <a:latin typeface="Arial Unicode MS" pitchFamily="34" charset="-128"/>
                <a:ea typeface="Arial Unicode MS" pitchFamily="34" charset="-128"/>
                <a:cs typeface="Arial Unicode MS" pitchFamily="34" charset="-128"/>
              </a:rPr>
              <a:t>KMPs</a:t>
            </a:r>
          </a:p>
          <a:p>
            <a:pPr marL="835025" lvl="1" indent="-514350" algn="just" eaLnBrk="1" hangingPunct="1">
              <a:buFont typeface="+mj-lt"/>
              <a:buAutoNum type="alphaLcParenR"/>
            </a:pPr>
            <a:r>
              <a:rPr lang="en-US" sz="2300" dirty="0" smtClean="0">
                <a:latin typeface="Arial Unicode MS" pitchFamily="34" charset="-128"/>
                <a:ea typeface="Arial Unicode MS" pitchFamily="34" charset="-128"/>
                <a:cs typeface="Arial Unicode MS" pitchFamily="34" charset="-128"/>
              </a:rPr>
              <a:t>Relative of (a) &amp; (b)</a:t>
            </a:r>
          </a:p>
          <a:p>
            <a:pPr marL="835025" lvl="1" indent="-514350" algn="just" eaLnBrk="1" hangingPunct="1">
              <a:buFont typeface="+mj-lt"/>
              <a:buAutoNum type="alphaLcParenR"/>
            </a:pPr>
            <a:endParaRPr lang="en-US" sz="2300" dirty="0" smtClean="0">
              <a:latin typeface="Arial Unicode MS" pitchFamily="34" charset="-128"/>
              <a:ea typeface="Arial Unicode MS" pitchFamily="34" charset="-128"/>
              <a:cs typeface="Arial Unicode MS" pitchFamily="34" charset="-128"/>
            </a:endParaRPr>
          </a:p>
          <a:p>
            <a:pPr algn="just" eaLnBrk="1" hangingPunct="1"/>
            <a:endParaRPr lang="en-US" sz="2600" dirty="0" smtClean="0">
              <a:latin typeface="Arial Unicode MS" pitchFamily="34" charset="-128"/>
              <a:ea typeface="Arial Unicode MS" pitchFamily="34" charset="-128"/>
              <a:cs typeface="Arial Unicode MS" pitchFamily="34" charset="-128"/>
            </a:endParaRPr>
          </a:p>
          <a:p>
            <a:pPr algn="just" eaLnBrk="1" hangingPunct="1"/>
            <a:endParaRPr lang="en-US" sz="2600" dirty="0" smtClean="0">
              <a:latin typeface="Arial Unicode MS" pitchFamily="34" charset="-128"/>
              <a:ea typeface="Arial Unicode MS" pitchFamily="34" charset="-128"/>
              <a:cs typeface="Arial Unicode MS" pitchFamily="34" charset="-128"/>
            </a:endParaRPr>
          </a:p>
          <a:p>
            <a:pPr algn="just" eaLnBrk="1" hangingPunct="1"/>
            <a:endParaRPr lang="en-US" sz="2600" dirty="0" smtClean="0">
              <a:latin typeface="Arial Unicode MS" pitchFamily="34" charset="-128"/>
              <a:ea typeface="Arial Unicode MS" pitchFamily="34" charset="-128"/>
              <a:cs typeface="Arial Unicode MS" pitchFamily="34" charset="-128"/>
            </a:endParaRPr>
          </a:p>
          <a:p>
            <a:pPr algn="just" eaLnBrk="1" hangingPunct="1"/>
            <a:endParaRPr lang="en-US" sz="26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AE9B5B48-903F-4008-9EBD-C01510AAB762}" type="slidenum">
              <a:rPr lang="en-US"/>
              <a:pPr>
                <a:defRPr/>
              </a:pPr>
              <a:t>131</a:t>
            </a:fld>
            <a:endParaRPr lang="en-US"/>
          </a:p>
        </p:txBody>
      </p:sp>
      <p:sp>
        <p:nvSpPr>
          <p:cNvPr id="10245"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down)">
                                      <p:cBhvr>
                                        <p:cTn id="30" dur="500"/>
                                        <p:tgtEl>
                                          <p:spTgt spid="3">
                                            <p:txEl>
                                              <p:pRg st="5" end="5"/>
                                            </p:txEl>
                                          </p:spTgt>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down)">
                                      <p:cBhvr>
                                        <p:cTn id="33" dur="500"/>
                                        <p:tgtEl>
                                          <p:spTgt spid="3">
                                            <p:txEl>
                                              <p:pRg st="6" end="6"/>
                                            </p:txEl>
                                          </p:spTgt>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wipe(down)">
                                      <p:cBhvr>
                                        <p:cTn id="3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12775" y="228600"/>
            <a:ext cx="8153400" cy="990600"/>
          </a:xfrm>
        </p:spPr>
        <p:txBody>
          <a:bodyPr/>
          <a:lstStyle/>
          <a:p>
            <a:pPr eaLnBrk="1" hangingPunct="1"/>
            <a:r>
              <a:rPr lang="en-US" b="1" dirty="0" smtClean="0"/>
              <a:t>General Meeting on Requisition </a:t>
            </a:r>
            <a:endParaRPr lang="en-US" dirty="0" smtClean="0"/>
          </a:p>
        </p:txBody>
      </p:sp>
      <p:sp>
        <p:nvSpPr>
          <p:cNvPr id="11267" name="Content Placeholder 2"/>
          <p:cNvSpPr>
            <a:spLocks noGrp="1"/>
          </p:cNvSpPr>
          <p:nvPr>
            <p:ph sz="quarter" idx="1"/>
          </p:nvPr>
        </p:nvSpPr>
        <p:spPr>
          <a:xfrm>
            <a:off x="457200" y="1600200"/>
            <a:ext cx="8382000" cy="5029200"/>
          </a:xfrm>
        </p:spPr>
        <p:txBody>
          <a:bodyPr/>
          <a:lstStyle/>
          <a:p>
            <a:pPr marL="0" indent="0" algn="just" eaLnBrk="1" hangingPunct="1">
              <a:buNone/>
            </a:pPr>
            <a:r>
              <a:rPr lang="en-US" sz="2800" b="1" dirty="0" smtClean="0">
                <a:latin typeface="Arial Unicode MS" pitchFamily="34" charset="-128"/>
                <a:ea typeface="Arial Unicode MS" pitchFamily="34" charset="-128"/>
                <a:cs typeface="Arial Unicode MS" pitchFamily="34" charset="-128"/>
              </a:rPr>
              <a:t>Eligibility </a:t>
            </a:r>
            <a:r>
              <a:rPr lang="en-US" sz="2800" b="1" dirty="0" smtClean="0">
                <a:latin typeface="Arial Unicode MS" pitchFamily="34" charset="-128"/>
                <a:ea typeface="Arial Unicode MS" pitchFamily="34" charset="-128"/>
                <a:cs typeface="Arial Unicode MS" pitchFamily="34" charset="-128"/>
                <a:sym typeface="Wingdings" pitchFamily="2" charset="2"/>
              </a:rPr>
              <a:t>(Section100)</a:t>
            </a:r>
            <a:endParaRPr lang="en-US" sz="2800" b="1" dirty="0" smtClean="0">
              <a:latin typeface="Arial Unicode MS" pitchFamily="34" charset="-128"/>
              <a:ea typeface="Arial Unicode MS" pitchFamily="34" charset="-128"/>
              <a:cs typeface="Arial Unicode MS" pitchFamily="34" charset="-128"/>
            </a:endParaRPr>
          </a:p>
          <a:p>
            <a:pPr marL="0" indent="0" algn="just" eaLnBrk="1" hangingPunct="1">
              <a:buNone/>
            </a:pPr>
            <a:endParaRPr lang="en-US" sz="2800" b="1"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Company having share capital – not less than 1/10</a:t>
            </a:r>
            <a:r>
              <a:rPr lang="en-US" sz="2800" baseline="30000" dirty="0" smtClean="0">
                <a:latin typeface="Arial Unicode MS" pitchFamily="34" charset="-128"/>
                <a:ea typeface="Arial Unicode MS" pitchFamily="34" charset="-128"/>
                <a:cs typeface="Arial Unicode MS" pitchFamily="34" charset="-128"/>
              </a:rPr>
              <a:t>th</a:t>
            </a:r>
            <a:r>
              <a:rPr lang="en-US" sz="2800" dirty="0" smtClean="0">
                <a:latin typeface="Arial Unicode MS" pitchFamily="34" charset="-128"/>
                <a:ea typeface="Arial Unicode MS" pitchFamily="34" charset="-128"/>
                <a:cs typeface="Arial Unicode MS" pitchFamily="34" charset="-128"/>
              </a:rPr>
              <a:t> of paid up capital having voting rights.</a:t>
            </a:r>
          </a:p>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Company not having capital not less than 1/10</a:t>
            </a:r>
            <a:r>
              <a:rPr lang="en-US" sz="2800" baseline="30000" dirty="0" smtClean="0">
                <a:latin typeface="Arial Unicode MS" pitchFamily="34" charset="-128"/>
                <a:ea typeface="Arial Unicode MS" pitchFamily="34" charset="-128"/>
                <a:cs typeface="Arial Unicode MS" pitchFamily="34" charset="-128"/>
              </a:rPr>
              <a:t>th</a:t>
            </a:r>
            <a:r>
              <a:rPr lang="en-US" sz="2800" dirty="0" smtClean="0">
                <a:latin typeface="Arial Unicode MS" pitchFamily="34" charset="-128"/>
                <a:ea typeface="Arial Unicode MS" pitchFamily="34" charset="-128"/>
                <a:cs typeface="Arial Unicode MS" pitchFamily="34" charset="-128"/>
              </a:rPr>
              <a:t> of total voting power.</a:t>
            </a:r>
          </a:p>
          <a:p>
            <a:pPr algn="just" eaLnBrk="1" hangingPunct="1">
              <a:buFont typeface="Wingdings" pitchFamily="2" charset="2"/>
              <a:buChar char="v"/>
            </a:pPr>
            <a:endParaRPr lang="en-US" sz="2800" dirty="0" smtClean="0">
              <a:latin typeface="Arial Unicode MS" pitchFamily="34" charset="-128"/>
              <a:ea typeface="Arial Unicode MS" pitchFamily="34" charset="-128"/>
              <a:cs typeface="Arial Unicode MS" pitchFamily="34" charset="-128"/>
            </a:endParaRPr>
          </a:p>
          <a:p>
            <a:pPr algn="just" eaLnBrk="1" hangingPunct="1">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132</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4000" b="1" dirty="0" smtClean="0"/>
              <a:t>QUORUM OF MEETING (Section 174)</a:t>
            </a:r>
            <a:endParaRPr lang="en-US" sz="4000" dirty="0" smtClean="0"/>
          </a:p>
        </p:txBody>
      </p:sp>
      <p:sp>
        <p:nvSpPr>
          <p:cNvPr id="11267" name="Content Placeholder 2"/>
          <p:cNvSpPr>
            <a:spLocks noGrp="1"/>
          </p:cNvSpPr>
          <p:nvPr>
            <p:ph sz="quarter" idx="1"/>
          </p:nvPr>
        </p:nvSpPr>
        <p:spPr>
          <a:xfrm>
            <a:off x="457200" y="1600200"/>
            <a:ext cx="8382000" cy="5029200"/>
          </a:xfrm>
        </p:spPr>
        <p:txBody>
          <a:bodyPr/>
          <a:lstStyle/>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In case of Public Company :</a:t>
            </a:r>
          </a:p>
          <a:p>
            <a:pPr lvl="1" algn="just" eaLnBrk="1" hangingPunct="1">
              <a:buFont typeface="Wingdings" pitchFamily="2" charset="2"/>
              <a:buChar char="v"/>
            </a:pPr>
            <a:r>
              <a:rPr lang="en-US" sz="2500" dirty="0" smtClean="0">
                <a:latin typeface="Arial Unicode MS" pitchFamily="34" charset="-128"/>
                <a:ea typeface="Arial Unicode MS" pitchFamily="34" charset="-128"/>
                <a:cs typeface="Arial Unicode MS" pitchFamily="34" charset="-128"/>
              </a:rPr>
              <a:t>No. of members not more than 1000	:    5</a:t>
            </a:r>
          </a:p>
          <a:p>
            <a:pPr lvl="1" algn="just" eaLnBrk="1" hangingPunct="1">
              <a:buFont typeface="Wingdings" pitchFamily="2" charset="2"/>
              <a:buChar char="v"/>
            </a:pPr>
            <a:r>
              <a:rPr lang="en-US" sz="2500" dirty="0" smtClean="0">
                <a:latin typeface="Arial Unicode MS" pitchFamily="34" charset="-128"/>
                <a:ea typeface="Arial Unicode MS" pitchFamily="34" charset="-128"/>
                <a:cs typeface="Arial Unicode MS" pitchFamily="34" charset="-128"/>
              </a:rPr>
              <a:t>No. of members 1000 to 5000		:  15</a:t>
            </a:r>
          </a:p>
          <a:p>
            <a:pPr lvl="1" algn="just" eaLnBrk="1" hangingPunct="1">
              <a:buFont typeface="Wingdings" pitchFamily="2" charset="2"/>
              <a:buChar char="v"/>
            </a:pPr>
            <a:r>
              <a:rPr lang="en-US" sz="2500" dirty="0" smtClean="0">
                <a:latin typeface="Arial Unicode MS" pitchFamily="34" charset="-128"/>
                <a:ea typeface="Arial Unicode MS" pitchFamily="34" charset="-128"/>
                <a:cs typeface="Arial Unicode MS" pitchFamily="34" charset="-128"/>
              </a:rPr>
              <a:t>No. of members more than 5000		:  30</a:t>
            </a:r>
          </a:p>
          <a:p>
            <a:pPr lvl="1" algn="just" eaLnBrk="1" hangingPunct="1">
              <a:buFont typeface="Wingdings" pitchFamily="2" charset="2"/>
              <a:buChar char="v"/>
            </a:pPr>
            <a:endParaRPr lang="en-US" sz="25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r>
              <a:rPr lang="en-US" sz="2800" dirty="0" smtClean="0">
                <a:latin typeface="Arial Unicode MS" pitchFamily="34" charset="-128"/>
                <a:ea typeface="Arial Unicode MS" pitchFamily="34" charset="-128"/>
                <a:cs typeface="Arial Unicode MS" pitchFamily="34" charset="-128"/>
              </a:rPr>
              <a:t>In case of Private Company :  </a:t>
            </a:r>
          </a:p>
          <a:p>
            <a:pPr lvl="1" algn="just" eaLnBrk="1" hangingPunct="1">
              <a:buFont typeface="Wingdings" pitchFamily="2" charset="2"/>
              <a:buChar char="v"/>
            </a:pPr>
            <a:r>
              <a:rPr lang="en-US" sz="2500" dirty="0" smtClean="0">
                <a:latin typeface="Arial Unicode MS" pitchFamily="34" charset="-128"/>
                <a:ea typeface="Arial Unicode MS" pitchFamily="34" charset="-128"/>
                <a:cs typeface="Arial Unicode MS" pitchFamily="34" charset="-128"/>
              </a:rPr>
              <a:t>2 members personally present</a:t>
            </a:r>
          </a:p>
          <a:p>
            <a:pPr algn="just" eaLnBrk="1" hangingPunct="1">
              <a:buFont typeface="Wingdings" pitchFamily="2" charset="2"/>
              <a:buChar char="v"/>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133</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599" cy="838200"/>
          </a:xfrm>
        </p:spPr>
        <p:txBody>
          <a:bodyPr>
            <a:normAutofit/>
          </a:bodyPr>
          <a:lstStyle/>
          <a:p>
            <a:pPr eaLnBrk="1" fontAlgn="auto" hangingPunct="1">
              <a:spcAft>
                <a:spcPts val="0"/>
              </a:spcAft>
              <a:defRPr/>
            </a:pPr>
            <a:r>
              <a:rPr lang="en-US" b="1" dirty="0" smtClean="0"/>
              <a:t>PROXIES </a:t>
            </a:r>
            <a:r>
              <a:rPr lang="en-US" dirty="0" smtClean="0"/>
              <a:t>(Section 105)</a:t>
            </a:r>
            <a:endParaRPr lang="en-US" dirty="0"/>
          </a:p>
        </p:txBody>
      </p:sp>
      <p:sp>
        <p:nvSpPr>
          <p:cNvPr id="3" name="Content Placeholder 2"/>
          <p:cNvSpPr>
            <a:spLocks noGrp="1"/>
          </p:cNvSpPr>
          <p:nvPr>
            <p:ph sz="quarter" idx="1"/>
          </p:nvPr>
        </p:nvSpPr>
        <p:spPr>
          <a:xfrm>
            <a:off x="457200" y="1600200"/>
            <a:ext cx="8458200" cy="5257800"/>
          </a:xfrm>
        </p:spPr>
        <p:txBody>
          <a:bodyPr>
            <a:normAutofit/>
          </a:bodyPr>
          <a:lstStyle/>
          <a:p>
            <a:pPr marL="347663" indent="-347663" algn="just" eaLnBrk="1" fontAlgn="auto" hangingPunct="1">
              <a:spcAft>
                <a:spcPts val="0"/>
              </a:spcAft>
              <a:buFont typeface="Wingdings" pitchFamily="2" charset="2"/>
              <a:buChar char="q"/>
              <a:defRPr/>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buFont typeface="Wingdings" pitchFamily="2" charset="2"/>
              <a:buChar char="q"/>
              <a:defRPr/>
            </a:pPr>
            <a:r>
              <a:rPr lang="en-US" sz="2400" dirty="0" smtClean="0">
                <a:latin typeface="Arial Unicode MS" pitchFamily="34" charset="-128"/>
                <a:ea typeface="Arial Unicode MS" pitchFamily="34" charset="-128"/>
                <a:cs typeface="Arial Unicode MS" pitchFamily="34" charset="-128"/>
              </a:rPr>
              <a:t>Members of Section 8 companies shall not be entitle to appoint proxies unless such person is also a member (Rule 7.7).</a:t>
            </a:r>
          </a:p>
          <a:p>
            <a:pPr marL="347663" indent="-347663" algn="just" eaLnBrk="1" fontAlgn="auto" hangingPunct="1">
              <a:spcAft>
                <a:spcPts val="0"/>
              </a:spcAft>
              <a:buFont typeface="Wingdings" pitchFamily="2" charset="2"/>
              <a:buChar char="q"/>
              <a:defRPr/>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buFont typeface="Wingdings" pitchFamily="2" charset="2"/>
              <a:buChar char="q"/>
              <a:defRPr/>
            </a:pPr>
            <a:r>
              <a:rPr lang="en-US" sz="2400" dirty="0" smtClean="0">
                <a:latin typeface="Arial Unicode MS" pitchFamily="34" charset="-128"/>
                <a:ea typeface="Arial Unicode MS" pitchFamily="34" charset="-128"/>
                <a:cs typeface="Arial Unicode MS" pitchFamily="34" charset="-128"/>
              </a:rPr>
              <a:t>One person cannot represent proxy for more than 50 members or more than 10% of voting powers</a:t>
            </a: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1C0F8AD-3EC8-4425-9B69-FBD9FA5DCEC1}" type="slidenum">
              <a:rPr lang="en-US"/>
              <a:pPr>
                <a:defRPr/>
              </a:pPr>
              <a:t>134</a:t>
            </a:fld>
            <a:endParaRPr lang="en-US"/>
          </a:p>
        </p:txBody>
      </p:sp>
      <p:sp>
        <p:nvSpPr>
          <p:cNvPr id="12293" name="Footer Placeholder 4"/>
          <p:cNvSpPr>
            <a:spLocks noGrp="1"/>
          </p:cNvSpPr>
          <p:nvPr>
            <p:ph type="ftr" sz="quarter" idx="11"/>
          </p:nvPr>
        </p:nvSpPr>
        <p:spPr bwMode="auto">
          <a:xfrm>
            <a:off x="609600" y="6400800"/>
            <a:ext cx="8229600" cy="2127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599" cy="838200"/>
          </a:xfrm>
        </p:spPr>
        <p:txBody>
          <a:bodyPr>
            <a:normAutofit fontScale="90000"/>
          </a:bodyPr>
          <a:lstStyle/>
          <a:p>
            <a:pPr eaLnBrk="1" fontAlgn="auto" hangingPunct="1">
              <a:spcAft>
                <a:spcPts val="0"/>
              </a:spcAft>
              <a:defRPr/>
            </a:pPr>
            <a:r>
              <a:rPr lang="en-US" dirty="0" smtClean="0">
                <a:latin typeface="Arial Unicode MS" pitchFamily="34" charset="-128"/>
                <a:ea typeface="Arial Unicode MS" pitchFamily="34" charset="-128"/>
                <a:cs typeface="Arial Unicode MS" pitchFamily="34" charset="-128"/>
              </a:rPr>
              <a:t>Voting through electronic means </a:t>
            </a:r>
            <a:r>
              <a:rPr lang="en-US" dirty="0" smtClean="0"/>
              <a:t>(Section 108)</a:t>
            </a:r>
            <a:endParaRPr lang="en-US" dirty="0"/>
          </a:p>
        </p:txBody>
      </p:sp>
      <p:sp>
        <p:nvSpPr>
          <p:cNvPr id="3" name="Content Placeholder 2"/>
          <p:cNvSpPr>
            <a:spLocks noGrp="1"/>
          </p:cNvSpPr>
          <p:nvPr>
            <p:ph sz="quarter" idx="1"/>
          </p:nvPr>
        </p:nvSpPr>
        <p:spPr>
          <a:xfrm>
            <a:off x="457200" y="1600200"/>
            <a:ext cx="8458200" cy="5257800"/>
          </a:xfrm>
        </p:spPr>
        <p:txBody>
          <a:bodyPr>
            <a:normAutofit/>
          </a:bodyPr>
          <a:lstStyle/>
          <a:p>
            <a:pPr marL="347663" indent="-347663" algn="just" eaLnBrk="1" fontAlgn="auto" hangingPunct="1">
              <a:spcAft>
                <a:spcPts val="0"/>
              </a:spcAft>
              <a:buFont typeface="Wingdings" pitchFamily="2" charset="2"/>
              <a:buChar char="q"/>
              <a:defRPr/>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buFont typeface="Wingdings" pitchFamily="2" charset="2"/>
              <a:buChar char="q"/>
              <a:defRPr/>
            </a:pPr>
            <a:r>
              <a:rPr lang="en-US" sz="2400" dirty="0" smtClean="0">
                <a:latin typeface="Arial Unicode MS" pitchFamily="34" charset="-128"/>
                <a:ea typeface="Arial Unicode MS" pitchFamily="34" charset="-128"/>
                <a:cs typeface="Arial Unicode MS" pitchFamily="34" charset="-128"/>
              </a:rPr>
              <a:t>Applicable to :</a:t>
            </a:r>
          </a:p>
          <a:p>
            <a:pPr marL="777875" lvl="1" indent="-45720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The listed company or</a:t>
            </a:r>
          </a:p>
          <a:p>
            <a:pPr marL="777875" lvl="1" indent="-45720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Company having 1000 or more shareholders may provide</a:t>
            </a: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1C0F8AD-3EC8-4425-9B69-FBD9FA5DCEC1}" type="slidenum">
              <a:rPr lang="en-US"/>
              <a:pPr>
                <a:defRPr/>
              </a:pPr>
              <a:t>135</a:t>
            </a:fld>
            <a:endParaRPr lang="en-US"/>
          </a:p>
        </p:txBody>
      </p:sp>
      <p:sp>
        <p:nvSpPr>
          <p:cNvPr id="12293" name="Footer Placeholder 4"/>
          <p:cNvSpPr>
            <a:spLocks noGrp="1"/>
          </p:cNvSpPr>
          <p:nvPr>
            <p:ph type="ftr" sz="quarter" idx="11"/>
          </p:nvPr>
        </p:nvSpPr>
        <p:spPr bwMode="auto">
          <a:xfrm>
            <a:off x="609600" y="6400800"/>
            <a:ext cx="8229600" cy="2127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4" y="381000"/>
            <a:ext cx="8302625" cy="838200"/>
          </a:xfrm>
        </p:spPr>
        <p:txBody>
          <a:bodyPr>
            <a:normAutofit/>
          </a:bodyPr>
          <a:lstStyle/>
          <a:p>
            <a:pPr eaLnBrk="1" fontAlgn="auto" hangingPunct="1">
              <a:spcAft>
                <a:spcPts val="0"/>
              </a:spcAft>
              <a:defRPr/>
            </a:pPr>
            <a:r>
              <a:rPr lang="en-US" b="1" dirty="0" smtClean="0"/>
              <a:t>DEMAND FOR POLL </a:t>
            </a:r>
            <a:r>
              <a:rPr lang="en-US" dirty="0" smtClean="0"/>
              <a:t>(Section 103)</a:t>
            </a:r>
            <a:endParaRPr lang="en-US" dirty="0"/>
          </a:p>
        </p:txBody>
      </p:sp>
      <p:sp>
        <p:nvSpPr>
          <p:cNvPr id="3" name="Content Placeholder 2"/>
          <p:cNvSpPr>
            <a:spLocks noGrp="1"/>
          </p:cNvSpPr>
          <p:nvPr>
            <p:ph sz="quarter" idx="1"/>
          </p:nvPr>
        </p:nvSpPr>
        <p:spPr>
          <a:xfrm>
            <a:off x="457200" y="1600200"/>
            <a:ext cx="8458200" cy="5257800"/>
          </a:xfrm>
        </p:spPr>
        <p:txBody>
          <a:bodyPr>
            <a:normAutofit/>
          </a:bodyPr>
          <a:lstStyle/>
          <a:p>
            <a:pPr marL="320040" indent="-32004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Eligibility :- </a:t>
            </a:r>
          </a:p>
          <a:p>
            <a:pPr marL="320040" indent="-32004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Company having share capital  :   not less than 1/10</a:t>
            </a:r>
            <a:r>
              <a:rPr lang="en-US" sz="2400" baseline="30000" dirty="0" smtClean="0">
                <a:latin typeface="Arial Unicode MS" pitchFamily="34" charset="-128"/>
                <a:ea typeface="Arial Unicode MS" pitchFamily="34" charset="-128"/>
                <a:cs typeface="Arial Unicode MS" pitchFamily="34" charset="-128"/>
              </a:rPr>
              <a:t>th</a:t>
            </a:r>
            <a:r>
              <a:rPr lang="en-US" sz="2400" dirty="0" smtClean="0">
                <a:latin typeface="Arial Unicode MS" pitchFamily="34" charset="-128"/>
                <a:ea typeface="Arial Unicode MS" pitchFamily="34" charset="-128"/>
                <a:cs typeface="Arial Unicode MS" pitchFamily="34" charset="-128"/>
              </a:rPr>
              <a:t> of total voting power or aggregate value of shares not less than 5,00,000 (50,000 in 1956 act ).</a:t>
            </a:r>
          </a:p>
          <a:p>
            <a:pPr marL="320040" indent="-320040" algn="just" eaLnBrk="1" fontAlgn="auto" hangingPunct="1">
              <a:spcAft>
                <a:spcPts val="0"/>
              </a:spcAft>
              <a:buFont typeface="Wingdings" pitchFamily="2" charset="2"/>
              <a:buChar char="Ø"/>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Others :   Not less than 1/10</a:t>
            </a:r>
            <a:r>
              <a:rPr lang="en-US" sz="2400" baseline="30000" dirty="0" smtClean="0">
                <a:latin typeface="Arial Unicode MS" pitchFamily="34" charset="-128"/>
                <a:ea typeface="Arial Unicode MS" pitchFamily="34" charset="-128"/>
                <a:cs typeface="Arial Unicode MS" pitchFamily="34" charset="-128"/>
              </a:rPr>
              <a:t>th</a:t>
            </a:r>
            <a:r>
              <a:rPr lang="en-US" sz="2400" dirty="0" smtClean="0">
                <a:latin typeface="Arial Unicode MS" pitchFamily="34" charset="-128"/>
                <a:ea typeface="Arial Unicode MS" pitchFamily="34" charset="-128"/>
                <a:cs typeface="Arial Unicode MS" pitchFamily="34" charset="-128"/>
              </a:rPr>
              <a:t> of voting power</a:t>
            </a:r>
          </a:p>
          <a:p>
            <a:pPr marL="320040" indent="-32004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1C0F8AD-3EC8-4425-9B69-FBD9FA5DCEC1}" type="slidenum">
              <a:rPr lang="en-US"/>
              <a:pPr>
                <a:defRPr/>
              </a:pPr>
              <a:t>136</a:t>
            </a:fld>
            <a:endParaRPr lang="en-US"/>
          </a:p>
        </p:txBody>
      </p:sp>
      <p:sp>
        <p:nvSpPr>
          <p:cNvPr id="12293" name="Footer Placeholder 4"/>
          <p:cNvSpPr>
            <a:spLocks noGrp="1"/>
          </p:cNvSpPr>
          <p:nvPr>
            <p:ph type="ftr" sz="quarter" idx="11"/>
          </p:nvPr>
        </p:nvSpPr>
        <p:spPr bwMode="auto">
          <a:xfrm>
            <a:off x="609600" y="6400800"/>
            <a:ext cx="8229600" cy="2127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533400"/>
            <a:ext cx="8153400" cy="685800"/>
          </a:xfrm>
        </p:spPr>
        <p:txBody>
          <a:bodyPr>
            <a:normAutofit fontScale="90000"/>
          </a:bodyPr>
          <a:lstStyle/>
          <a:p>
            <a:pPr eaLnBrk="1" fontAlgn="auto" hangingPunct="1">
              <a:spcAft>
                <a:spcPts val="0"/>
              </a:spcAft>
              <a:defRPr/>
            </a:pPr>
            <a:r>
              <a:rPr lang="en-US" b="1" dirty="0" smtClean="0"/>
              <a:t>POSTAL BALLOT </a:t>
            </a:r>
            <a:r>
              <a:rPr lang="en-US" dirty="0" smtClean="0"/>
              <a:t>(Section 110)</a:t>
            </a:r>
            <a:br>
              <a:rPr lang="en-US" dirty="0" smtClean="0"/>
            </a:br>
            <a:endParaRPr lang="en-US" dirty="0"/>
          </a:p>
        </p:txBody>
      </p:sp>
      <p:sp>
        <p:nvSpPr>
          <p:cNvPr id="3" name="Content Placeholder 2"/>
          <p:cNvSpPr>
            <a:spLocks noGrp="1"/>
          </p:cNvSpPr>
          <p:nvPr>
            <p:ph sz="quarter" idx="1"/>
          </p:nvPr>
        </p:nvSpPr>
        <p:spPr>
          <a:xfrm>
            <a:off x="457200" y="1600200"/>
            <a:ext cx="8458200" cy="5257800"/>
          </a:xfrm>
        </p:spPr>
        <p:txBody>
          <a:bodyPr>
            <a:normAutofit/>
          </a:bodyPr>
          <a:lstStyle/>
          <a:p>
            <a:pPr marL="320040" indent="-320040" algn="just" eaLnBrk="1" fontAlgn="auto" hangingPunct="1">
              <a:spcAft>
                <a:spcPts val="0"/>
              </a:spcAft>
              <a:buFont typeface="Wingdings" pitchFamily="2" charset="2"/>
              <a:buChar char="Ø"/>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pitchFamily="2" charset="2"/>
              <a:buChar char="Ø"/>
              <a:defRPr/>
            </a:pPr>
            <a:r>
              <a:rPr lang="en-US" sz="2800" dirty="0" smtClean="0">
                <a:latin typeface="Arial Unicode MS" pitchFamily="34" charset="-128"/>
                <a:ea typeface="Arial Unicode MS" pitchFamily="34" charset="-128"/>
                <a:cs typeface="Arial Unicode MS" pitchFamily="34" charset="-128"/>
              </a:rPr>
              <a:t>Now provisions for postal ballot are applicable for all companies whether listed or unlisted.</a:t>
            </a:r>
          </a:p>
          <a:p>
            <a:pPr marL="320040" indent="-320040" algn="just" eaLnBrk="1" fontAlgn="auto" hangingPunct="1">
              <a:spcAft>
                <a:spcPts val="0"/>
              </a:spcAft>
              <a:buFont typeface="Wingdings" pitchFamily="2" charset="2"/>
              <a:buChar char="Ø"/>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pitchFamily="2" charset="2"/>
              <a:buChar char="Ø"/>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pitchFamily="2" charset="2"/>
              <a:buChar char="Ø"/>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791CD906-B424-4E59-BCAB-7D2D9BEA5F45}" type="slidenum">
              <a:rPr lang="en-US"/>
              <a:pPr>
                <a:defRPr/>
              </a:pPr>
              <a:t>137</a:t>
            </a:fld>
            <a:endParaRPr lang="en-US"/>
          </a:p>
        </p:txBody>
      </p:sp>
      <p:sp>
        <p:nvSpPr>
          <p:cNvPr id="13317" name="Footer Placeholder 4"/>
          <p:cNvSpPr>
            <a:spLocks noGrp="1"/>
          </p:cNvSpPr>
          <p:nvPr>
            <p:ph type="ftr" sz="quarter" idx="11"/>
          </p:nvPr>
        </p:nvSpPr>
        <p:spPr bwMode="auto">
          <a:xfrm>
            <a:off x="609600" y="6324600"/>
            <a:ext cx="8305800" cy="533400"/>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533400"/>
            <a:ext cx="8153400" cy="685800"/>
          </a:xfrm>
        </p:spPr>
        <p:txBody>
          <a:bodyPr>
            <a:normAutofit fontScale="90000"/>
          </a:bodyPr>
          <a:lstStyle/>
          <a:p>
            <a:pPr eaLnBrk="1" fontAlgn="auto" hangingPunct="1">
              <a:spcAft>
                <a:spcPts val="0"/>
              </a:spcAft>
              <a:defRPr/>
            </a:pPr>
            <a:r>
              <a:rPr lang="en-US" b="1" dirty="0" smtClean="0"/>
              <a:t>ANNUAL RETURN </a:t>
            </a:r>
            <a:r>
              <a:rPr lang="en-US" dirty="0" smtClean="0"/>
              <a:t>(Section92)</a:t>
            </a:r>
            <a:r>
              <a:rPr lang="en-US" b="1" dirty="0" smtClean="0"/>
              <a:t> </a:t>
            </a:r>
            <a:r>
              <a:rPr lang="en-US" dirty="0" smtClean="0"/>
              <a:t/>
            </a:r>
            <a:br>
              <a:rPr lang="en-US" dirty="0" smtClean="0"/>
            </a:br>
            <a:endParaRPr lang="en-US" dirty="0"/>
          </a:p>
        </p:txBody>
      </p:sp>
      <p:sp>
        <p:nvSpPr>
          <p:cNvPr id="3" name="Content Placeholder 2"/>
          <p:cNvSpPr>
            <a:spLocks noGrp="1"/>
          </p:cNvSpPr>
          <p:nvPr>
            <p:ph sz="quarter" idx="1"/>
          </p:nvPr>
        </p:nvSpPr>
        <p:spPr>
          <a:xfrm>
            <a:off x="457200" y="1600200"/>
            <a:ext cx="8458200" cy="5257800"/>
          </a:xfrm>
        </p:spPr>
        <p:txBody>
          <a:bodyPr>
            <a:normAutofit/>
          </a:bodyPr>
          <a:lstStyle/>
          <a:p>
            <a:pPr marL="0" indent="0" algn="just" eaLnBrk="1" fontAlgn="auto" hangingPunct="1">
              <a:spcAft>
                <a:spcPts val="0"/>
              </a:spcAft>
              <a:buNone/>
              <a:defRPr/>
            </a:pPr>
            <a:r>
              <a:rPr lang="en-US" sz="2000" dirty="0" smtClean="0">
                <a:latin typeface="Arial Unicode MS" pitchFamily="34" charset="-128"/>
                <a:ea typeface="Arial Unicode MS" pitchFamily="34" charset="-128"/>
                <a:cs typeface="Arial Unicode MS" pitchFamily="34" charset="-128"/>
              </a:rPr>
              <a:t>In addition to the existing particulars following more particulars are required to be given in the annual return.</a:t>
            </a:r>
          </a:p>
          <a:p>
            <a:pPr marL="320040" indent="-320040"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Principal business activities</a:t>
            </a:r>
          </a:p>
          <a:p>
            <a:pPr marL="320040" indent="-320040"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Particulars of holding, subsidiaries and associate companies.</a:t>
            </a:r>
          </a:p>
          <a:p>
            <a:pPr marL="320040" indent="-320040"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Details of other securities issued</a:t>
            </a:r>
          </a:p>
          <a:p>
            <a:pPr marL="320040" indent="-320040"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Details of Promoters, KMPs and changes in these since last F.Y.</a:t>
            </a:r>
          </a:p>
          <a:p>
            <a:pPr marL="320040" indent="-320040"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Details of meetings of members, Board &amp; Committees </a:t>
            </a:r>
            <a:r>
              <a:rPr lang="en-US" sz="2000" dirty="0" err="1" smtClean="0">
                <a:latin typeface="Arial Unicode MS" pitchFamily="34" charset="-128"/>
                <a:ea typeface="Arial Unicode MS" pitchFamily="34" charset="-128"/>
                <a:cs typeface="Arial Unicode MS" pitchFamily="34" charset="-128"/>
              </a:rPr>
              <a:t>alongwith</a:t>
            </a:r>
            <a:r>
              <a:rPr lang="en-US" sz="2000" dirty="0" smtClean="0">
                <a:latin typeface="Arial Unicode MS" pitchFamily="34" charset="-128"/>
                <a:ea typeface="Arial Unicode MS" pitchFamily="34" charset="-128"/>
                <a:cs typeface="Arial Unicode MS" pitchFamily="34" charset="-128"/>
              </a:rPr>
              <a:t> attendance details</a:t>
            </a:r>
          </a:p>
          <a:p>
            <a:pPr marL="320040" indent="-320040"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Remuneration of Directors &amp; KMPs</a:t>
            </a:r>
          </a:p>
          <a:p>
            <a:pPr marL="320040" indent="-320040"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Penalties or punishment imposed on company, directors or officers</a:t>
            </a:r>
          </a:p>
          <a:p>
            <a:pPr marL="320040" indent="-320040"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Details of compounding of offences and appeal thereof (if any)</a:t>
            </a:r>
          </a:p>
          <a:p>
            <a:pPr marL="320040" indent="-320040"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Details of shares held by Foreign Institution; name, address and percentage </a:t>
            </a:r>
          </a:p>
          <a:p>
            <a:pPr marL="320040" indent="-320040" algn="just" eaLnBrk="1" fontAlgn="auto" hangingPunct="1">
              <a:spcAft>
                <a:spcPts val="0"/>
              </a:spcAft>
              <a:buFont typeface="Wingdings"/>
              <a:buChar char=""/>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791CD906-B424-4E59-BCAB-7D2D9BEA5F45}" type="slidenum">
              <a:rPr lang="en-US"/>
              <a:pPr>
                <a:defRPr/>
              </a:pPr>
              <a:t>138</a:t>
            </a:fld>
            <a:endParaRPr lang="en-US"/>
          </a:p>
        </p:txBody>
      </p:sp>
      <p:sp>
        <p:nvSpPr>
          <p:cNvPr id="13317" name="Footer Placeholder 4"/>
          <p:cNvSpPr>
            <a:spLocks noGrp="1"/>
          </p:cNvSpPr>
          <p:nvPr>
            <p:ph type="ftr" sz="quarter" idx="11"/>
          </p:nvPr>
        </p:nvSpPr>
        <p:spPr bwMode="auto">
          <a:xfrm>
            <a:off x="685800" y="6324600"/>
            <a:ext cx="8305800" cy="533400"/>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457200"/>
            <a:ext cx="8229600" cy="914400"/>
          </a:xfrm>
        </p:spPr>
        <p:txBody>
          <a:bodyPr/>
          <a:lstStyle/>
          <a:p>
            <a:pPr eaLnBrk="1" hangingPunct="1"/>
            <a:r>
              <a:rPr lang="en-US" sz="3600" b="1" dirty="0" smtClean="0"/>
              <a:t>Minutes </a:t>
            </a:r>
            <a:r>
              <a:rPr lang="en-US" sz="3600" dirty="0" smtClean="0"/>
              <a:t>(Section 118)</a:t>
            </a:r>
            <a:endParaRPr lang="en-US" sz="3600" dirty="0" smtClean="0">
              <a:latin typeface="Arial Unicode MS" pitchFamily="34" charset="-128"/>
              <a:ea typeface="Arial Unicode MS" pitchFamily="34" charset="-128"/>
              <a:cs typeface="Arial Unicode MS" pitchFamily="34" charset="-128"/>
            </a:endParaRPr>
          </a:p>
        </p:txBody>
      </p:sp>
      <p:sp>
        <p:nvSpPr>
          <p:cNvPr id="18435" name="Content Placeholder 2"/>
          <p:cNvSpPr>
            <a:spLocks noGrp="1"/>
          </p:cNvSpPr>
          <p:nvPr>
            <p:ph sz="quarter" idx="1"/>
          </p:nvPr>
        </p:nvSpPr>
        <p:spPr>
          <a:xfrm>
            <a:off x="228600" y="1600200"/>
            <a:ext cx="8537575" cy="4495800"/>
          </a:xfrm>
        </p:spPr>
        <p:txBody>
          <a:bodyPr/>
          <a:lstStyle/>
          <a:p>
            <a:pPr eaLnBrk="1" hangingPunct="1">
              <a:buFont typeface="Wingdings" pitchFamily="2" charset="2"/>
              <a:buNone/>
            </a:pPr>
            <a:r>
              <a:rPr lang="en-US" sz="2600" dirty="0" smtClean="0">
                <a:latin typeface="Arial Unicode MS" pitchFamily="34" charset="-128"/>
                <a:ea typeface="Arial Unicode MS" pitchFamily="34" charset="-128"/>
                <a:cs typeface="Arial Unicode MS" pitchFamily="34" charset="-128"/>
              </a:rPr>
              <a:t>Minutes are required for :</a:t>
            </a:r>
          </a:p>
          <a:p>
            <a:pPr eaLnBrk="1" hangingPunct="1"/>
            <a:r>
              <a:rPr lang="en-US" sz="2600" dirty="0" smtClean="0">
                <a:latin typeface="Arial Unicode MS" pitchFamily="34" charset="-128"/>
                <a:ea typeface="Arial Unicode MS" pitchFamily="34" charset="-128"/>
                <a:cs typeface="Arial Unicode MS" pitchFamily="34" charset="-128"/>
              </a:rPr>
              <a:t>Every meeting of shareholders of any class</a:t>
            </a:r>
          </a:p>
          <a:p>
            <a:pPr eaLnBrk="1" hangingPunct="1"/>
            <a:r>
              <a:rPr lang="en-US" sz="2600" dirty="0" smtClean="0">
                <a:latin typeface="Arial Unicode MS" pitchFamily="34" charset="-128"/>
                <a:ea typeface="Arial Unicode MS" pitchFamily="34" charset="-128"/>
                <a:cs typeface="Arial Unicode MS" pitchFamily="34" charset="-128"/>
              </a:rPr>
              <a:t>Creditors</a:t>
            </a:r>
          </a:p>
          <a:p>
            <a:pPr eaLnBrk="1" hangingPunct="1"/>
            <a:r>
              <a:rPr lang="en-US" sz="2600" dirty="0" smtClean="0">
                <a:latin typeface="Arial Unicode MS" pitchFamily="34" charset="-128"/>
                <a:ea typeface="Arial Unicode MS" pitchFamily="34" charset="-128"/>
                <a:cs typeface="Arial Unicode MS" pitchFamily="34" charset="-128"/>
              </a:rPr>
              <a:t>Resolution passed by Postal Ballot</a:t>
            </a:r>
          </a:p>
          <a:p>
            <a:pPr eaLnBrk="1" hangingPunct="1"/>
            <a:r>
              <a:rPr lang="en-US" sz="2600" dirty="0" smtClean="0">
                <a:latin typeface="Arial Unicode MS" pitchFamily="34" charset="-128"/>
                <a:ea typeface="Arial Unicode MS" pitchFamily="34" charset="-128"/>
                <a:cs typeface="Arial Unicode MS" pitchFamily="34" charset="-128"/>
              </a:rPr>
              <a:t>Company should follow secretarial standards</a:t>
            </a:r>
          </a:p>
          <a:p>
            <a:pPr eaLnBrk="1" hangingPunct="1"/>
            <a:r>
              <a:rPr lang="en-US" sz="2600" dirty="0" smtClean="0">
                <a:latin typeface="Arial Unicode MS" pitchFamily="34" charset="-128"/>
                <a:ea typeface="Arial Unicode MS" pitchFamily="34" charset="-128"/>
                <a:cs typeface="Arial Unicode MS" pitchFamily="34" charset="-128"/>
              </a:rPr>
              <a:t>Distinct minute book shall be maintained for:-</a:t>
            </a:r>
          </a:p>
          <a:p>
            <a:pPr lvl="1" eaLnBrk="1" hangingPunct="1">
              <a:buFont typeface="Wingdings" pitchFamily="2" charset="2"/>
              <a:buChar char="§"/>
            </a:pPr>
            <a:r>
              <a:rPr lang="en-US" sz="2300" dirty="0" smtClean="0">
                <a:latin typeface="Arial Unicode MS" pitchFamily="34" charset="-128"/>
                <a:ea typeface="Arial Unicode MS" pitchFamily="34" charset="-128"/>
                <a:cs typeface="Arial Unicode MS" pitchFamily="34" charset="-128"/>
              </a:rPr>
              <a:t>General Meeting</a:t>
            </a:r>
          </a:p>
          <a:p>
            <a:pPr lvl="1" eaLnBrk="1" hangingPunct="1">
              <a:buFont typeface="Wingdings" pitchFamily="2" charset="2"/>
              <a:buChar char="§"/>
            </a:pPr>
            <a:r>
              <a:rPr lang="en-US" sz="2300" dirty="0" smtClean="0">
                <a:latin typeface="Arial Unicode MS" pitchFamily="34" charset="-128"/>
                <a:ea typeface="Arial Unicode MS" pitchFamily="34" charset="-128"/>
                <a:cs typeface="Arial Unicode MS" pitchFamily="34" charset="-128"/>
              </a:rPr>
              <a:t>Creditors meeting</a:t>
            </a:r>
          </a:p>
          <a:p>
            <a:pPr lvl="1" eaLnBrk="1" hangingPunct="1">
              <a:buFont typeface="Wingdings" pitchFamily="2" charset="2"/>
              <a:buChar char="§"/>
            </a:pPr>
            <a:r>
              <a:rPr lang="en-US" sz="2300" dirty="0" smtClean="0">
                <a:latin typeface="Arial Unicode MS" pitchFamily="34" charset="-128"/>
                <a:ea typeface="Arial Unicode MS" pitchFamily="34" charset="-128"/>
                <a:cs typeface="Arial Unicode MS" pitchFamily="34" charset="-128"/>
              </a:rPr>
              <a:t>Committees meeting </a:t>
            </a:r>
          </a:p>
          <a:p>
            <a:pPr algn="just" eaLnBrk="1" hangingPunct="1">
              <a:buFont typeface="Wingdings" pitchFamily="2" charset="2"/>
              <a:buNone/>
            </a:pPr>
            <a:endParaRPr lang="en-US" sz="2600" dirty="0" smtClean="0">
              <a:latin typeface="Arial Unicode MS" pitchFamily="34" charset="-128"/>
              <a:ea typeface="Arial Unicode MS" pitchFamily="34" charset="-128"/>
              <a:cs typeface="Arial Unicode MS" pitchFamily="34" charset="-128"/>
            </a:endParaRPr>
          </a:p>
          <a:p>
            <a:pPr algn="just" eaLnBrk="1" hangingPunct="1"/>
            <a:endParaRPr lang="en-US" sz="2600" dirty="0" smtClean="0">
              <a:latin typeface="Arial Unicode MS" pitchFamily="34" charset="-128"/>
              <a:ea typeface="Arial Unicode MS" pitchFamily="34" charset="-128"/>
              <a:cs typeface="Arial Unicode MS" pitchFamily="34" charset="-128"/>
            </a:endParaRPr>
          </a:p>
          <a:p>
            <a:pPr algn="just" eaLnBrk="1" hangingPunct="1"/>
            <a:endParaRPr lang="en-US" sz="2600" dirty="0" smtClean="0">
              <a:latin typeface="Arial" charset="0"/>
              <a:ea typeface="Arial Unicode MS" pitchFamily="34" charset="-128"/>
              <a:cs typeface="Arial Unicode MS" pitchFamily="34" charset="-128"/>
            </a:endParaRPr>
          </a:p>
          <a:p>
            <a:pPr algn="just" eaLnBrk="1" hangingPunct="1">
              <a:buFont typeface="Wingdings" pitchFamily="2" charset="2"/>
              <a:buNone/>
            </a:pPr>
            <a:endParaRPr lang="en-US" sz="2600" dirty="0" smtClean="0">
              <a:latin typeface="Arial" charset="0"/>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E16D3F73-8C4B-4A66-AC12-5092E7330272}" type="slidenum">
              <a:rPr lang="en-US"/>
              <a:pPr>
                <a:defRPr/>
              </a:pPr>
              <a:t>139</a:t>
            </a:fld>
            <a:endParaRPr lang="en-US"/>
          </a:p>
        </p:txBody>
      </p:sp>
      <p:sp>
        <p:nvSpPr>
          <p:cNvPr id="18437" name="Footer Placeholder 4"/>
          <p:cNvSpPr>
            <a:spLocks noGrp="1"/>
          </p:cNvSpPr>
          <p:nvPr>
            <p:ph type="ftr" sz="quarter" idx="11"/>
          </p:nvPr>
        </p:nvSpPr>
        <p:spPr bwMode="auto">
          <a:xfrm>
            <a:off x="609600" y="6248400"/>
            <a:ext cx="8001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a:xfrm>
            <a:off x="457200" y="609600"/>
            <a:ext cx="8229600" cy="808038"/>
          </a:xfrm>
        </p:spPr>
        <p:txBody>
          <a:bodyPr/>
          <a:lstStyle/>
          <a:p>
            <a:pPr eaLnBrk="1" hangingPunct="1"/>
            <a:r>
              <a:rPr lang="en-US" sz="4000" b="1" dirty="0" smtClean="0">
                <a:solidFill>
                  <a:schemeClr val="tx1"/>
                </a:solidFill>
              </a:rPr>
              <a:t>DORMANT COMPANY (Section 455)</a:t>
            </a:r>
            <a:endParaRPr lang="en-US" dirty="0" smtClean="0">
              <a:solidFill>
                <a:schemeClr val="tx1"/>
              </a:solidFill>
            </a:endParaRPr>
          </a:p>
        </p:txBody>
      </p:sp>
      <p:sp>
        <p:nvSpPr>
          <p:cNvPr id="3" name="Content Placeholder 2"/>
          <p:cNvSpPr>
            <a:spLocks noGrp="1"/>
          </p:cNvSpPr>
          <p:nvPr>
            <p:ph sz="quarter" idx="1"/>
          </p:nvPr>
        </p:nvSpPr>
        <p:spPr>
          <a:xfrm>
            <a:off x="457200" y="1600200"/>
            <a:ext cx="8229600" cy="4724400"/>
          </a:xfrm>
        </p:spPr>
        <p:txBody>
          <a:bodyPr>
            <a:noAutofit/>
          </a:bodyPr>
          <a:lstStyle/>
          <a:p>
            <a:pPr marL="571500" indent="-571500" algn="just" eaLnBrk="1" hangingPunct="1">
              <a:lnSpc>
                <a:spcPct val="80000"/>
              </a:lnSpc>
              <a:buFont typeface="Wingdings" pitchFamily="2" charset="2"/>
              <a:buNone/>
            </a:pPr>
            <a:r>
              <a:rPr lang="en-US" sz="2400" dirty="0" smtClean="0">
                <a:latin typeface="Arial Unicode MS" pitchFamily="34" charset="-128"/>
                <a:ea typeface="Arial Unicode MS" pitchFamily="34" charset="-128"/>
                <a:cs typeface="Arial Unicode MS" pitchFamily="34" charset="-128"/>
              </a:rPr>
              <a:t>     </a:t>
            </a:r>
          </a:p>
          <a:p>
            <a:pPr marL="571500" indent="-571500" algn="just" eaLnBrk="1" hangingPunct="1">
              <a:lnSpc>
                <a:spcPct val="80000"/>
              </a:lnSpc>
              <a:buFont typeface="Wingdings" pitchFamily="2" charset="2"/>
              <a:buNone/>
            </a:pPr>
            <a:r>
              <a:rPr lang="en-US" sz="2400" dirty="0" smtClean="0">
                <a:latin typeface="Arial Unicode MS" pitchFamily="34" charset="-128"/>
                <a:ea typeface="Arial Unicode MS" pitchFamily="34" charset="-128"/>
                <a:cs typeface="Arial Unicode MS" pitchFamily="34" charset="-128"/>
              </a:rPr>
              <a:t>      Where a company is formed and registered for a future project </a:t>
            </a:r>
          </a:p>
          <a:p>
            <a:pPr marL="571500" indent="-571500" algn="ctr" eaLnBrk="1" hangingPunct="1">
              <a:lnSpc>
                <a:spcPct val="80000"/>
              </a:lnSpc>
              <a:buFont typeface="Wingdings" pitchFamily="2" charset="2"/>
              <a:buNone/>
            </a:pPr>
            <a:r>
              <a:rPr lang="en-US" sz="2400" dirty="0" smtClean="0">
                <a:latin typeface="Arial Unicode MS" pitchFamily="34" charset="-128"/>
                <a:ea typeface="Arial Unicode MS" pitchFamily="34" charset="-128"/>
                <a:cs typeface="Arial Unicode MS" pitchFamily="34" charset="-128"/>
              </a:rPr>
              <a:t>or </a:t>
            </a:r>
          </a:p>
          <a:p>
            <a:pPr marL="571500" indent="-571500" algn="just" eaLnBrk="1" hangingPunct="1">
              <a:lnSpc>
                <a:spcPct val="80000"/>
              </a:lnSpc>
              <a:buNone/>
            </a:pPr>
            <a:r>
              <a:rPr lang="en-US" sz="2400" dirty="0" smtClean="0">
                <a:latin typeface="Arial Unicode MS" pitchFamily="34" charset="-128"/>
                <a:ea typeface="Arial Unicode MS" pitchFamily="34" charset="-128"/>
                <a:cs typeface="Arial Unicode MS" pitchFamily="34" charset="-128"/>
              </a:rPr>
              <a:t>       To hold an asset or intellectual property</a:t>
            </a:r>
          </a:p>
          <a:p>
            <a:pPr marL="571500" indent="-571500" algn="just" eaLnBrk="1" hangingPunct="1">
              <a:lnSpc>
                <a:spcPct val="80000"/>
              </a:lnSpc>
              <a:buNone/>
            </a:pPr>
            <a:r>
              <a:rPr lang="en-US" sz="2400" dirty="0" smtClean="0">
                <a:latin typeface="Arial Unicode MS" pitchFamily="34" charset="-128"/>
                <a:ea typeface="Arial Unicode MS" pitchFamily="34" charset="-128"/>
                <a:cs typeface="Arial Unicode MS" pitchFamily="34" charset="-128"/>
              </a:rPr>
              <a:t>                                     and </a:t>
            </a:r>
          </a:p>
          <a:p>
            <a:pPr marL="571500" indent="-571500" algn="just" eaLnBrk="1" hangingPunct="1">
              <a:lnSpc>
                <a:spcPct val="80000"/>
              </a:lnSpc>
              <a:buFont typeface="Wingdings" pitchFamily="2" charset="2"/>
              <a:buAutoNum type="romanLcParenR" startAt="2"/>
            </a:pPr>
            <a:r>
              <a:rPr lang="en-US" sz="2400" dirty="0" smtClean="0">
                <a:latin typeface="Arial Unicode MS" pitchFamily="34" charset="-128"/>
                <a:ea typeface="Arial Unicode MS" pitchFamily="34" charset="-128"/>
                <a:cs typeface="Arial Unicode MS" pitchFamily="34" charset="-128"/>
              </a:rPr>
              <a:t> Any inactive company.</a:t>
            </a:r>
          </a:p>
          <a:p>
            <a:pPr marL="0" indent="0" algn="just" eaLnBrk="1" hangingPunct="1">
              <a:lnSpc>
                <a:spcPct val="80000"/>
              </a:lnSpc>
              <a:buNone/>
            </a:pPr>
            <a:r>
              <a:rPr lang="en-US" sz="2400" dirty="0" smtClean="0">
                <a:latin typeface="Arial Unicode MS" pitchFamily="34" charset="-128"/>
                <a:ea typeface="Arial Unicode MS" pitchFamily="34" charset="-128"/>
                <a:cs typeface="Arial Unicode MS" pitchFamily="34" charset="-128"/>
              </a:rPr>
              <a:t>        can apply for obtaining status of Dormant Company.</a:t>
            </a:r>
          </a:p>
          <a:p>
            <a:pPr marL="320675" lvl="1" indent="0" algn="just" eaLnBrk="1" hangingPunct="1">
              <a:lnSpc>
                <a:spcPct val="80000"/>
              </a:lnSpc>
              <a:buNone/>
            </a:pPr>
            <a:r>
              <a:rPr lang="en-US" sz="2400" dirty="0" smtClean="0">
                <a:latin typeface="Arial Unicode MS" pitchFamily="34" charset="-128"/>
                <a:ea typeface="Arial Unicode MS" pitchFamily="34" charset="-128"/>
                <a:cs typeface="Arial Unicode MS" pitchFamily="34" charset="-128"/>
              </a:rPr>
              <a:t>(Inactive Company means a company not carrying on any business or operation or has not made any significant accounting transaction </a:t>
            </a:r>
            <a:r>
              <a:rPr lang="en-US" sz="2400" u="sng" dirty="0" smtClean="0">
                <a:latin typeface="Arial Unicode MS" pitchFamily="34" charset="-128"/>
                <a:ea typeface="Arial Unicode MS" pitchFamily="34" charset="-128"/>
                <a:cs typeface="Arial Unicode MS" pitchFamily="34" charset="-128"/>
              </a:rPr>
              <a:t>during last 2 financial year </a:t>
            </a:r>
            <a:r>
              <a:rPr lang="en-US" sz="2400" dirty="0" smtClean="0">
                <a:latin typeface="Arial Unicode MS" pitchFamily="34" charset="-128"/>
                <a:ea typeface="Arial Unicode MS" pitchFamily="34" charset="-128"/>
                <a:cs typeface="Arial Unicode MS" pitchFamily="34" charset="-128"/>
              </a:rPr>
              <a:t>or has not filed financial statement and Annual Returns during </a:t>
            </a:r>
            <a:r>
              <a:rPr lang="en-US" sz="2400" u="sng" dirty="0" smtClean="0">
                <a:latin typeface="Arial Unicode MS" pitchFamily="34" charset="-128"/>
                <a:ea typeface="Arial Unicode MS" pitchFamily="34" charset="-128"/>
                <a:cs typeface="Arial Unicode MS" pitchFamily="34" charset="-128"/>
              </a:rPr>
              <a:t>last 2 years)</a:t>
            </a:r>
            <a:r>
              <a:rPr lang="en-US" sz="2400" dirty="0" smtClean="0">
                <a:latin typeface="Arial Unicode MS" pitchFamily="34" charset="-128"/>
                <a:ea typeface="Arial Unicode MS" pitchFamily="34" charset="-128"/>
                <a:cs typeface="Arial Unicode MS" pitchFamily="34" charset="-128"/>
              </a:rPr>
              <a:t>.</a:t>
            </a:r>
          </a:p>
        </p:txBody>
      </p:sp>
      <p:sp>
        <p:nvSpPr>
          <p:cNvPr id="4" name="Slide Number Placeholder 3"/>
          <p:cNvSpPr>
            <a:spLocks noGrp="1"/>
          </p:cNvSpPr>
          <p:nvPr>
            <p:ph type="sldNum" sz="quarter" idx="12"/>
          </p:nvPr>
        </p:nvSpPr>
        <p:spPr/>
        <p:txBody>
          <a:bodyPr>
            <a:normAutofit fontScale="85000" lnSpcReduction="20000"/>
          </a:bodyPr>
          <a:lstStyle/>
          <a:p>
            <a:pPr>
              <a:defRPr/>
            </a:pPr>
            <a:fld id="{29CB0059-5329-428F-82CC-92277DB02722}" type="slidenum">
              <a:rPr lang="en-US"/>
              <a:pPr>
                <a:defRPr/>
              </a:pPr>
              <a:t>14</a:t>
            </a:fld>
            <a:endParaRPr lang="en-US"/>
          </a:p>
        </p:txBody>
      </p:sp>
      <p:sp>
        <p:nvSpPr>
          <p:cNvPr id="72709" name="Footer Placeholder 4"/>
          <p:cNvSpPr>
            <a:spLocks noGrp="1"/>
          </p:cNvSpPr>
          <p:nvPr>
            <p:ph type="ftr" sz="quarter" idx="11"/>
          </p:nvPr>
        </p:nvSpPr>
        <p:spPr bwMode="auto">
          <a:xfrm>
            <a:off x="609600" y="6248400"/>
            <a:ext cx="8001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457200"/>
            <a:ext cx="8229600" cy="960438"/>
          </a:xfrm>
        </p:spPr>
        <p:txBody>
          <a:bodyPr/>
          <a:lstStyle/>
          <a:p>
            <a:pPr eaLnBrk="1" hangingPunct="1"/>
            <a:r>
              <a:rPr lang="en-US" b="1" dirty="0" smtClean="0"/>
              <a:t>Minutes </a:t>
            </a:r>
            <a:r>
              <a:rPr lang="en-US" dirty="0" smtClean="0"/>
              <a:t>(Section 118)</a:t>
            </a:r>
          </a:p>
        </p:txBody>
      </p:sp>
      <p:sp>
        <p:nvSpPr>
          <p:cNvPr id="3" name="Content Placeholder 2"/>
          <p:cNvSpPr>
            <a:spLocks noGrp="1"/>
          </p:cNvSpPr>
          <p:nvPr>
            <p:ph sz="quarter" idx="1"/>
          </p:nvPr>
        </p:nvSpPr>
        <p:spPr>
          <a:xfrm>
            <a:off x="381000" y="1600200"/>
            <a:ext cx="8385175" cy="4495800"/>
          </a:xfrm>
        </p:spPr>
        <p:txBody>
          <a:bodyPr>
            <a:noAutofit/>
          </a:bodyPr>
          <a:lstStyle/>
          <a:p>
            <a:pPr marL="514350" indent="-514350" algn="just" eaLnBrk="1" fontAlgn="auto" hangingPunct="1">
              <a:spcAft>
                <a:spcPts val="0"/>
              </a:spcAft>
              <a:buFont typeface="Wingdings" pitchFamily="2" charset="2"/>
              <a:buChar char="q"/>
              <a:defRPr/>
            </a:pPr>
            <a:r>
              <a:rPr lang="en-US" sz="2400" dirty="0" smtClean="0">
                <a:latin typeface="Arial Unicode MS" pitchFamily="34" charset="-128"/>
                <a:ea typeface="Arial Unicode MS" pitchFamily="34" charset="-128"/>
                <a:cs typeface="Arial Unicode MS" pitchFamily="34" charset="-128"/>
              </a:rPr>
              <a:t>Resolution by postal ballot will also be recorded in Minute Book.</a:t>
            </a:r>
          </a:p>
          <a:p>
            <a:pPr marL="514350" indent="-514350" algn="just" eaLnBrk="1" fontAlgn="auto" hangingPunct="1">
              <a:spcAft>
                <a:spcPts val="0"/>
              </a:spcAft>
              <a:buFont typeface="Wingdings" pitchFamily="2" charset="2"/>
              <a:buChar char="q"/>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Font typeface="Wingdings" pitchFamily="2" charset="2"/>
              <a:buChar char="q"/>
              <a:defRPr/>
            </a:pPr>
            <a:r>
              <a:rPr lang="en-US" sz="2400" dirty="0" smtClean="0">
                <a:latin typeface="Arial Unicode MS" pitchFamily="34" charset="-128"/>
                <a:ea typeface="Arial Unicode MS" pitchFamily="34" charset="-128"/>
                <a:cs typeface="Arial Unicode MS" pitchFamily="34" charset="-128"/>
              </a:rPr>
              <a:t>Minute book shall be preserved permanently.</a:t>
            </a:r>
          </a:p>
          <a:p>
            <a:pPr marL="514350" indent="-514350" algn="just" eaLnBrk="1" fontAlgn="auto" hangingPunct="1">
              <a:spcAft>
                <a:spcPts val="0"/>
              </a:spcAft>
              <a:buFont typeface="Wingdings" pitchFamily="2" charset="2"/>
              <a:buChar char="q"/>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Font typeface="Wingdings" pitchFamily="2" charset="2"/>
              <a:buChar char="q"/>
              <a:defRPr/>
            </a:pPr>
            <a:r>
              <a:rPr lang="en-US" sz="2400" dirty="0" smtClean="0">
                <a:latin typeface="Arial Unicode MS" pitchFamily="34" charset="-128"/>
                <a:ea typeface="Arial Unicode MS" pitchFamily="34" charset="-128"/>
                <a:cs typeface="Arial Unicode MS" pitchFamily="34" charset="-128"/>
              </a:rPr>
              <a:t>Shall be kept in custody of CS or </a:t>
            </a:r>
            <a:r>
              <a:rPr lang="en-US" sz="2400" dirty="0" err="1" smtClean="0">
                <a:latin typeface="Arial Unicode MS" pitchFamily="34" charset="-128"/>
                <a:ea typeface="Arial Unicode MS" pitchFamily="34" charset="-128"/>
                <a:cs typeface="Arial Unicode MS" pitchFamily="34" charset="-128"/>
              </a:rPr>
              <a:t>authorised</a:t>
            </a:r>
            <a:r>
              <a:rPr lang="en-US" sz="2400" dirty="0" smtClean="0">
                <a:latin typeface="Arial Unicode MS" pitchFamily="34" charset="-128"/>
                <a:ea typeface="Arial Unicode MS" pitchFamily="34" charset="-128"/>
                <a:cs typeface="Arial Unicode MS" pitchFamily="34" charset="-128"/>
              </a:rPr>
              <a:t> Director.</a:t>
            </a:r>
          </a:p>
          <a:p>
            <a:pPr marL="514350" indent="-514350" algn="just" eaLnBrk="1" fontAlgn="auto" hangingPunct="1">
              <a:spcAft>
                <a:spcPts val="0"/>
              </a:spcAft>
              <a:buFont typeface="Wingdings" pitchFamily="2" charset="2"/>
              <a:buChar char="q"/>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Font typeface="Wingdings" pitchFamily="2" charset="2"/>
              <a:buChar char="q"/>
              <a:defRPr/>
            </a:pPr>
            <a:r>
              <a:rPr lang="en-US" sz="2400" dirty="0" smtClean="0">
                <a:latin typeface="Arial Unicode MS" pitchFamily="34" charset="-128"/>
                <a:ea typeface="Arial Unicode MS" pitchFamily="34" charset="-128"/>
                <a:cs typeface="Arial Unicode MS" pitchFamily="34" charset="-128"/>
              </a:rPr>
              <a:t>Penalty for tampering of minutes, imprisonment of 2 years and fine from Rs.25,000/- to Rs.1,00,000/- </a:t>
            </a:r>
          </a:p>
          <a:p>
            <a:pPr marL="514350" indent="-514350" algn="just" eaLnBrk="1" fontAlgn="auto" hangingPunct="1">
              <a:spcAft>
                <a:spcPts val="0"/>
              </a:spcAft>
              <a:buFont typeface="+mj-lt"/>
              <a:buAutoNum type="arabicPeriod"/>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57161AF9-D5FD-4FF7-8277-91CC85585522}" type="slidenum">
              <a:rPr lang="en-US"/>
              <a:pPr>
                <a:defRPr/>
              </a:pPr>
              <a:t>140</a:t>
            </a:fld>
            <a:endParaRPr lang="en-US"/>
          </a:p>
        </p:txBody>
      </p:sp>
      <p:sp>
        <p:nvSpPr>
          <p:cNvPr id="19461" name="Footer Placeholder 4"/>
          <p:cNvSpPr>
            <a:spLocks noGrp="1"/>
          </p:cNvSpPr>
          <p:nvPr>
            <p:ph type="ftr" sz="quarter" idx="11"/>
          </p:nvPr>
        </p:nvSpPr>
        <p:spPr bwMode="auto">
          <a:xfrm>
            <a:off x="609600" y="6248400"/>
            <a:ext cx="8077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533400"/>
            <a:ext cx="8229600" cy="884238"/>
          </a:xfrm>
        </p:spPr>
        <p:txBody>
          <a:bodyPr/>
          <a:lstStyle/>
          <a:p>
            <a:pPr eaLnBrk="1" hangingPunct="1"/>
            <a:r>
              <a:rPr lang="en-US" sz="3600" dirty="0" smtClean="0">
                <a:latin typeface="Arial Unicode MS" pitchFamily="34" charset="-128"/>
                <a:ea typeface="Arial Unicode MS" pitchFamily="34" charset="-128"/>
                <a:cs typeface="Arial Unicode MS" pitchFamily="34" charset="-128"/>
              </a:rPr>
              <a:t>STATUTORY REGISTERS</a:t>
            </a:r>
            <a:endParaRPr lang="en-US" sz="3600" dirty="0" smtClean="0"/>
          </a:p>
        </p:txBody>
      </p:sp>
      <p:sp>
        <p:nvSpPr>
          <p:cNvPr id="3" name="Content Placeholder 2"/>
          <p:cNvSpPr>
            <a:spLocks noGrp="1"/>
          </p:cNvSpPr>
          <p:nvPr>
            <p:ph sz="quarter" idx="1"/>
          </p:nvPr>
        </p:nvSpPr>
        <p:spPr>
          <a:xfrm>
            <a:off x="612775" y="1600200"/>
            <a:ext cx="8153400" cy="4495800"/>
          </a:xfrm>
        </p:spPr>
        <p:txBody>
          <a:bodyPr>
            <a:normAutofit/>
          </a:bodyPr>
          <a:lstStyle/>
          <a:p>
            <a:pPr marL="320040" indent="-320040" algn="just" eaLnBrk="1" fontAlgn="auto" hangingPunct="1">
              <a:spcAft>
                <a:spcPts val="0"/>
              </a:spcAft>
              <a:defRPr/>
            </a:pPr>
            <a:r>
              <a:rPr lang="en-US" dirty="0" smtClean="0">
                <a:latin typeface="Arial Unicode MS" pitchFamily="34" charset="-128"/>
                <a:ea typeface="Arial Unicode MS" pitchFamily="34" charset="-128"/>
                <a:cs typeface="Arial Unicode MS" pitchFamily="34" charset="-128"/>
              </a:rPr>
              <a:t>Now statutory register are required for all kind of securities.</a:t>
            </a:r>
          </a:p>
          <a:p>
            <a:pPr marL="320040" indent="-320040" algn="just" eaLnBrk="1" fontAlgn="auto" hangingPunct="1">
              <a:spcAft>
                <a:spcPts val="0"/>
              </a:spcAft>
              <a:defRPr/>
            </a:pPr>
            <a:r>
              <a:rPr lang="en-US" dirty="0" smtClean="0">
                <a:latin typeface="Arial Unicode MS" pitchFamily="34" charset="-128"/>
                <a:ea typeface="Arial Unicode MS" pitchFamily="34" charset="-128"/>
                <a:cs typeface="Arial Unicode MS" pitchFamily="34" charset="-128"/>
              </a:rPr>
              <a:t>Should be maintained separately for members residing in India and outside India.</a:t>
            </a:r>
          </a:p>
          <a:p>
            <a:pPr marL="320040" indent="-320040" algn="just" eaLnBrk="1" fontAlgn="auto" hangingPunct="1">
              <a:spcAft>
                <a:spcPts val="0"/>
              </a:spcAft>
              <a:defRPr/>
            </a:pPr>
            <a:r>
              <a:rPr lang="en-US" dirty="0" smtClean="0">
                <a:latin typeface="Arial Unicode MS" pitchFamily="34" charset="-128"/>
                <a:ea typeface="Arial Unicode MS" pitchFamily="34" charset="-128"/>
                <a:cs typeface="Arial Unicode MS" pitchFamily="34" charset="-128"/>
              </a:rPr>
              <a:t>Record should be maintained at registered office, or </a:t>
            </a:r>
          </a:p>
          <a:p>
            <a:pPr marL="320040" indent="-320040" algn="just" eaLnBrk="1" fontAlgn="auto" hangingPunct="1">
              <a:spcAft>
                <a:spcPts val="0"/>
              </a:spcAft>
              <a:defRPr/>
            </a:pPr>
            <a:r>
              <a:rPr lang="en-US" dirty="0" smtClean="0">
                <a:latin typeface="Arial Unicode MS" pitchFamily="34" charset="-128"/>
                <a:ea typeface="Arial Unicode MS" pitchFamily="34" charset="-128"/>
                <a:cs typeface="Arial Unicode MS" pitchFamily="34" charset="-128"/>
              </a:rPr>
              <a:t>At any other place where more than 1/10</a:t>
            </a:r>
            <a:r>
              <a:rPr lang="en-US" baseline="30000" dirty="0" smtClean="0">
                <a:latin typeface="Arial Unicode MS" pitchFamily="34" charset="-128"/>
                <a:ea typeface="Arial Unicode MS" pitchFamily="34" charset="-128"/>
                <a:cs typeface="Arial Unicode MS" pitchFamily="34" charset="-128"/>
              </a:rPr>
              <a:t>th</a:t>
            </a:r>
            <a:r>
              <a:rPr lang="en-US" dirty="0" smtClean="0">
                <a:latin typeface="Arial Unicode MS" pitchFamily="34" charset="-128"/>
                <a:ea typeface="Arial Unicode MS" pitchFamily="34" charset="-128"/>
                <a:cs typeface="Arial Unicode MS" pitchFamily="34" charset="-128"/>
              </a:rPr>
              <a:t> of total members reside (with special resolution)</a:t>
            </a:r>
          </a:p>
          <a:p>
            <a:pPr marL="320040" indent="-320040" algn="just" eaLnBrk="1" fontAlgn="auto" hangingPunct="1">
              <a:spcAft>
                <a:spcPts val="0"/>
              </a:spcAft>
              <a:buFont typeface="Wingdings"/>
              <a:buChar char=""/>
              <a:defRPr/>
            </a:pPr>
            <a:endParaRPr lang="en-US"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8637483-97F5-405A-9CAA-721DCAC5A0B2}" type="slidenum">
              <a:rPr lang="en-US"/>
              <a:pPr>
                <a:defRPr/>
              </a:pPr>
              <a:t>141</a:t>
            </a:fld>
            <a:endParaRPr lang="en-US"/>
          </a:p>
        </p:txBody>
      </p:sp>
      <p:sp>
        <p:nvSpPr>
          <p:cNvPr id="21509"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a:bodyPr>
          <a:lstStyle/>
          <a:p>
            <a:pPr eaLnBrk="1" fontAlgn="auto" hangingPunct="1">
              <a:spcAft>
                <a:spcPts val="0"/>
              </a:spcAft>
              <a:defRPr/>
            </a:pPr>
            <a:r>
              <a:rPr lang="en-US" sz="2800" dirty="0" smtClean="0">
                <a:latin typeface="Arial Unicode MS" pitchFamily="34" charset="-128"/>
                <a:ea typeface="Arial Unicode MS" pitchFamily="34" charset="-128"/>
                <a:cs typeface="Arial Unicode MS" pitchFamily="34" charset="-128"/>
              </a:rPr>
              <a:t>Management &amp; Administration</a:t>
            </a:r>
            <a:endParaRPr lang="en-US" sz="28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447800"/>
            <a:ext cx="8458200" cy="5410200"/>
          </a:xfrm>
        </p:spPr>
        <p:txBody>
          <a:bodyPr/>
          <a:lstStyle/>
          <a:p>
            <a:pPr algn="just" eaLnBrk="1" hangingPunct="1"/>
            <a:endParaRPr lang="en-US" sz="28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a:p>
            <a:pPr algn="just" eaLnBrk="1" hangingPunct="1"/>
            <a:endParaRPr lang="en-US" sz="28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a:p>
            <a:pPr algn="just" eaLnBrk="1" hangingPunct="1"/>
            <a:endParaRPr lang="en-US" sz="2800" dirty="0" smtClean="0">
              <a:latin typeface="Arial Unicode MS" pitchFamily="34" charset="-128"/>
              <a:ea typeface="Arial Unicode MS" pitchFamily="34" charset="-128"/>
              <a:cs typeface="Arial Unicode MS" pitchFamily="34" charset="-128"/>
            </a:endParaRPr>
          </a:p>
          <a:p>
            <a:pPr algn="just" eaLnBrk="1" hangingPunct="1"/>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AE9B5B48-903F-4008-9EBD-C01510AAB762}" type="slidenum">
              <a:rPr lang="en-US"/>
              <a:pPr>
                <a:defRPr/>
              </a:pPr>
              <a:t>142</a:t>
            </a:fld>
            <a:endParaRPr lang="en-US"/>
          </a:p>
        </p:txBody>
      </p:sp>
      <p:sp>
        <p:nvSpPr>
          <p:cNvPr id="10245"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graphicFrame>
        <p:nvGraphicFramePr>
          <p:cNvPr id="6" name="Table 5"/>
          <p:cNvGraphicFramePr>
            <a:graphicFrameLocks noGrp="1"/>
          </p:cNvGraphicFramePr>
          <p:nvPr/>
        </p:nvGraphicFramePr>
        <p:xfrm>
          <a:off x="533400" y="1752600"/>
          <a:ext cx="7848600" cy="3291840"/>
        </p:xfrm>
        <a:graphic>
          <a:graphicData uri="http://schemas.openxmlformats.org/drawingml/2006/table">
            <a:tbl>
              <a:tblPr firstRow="1" bandRow="1">
                <a:tableStyleId>{22838BEF-8BB2-4498-84A7-C5851F593DF1}</a:tableStyleId>
              </a:tblPr>
              <a:tblGrid>
                <a:gridCol w="3505200"/>
                <a:gridCol w="4343400"/>
              </a:tblGrid>
              <a:tr h="370840">
                <a:tc>
                  <a:txBody>
                    <a:bodyPr/>
                    <a:lstStyle/>
                    <a:p>
                      <a:r>
                        <a:rPr lang="en-US" sz="2400" b="0" dirty="0" smtClean="0">
                          <a:latin typeface="Arial Unicode MS" pitchFamily="34" charset="-128"/>
                          <a:ea typeface="Arial Unicode MS" pitchFamily="34" charset="-128"/>
                          <a:cs typeface="Arial Unicode MS" pitchFamily="34" charset="-128"/>
                        </a:rPr>
                        <a:t>Register of Members</a:t>
                      </a:r>
                      <a:endParaRPr lang="en-US" sz="2400" b="0" dirty="0">
                        <a:latin typeface="Arial Unicode MS" pitchFamily="34" charset="-128"/>
                        <a:ea typeface="Arial Unicode MS" pitchFamily="34" charset="-128"/>
                        <a:cs typeface="Arial Unicode MS" pitchFamily="34" charset="-128"/>
                      </a:endParaRPr>
                    </a:p>
                  </a:txBody>
                  <a:tcPr/>
                </a:tc>
                <a:tc>
                  <a:txBody>
                    <a:bodyPr/>
                    <a:lstStyle/>
                    <a:p>
                      <a:r>
                        <a:rPr lang="en-US" sz="2400" b="0" dirty="0" smtClean="0">
                          <a:latin typeface="Arial Unicode MS" pitchFamily="34" charset="-128"/>
                          <a:ea typeface="Arial Unicode MS" pitchFamily="34" charset="-128"/>
                          <a:cs typeface="Arial Unicode MS" pitchFamily="34" charset="-128"/>
                        </a:rPr>
                        <a:t>MGT I</a:t>
                      </a:r>
                    </a:p>
                    <a:p>
                      <a:endParaRPr lang="en-US" sz="2400" b="0" dirty="0">
                        <a:latin typeface="Arial Unicode MS" pitchFamily="34" charset="-128"/>
                        <a:ea typeface="Arial Unicode MS" pitchFamily="34" charset="-128"/>
                        <a:cs typeface="Arial Unicode MS" pitchFamily="34" charset="-128"/>
                      </a:endParaRPr>
                    </a:p>
                  </a:txBody>
                  <a:tcPr/>
                </a:tc>
              </a:tr>
              <a:tr h="370840">
                <a:tc>
                  <a:txBody>
                    <a:bodyPr/>
                    <a:lstStyle/>
                    <a:p>
                      <a:r>
                        <a:rPr lang="en-US" sz="2400" dirty="0" smtClean="0">
                          <a:latin typeface="Arial Unicode MS" pitchFamily="34" charset="-128"/>
                          <a:ea typeface="Arial Unicode MS" pitchFamily="34" charset="-128"/>
                          <a:cs typeface="Arial Unicode MS" pitchFamily="34" charset="-128"/>
                        </a:rPr>
                        <a:t>Compliance for existing company</a:t>
                      </a:r>
                    </a:p>
                    <a:p>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Within</a:t>
                      </a:r>
                      <a:r>
                        <a:rPr lang="en-US" sz="2400" baseline="0" dirty="0" smtClean="0">
                          <a:latin typeface="Arial Unicode MS" pitchFamily="34" charset="-128"/>
                          <a:ea typeface="Arial Unicode MS" pitchFamily="34" charset="-128"/>
                          <a:cs typeface="Arial Unicode MS" pitchFamily="34" charset="-128"/>
                        </a:rPr>
                        <a:t> 6 months</a:t>
                      </a:r>
                      <a:endParaRPr lang="en-US" sz="2400" dirty="0">
                        <a:latin typeface="Arial Unicode MS" pitchFamily="34" charset="-128"/>
                        <a:ea typeface="Arial Unicode MS" pitchFamily="34" charset="-128"/>
                        <a:cs typeface="Arial Unicode MS" pitchFamily="34" charset="-128"/>
                      </a:endParaRPr>
                    </a:p>
                  </a:txBody>
                  <a:tcPr/>
                </a:tc>
              </a:tr>
              <a:tr h="370840">
                <a:tc>
                  <a:txBody>
                    <a:bodyPr/>
                    <a:lstStyle/>
                    <a:p>
                      <a:r>
                        <a:rPr lang="en-US" sz="2400" dirty="0" smtClean="0">
                          <a:latin typeface="Arial Unicode MS" pitchFamily="34" charset="-128"/>
                          <a:ea typeface="Arial Unicode MS" pitchFamily="34" charset="-128"/>
                          <a:cs typeface="Arial Unicode MS" pitchFamily="34" charset="-128"/>
                        </a:rPr>
                        <a:t>Entry</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Within 7 days</a:t>
                      </a:r>
                    </a:p>
                    <a:p>
                      <a:endParaRPr lang="en-US" sz="2400" dirty="0">
                        <a:latin typeface="Arial Unicode MS" pitchFamily="34" charset="-128"/>
                        <a:ea typeface="Arial Unicode MS" pitchFamily="34" charset="-128"/>
                        <a:cs typeface="Arial Unicode MS" pitchFamily="34" charset="-128"/>
                      </a:endParaRPr>
                    </a:p>
                  </a:txBody>
                  <a:tcPr/>
                </a:tc>
              </a:tr>
              <a:tr h="370840">
                <a:tc>
                  <a:txBody>
                    <a:bodyPr/>
                    <a:lstStyle/>
                    <a:p>
                      <a:r>
                        <a:rPr lang="en-US" sz="2400" dirty="0" smtClean="0">
                          <a:latin typeface="Arial Unicode MS" pitchFamily="34" charset="-128"/>
                          <a:ea typeface="Arial Unicode MS" pitchFamily="34" charset="-128"/>
                          <a:cs typeface="Arial Unicode MS" pitchFamily="34" charset="-128"/>
                        </a:rPr>
                        <a:t>Index</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Not required,</a:t>
                      </a:r>
                      <a:r>
                        <a:rPr lang="en-US" sz="2400" baseline="0" dirty="0" smtClean="0">
                          <a:latin typeface="Arial Unicode MS" pitchFamily="34" charset="-128"/>
                          <a:ea typeface="Arial Unicode MS" pitchFamily="34" charset="-128"/>
                          <a:cs typeface="Arial Unicode MS" pitchFamily="34" charset="-128"/>
                        </a:rPr>
                        <a:t> if members &lt;50.</a:t>
                      </a:r>
                      <a:endParaRPr lang="en-US" sz="2400"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a:bodyPr>
          <a:lstStyle/>
          <a:p>
            <a:pPr eaLnBrk="1" fontAlgn="auto" hangingPunct="1">
              <a:spcAft>
                <a:spcPts val="0"/>
              </a:spcAft>
              <a:defRPr/>
            </a:pPr>
            <a:r>
              <a:rPr lang="en-US" sz="2800" dirty="0" smtClean="0">
                <a:latin typeface="Arial Unicode MS" pitchFamily="34" charset="-128"/>
                <a:ea typeface="Arial Unicode MS" pitchFamily="34" charset="-128"/>
                <a:cs typeface="Arial Unicode MS" pitchFamily="34" charset="-128"/>
              </a:rPr>
              <a:t>Management &amp; Administration</a:t>
            </a:r>
            <a:endParaRPr lang="en-US" sz="28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447800"/>
            <a:ext cx="8458200" cy="5410200"/>
          </a:xfrm>
        </p:spPr>
        <p:txBody>
          <a:bodyPr/>
          <a:lstStyle/>
          <a:p>
            <a:pPr algn="just" eaLnBrk="1" hangingPunct="1"/>
            <a:endParaRPr lang="en-US" sz="28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a:p>
            <a:pPr algn="just" eaLnBrk="1" hangingPunct="1"/>
            <a:endParaRPr lang="en-US" sz="28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a:p>
            <a:pPr algn="just" eaLnBrk="1" hangingPunct="1"/>
            <a:endParaRPr lang="en-US" sz="2800" dirty="0" smtClean="0">
              <a:latin typeface="Arial Unicode MS" pitchFamily="34" charset="-128"/>
              <a:ea typeface="Arial Unicode MS" pitchFamily="34" charset="-128"/>
              <a:cs typeface="Arial Unicode MS" pitchFamily="34" charset="-128"/>
            </a:endParaRPr>
          </a:p>
          <a:p>
            <a:pPr algn="just" eaLnBrk="1" hangingPunct="1"/>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AE9B5B48-903F-4008-9EBD-C01510AAB762}" type="slidenum">
              <a:rPr lang="en-US"/>
              <a:pPr>
                <a:defRPr/>
              </a:pPr>
              <a:t>143</a:t>
            </a:fld>
            <a:endParaRPr lang="en-US"/>
          </a:p>
        </p:txBody>
      </p:sp>
      <p:sp>
        <p:nvSpPr>
          <p:cNvPr id="10245"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graphicFrame>
        <p:nvGraphicFramePr>
          <p:cNvPr id="6" name="Table 5"/>
          <p:cNvGraphicFramePr>
            <a:graphicFrameLocks noGrp="1"/>
          </p:cNvGraphicFramePr>
          <p:nvPr/>
        </p:nvGraphicFramePr>
        <p:xfrm>
          <a:off x="609600" y="2514600"/>
          <a:ext cx="7848600" cy="3291840"/>
        </p:xfrm>
        <a:graphic>
          <a:graphicData uri="http://schemas.openxmlformats.org/drawingml/2006/table">
            <a:tbl>
              <a:tblPr firstRow="1" bandRow="1">
                <a:tableStyleId>{22838BEF-8BB2-4498-84A7-C5851F593DF1}</a:tableStyleId>
              </a:tblPr>
              <a:tblGrid>
                <a:gridCol w="3962400"/>
                <a:gridCol w="3886200"/>
              </a:tblGrid>
              <a:tr h="370840">
                <a:tc>
                  <a:txBody>
                    <a:bodyPr/>
                    <a:lstStyle/>
                    <a:p>
                      <a:r>
                        <a:rPr lang="en-US" sz="2400" b="0" dirty="0" smtClean="0">
                          <a:latin typeface="Arial Unicode MS" pitchFamily="34" charset="-128"/>
                          <a:ea typeface="Arial Unicode MS" pitchFamily="34" charset="-128"/>
                          <a:cs typeface="Arial Unicode MS" pitchFamily="34" charset="-128"/>
                        </a:rPr>
                        <a:t>Intimation to</a:t>
                      </a:r>
                      <a:r>
                        <a:rPr lang="en-US" sz="2400" b="0" baseline="0" dirty="0" smtClean="0">
                          <a:latin typeface="Arial Unicode MS" pitchFamily="34" charset="-128"/>
                          <a:ea typeface="Arial Unicode MS" pitchFamily="34" charset="-128"/>
                          <a:cs typeface="Arial Unicode MS" pitchFamily="34" charset="-128"/>
                        </a:rPr>
                        <a:t> ROC</a:t>
                      </a:r>
                    </a:p>
                    <a:p>
                      <a:endParaRPr lang="en-US" sz="2400" b="0" dirty="0">
                        <a:latin typeface="Arial Unicode MS" pitchFamily="34" charset="-128"/>
                        <a:ea typeface="Arial Unicode MS" pitchFamily="34" charset="-128"/>
                        <a:cs typeface="Arial Unicode MS" pitchFamily="34" charset="-128"/>
                      </a:endParaRPr>
                    </a:p>
                  </a:txBody>
                  <a:tcPr/>
                </a:tc>
                <a:tc>
                  <a:txBody>
                    <a:bodyPr/>
                    <a:lstStyle/>
                    <a:p>
                      <a:r>
                        <a:rPr lang="en-US" sz="2400" b="0" dirty="0" smtClean="0">
                          <a:latin typeface="Arial Unicode MS" pitchFamily="34" charset="-128"/>
                          <a:ea typeface="Arial Unicode MS" pitchFamily="34" charset="-128"/>
                          <a:cs typeface="Arial Unicode MS" pitchFamily="34" charset="-128"/>
                        </a:rPr>
                        <a:t>30 days </a:t>
                      </a:r>
                      <a:endParaRPr lang="en-US" sz="2400" b="0" dirty="0">
                        <a:latin typeface="Arial Unicode MS" pitchFamily="34" charset="-128"/>
                        <a:ea typeface="Arial Unicode MS" pitchFamily="34" charset="-128"/>
                        <a:cs typeface="Arial Unicode MS" pitchFamily="34" charset="-128"/>
                      </a:endParaRPr>
                    </a:p>
                  </a:txBody>
                  <a:tcPr/>
                </a:tc>
              </a:tr>
              <a:tr h="370840">
                <a:tc>
                  <a:txBody>
                    <a:bodyPr/>
                    <a:lstStyle/>
                    <a:p>
                      <a:r>
                        <a:rPr lang="en-US" sz="2400" dirty="0" smtClean="0">
                          <a:latin typeface="Arial Unicode MS" pitchFamily="34" charset="-128"/>
                          <a:ea typeface="Arial Unicode MS" pitchFamily="34" charset="-128"/>
                          <a:cs typeface="Arial Unicode MS" pitchFamily="34" charset="-128"/>
                        </a:rPr>
                        <a:t>Change to R.O. </a:t>
                      </a:r>
                      <a:endParaRPr lang="en-US" sz="2400" dirty="0">
                        <a:latin typeface="Arial Unicode MS" pitchFamily="34" charset="-128"/>
                        <a:ea typeface="Arial Unicode MS" pitchFamily="34" charset="-128"/>
                        <a:cs typeface="Arial Unicode MS" pitchFamily="34"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dirty="0" smtClean="0">
                          <a:latin typeface="Arial Unicode MS" pitchFamily="34" charset="-128"/>
                          <a:ea typeface="Arial Unicode MS" pitchFamily="34" charset="-128"/>
                          <a:cs typeface="Arial Unicode MS" pitchFamily="34" charset="-128"/>
                        </a:rPr>
                        <a:t>30 days </a:t>
                      </a:r>
                    </a:p>
                    <a:p>
                      <a:endParaRPr lang="en-US" sz="2400" dirty="0">
                        <a:latin typeface="Arial Unicode MS" pitchFamily="34" charset="-128"/>
                        <a:ea typeface="Arial Unicode MS" pitchFamily="34" charset="-128"/>
                        <a:cs typeface="Arial Unicode MS" pitchFamily="34" charset="-128"/>
                      </a:endParaRPr>
                    </a:p>
                  </a:txBody>
                  <a:tcPr/>
                </a:tc>
              </a:tr>
              <a:tr h="370840">
                <a:tc>
                  <a:txBody>
                    <a:bodyPr/>
                    <a:lstStyle/>
                    <a:p>
                      <a:r>
                        <a:rPr lang="en-US" sz="2400" dirty="0" smtClean="0">
                          <a:latin typeface="Arial Unicode MS" pitchFamily="34" charset="-128"/>
                          <a:ea typeface="Arial Unicode MS" pitchFamily="34" charset="-128"/>
                          <a:cs typeface="Arial Unicode MS" pitchFamily="34" charset="-128"/>
                        </a:rPr>
                        <a:t>Transmission to Entry to R.O.</a:t>
                      </a:r>
                      <a:r>
                        <a:rPr lang="en-US" sz="2400" baseline="0" dirty="0" smtClean="0">
                          <a:latin typeface="Arial Unicode MS" pitchFamily="34" charset="-128"/>
                          <a:ea typeface="Arial Unicode MS" pitchFamily="34" charset="-128"/>
                          <a:cs typeface="Arial Unicode MS" pitchFamily="34" charset="-128"/>
                        </a:rPr>
                        <a:t> </a:t>
                      </a:r>
                    </a:p>
                    <a:p>
                      <a:endParaRPr lang="en-US" sz="2400" dirty="0">
                        <a:latin typeface="Arial Unicode MS" pitchFamily="34" charset="-128"/>
                        <a:ea typeface="Arial Unicode MS" pitchFamily="34" charset="-128"/>
                        <a:cs typeface="Arial Unicode MS" pitchFamily="34"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dirty="0" smtClean="0">
                          <a:latin typeface="Arial Unicode MS" pitchFamily="34" charset="-128"/>
                          <a:ea typeface="Arial Unicode MS" pitchFamily="34" charset="-128"/>
                          <a:cs typeface="Arial Unicode MS" pitchFamily="34" charset="-128"/>
                        </a:rPr>
                        <a:t>30 days </a:t>
                      </a:r>
                    </a:p>
                    <a:p>
                      <a:endParaRPr lang="en-US" sz="2400" dirty="0">
                        <a:latin typeface="Arial Unicode MS" pitchFamily="34" charset="-128"/>
                        <a:ea typeface="Arial Unicode MS" pitchFamily="34" charset="-128"/>
                        <a:cs typeface="Arial Unicode MS" pitchFamily="34" charset="-128"/>
                      </a:endParaRPr>
                    </a:p>
                  </a:txBody>
                  <a:tcPr/>
                </a:tc>
              </a:tr>
              <a:tr h="370840">
                <a:tc>
                  <a:txBody>
                    <a:bodyPr/>
                    <a:lstStyle/>
                    <a:p>
                      <a:r>
                        <a:rPr lang="en-US" sz="2400" dirty="0" smtClean="0">
                          <a:latin typeface="Arial Unicode MS" pitchFamily="34" charset="-128"/>
                          <a:ea typeface="Arial Unicode MS" pitchFamily="34" charset="-128"/>
                          <a:cs typeface="Arial Unicode MS" pitchFamily="34" charset="-128"/>
                        </a:rPr>
                        <a:t>Duplicate Register</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At R.O.</a:t>
                      </a:r>
                      <a:r>
                        <a:rPr lang="en-US" sz="2400" baseline="0" dirty="0" smtClean="0">
                          <a:latin typeface="Arial Unicode MS" pitchFamily="34" charset="-128"/>
                          <a:ea typeface="Arial Unicode MS" pitchFamily="34" charset="-128"/>
                          <a:cs typeface="Arial Unicode MS" pitchFamily="34" charset="-128"/>
                        </a:rPr>
                        <a:t> </a:t>
                      </a:r>
                      <a:endParaRPr lang="en-US" sz="2400" dirty="0">
                        <a:latin typeface="Arial Unicode MS" pitchFamily="34" charset="-128"/>
                        <a:ea typeface="Arial Unicode MS" pitchFamily="34" charset="-128"/>
                        <a:cs typeface="Arial Unicode MS" pitchFamily="34" charset="-128"/>
                      </a:endParaRPr>
                    </a:p>
                  </a:txBody>
                  <a:tcPr/>
                </a:tc>
              </a:tr>
            </a:tbl>
          </a:graphicData>
        </a:graphic>
      </p:graphicFrame>
      <p:sp>
        <p:nvSpPr>
          <p:cNvPr id="7" name="Rectangle 6"/>
          <p:cNvSpPr/>
          <p:nvPr/>
        </p:nvSpPr>
        <p:spPr>
          <a:xfrm>
            <a:off x="609600" y="1676400"/>
            <a:ext cx="3025187" cy="523220"/>
          </a:xfrm>
          <a:prstGeom prst="rect">
            <a:avLst/>
          </a:prstGeom>
        </p:spPr>
        <p:txBody>
          <a:bodyPr wrap="none">
            <a:spAutoFit/>
          </a:bodyPr>
          <a:lstStyle/>
          <a:p>
            <a:r>
              <a:rPr lang="en-US" sz="2800" b="1" u="sng" dirty="0" smtClean="0">
                <a:latin typeface="Arial Unicode MS" pitchFamily="34" charset="-128"/>
                <a:ea typeface="Arial Unicode MS" pitchFamily="34" charset="-128"/>
                <a:cs typeface="Arial Unicode MS" pitchFamily="34" charset="-128"/>
              </a:rPr>
              <a:t>Foreign Registers</a:t>
            </a:r>
            <a:endParaRPr lang="en-US" sz="2800" b="1" u="sng"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533400"/>
            <a:ext cx="8229600" cy="884238"/>
          </a:xfrm>
        </p:spPr>
        <p:txBody>
          <a:bodyPr/>
          <a:lstStyle/>
          <a:p>
            <a:pPr eaLnBrk="1" hangingPunct="1"/>
            <a:r>
              <a:rPr lang="en-US" sz="3600" dirty="0" smtClean="0">
                <a:latin typeface="Arial Unicode MS" pitchFamily="34" charset="-128"/>
                <a:ea typeface="Arial Unicode MS" pitchFamily="34" charset="-128"/>
                <a:cs typeface="Arial Unicode MS" pitchFamily="34" charset="-128"/>
              </a:rPr>
              <a:t>Preservation of Records</a:t>
            </a:r>
            <a:endParaRPr lang="en-US" sz="3600" dirty="0" smtClean="0"/>
          </a:p>
        </p:txBody>
      </p:sp>
      <p:graphicFrame>
        <p:nvGraphicFramePr>
          <p:cNvPr id="6" name="Content Placeholder 5"/>
          <p:cNvGraphicFramePr>
            <a:graphicFrameLocks noGrp="1"/>
          </p:cNvGraphicFramePr>
          <p:nvPr>
            <p:ph sz="quarter" idx="1"/>
          </p:nvPr>
        </p:nvGraphicFramePr>
        <p:xfrm>
          <a:off x="612775" y="1600200"/>
          <a:ext cx="8153400" cy="3505200"/>
        </p:xfrm>
        <a:graphic>
          <a:graphicData uri="http://schemas.openxmlformats.org/drawingml/2006/table">
            <a:tbl>
              <a:tblPr firstRow="1" bandRow="1">
                <a:tableStyleId>{2D5ABB26-0587-4C30-8999-92F81FD0307C}</a:tableStyleId>
              </a:tblPr>
              <a:tblGrid>
                <a:gridCol w="530225"/>
                <a:gridCol w="4572000"/>
                <a:gridCol w="457200"/>
                <a:gridCol w="2593975"/>
              </a:tblGrid>
              <a:tr h="685800">
                <a:tc>
                  <a:txBody>
                    <a:bodyPr/>
                    <a:lstStyle/>
                    <a:p>
                      <a:pPr>
                        <a:buFont typeface="Wingdings" pitchFamily="2" charset="2"/>
                        <a:buChar char="v"/>
                      </a:pPr>
                      <a:r>
                        <a:rPr lang="en-US" dirty="0" smtClean="0"/>
                        <a:t> </a:t>
                      </a:r>
                      <a:endParaRPr lang="en-US" dirty="0"/>
                    </a:p>
                  </a:txBody>
                  <a:tcPr/>
                </a:tc>
                <a:tc>
                  <a:txBody>
                    <a:bodyPr/>
                    <a:lstStyle/>
                    <a:p>
                      <a:r>
                        <a:rPr lang="en-US" sz="2400" dirty="0" smtClean="0">
                          <a:latin typeface="Arial Unicode MS" pitchFamily="34" charset="-128"/>
                          <a:ea typeface="Arial Unicode MS" pitchFamily="34" charset="-128"/>
                          <a:cs typeface="Arial Unicode MS" pitchFamily="34" charset="-128"/>
                        </a:rPr>
                        <a:t>Member’s Register </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Permanently</a:t>
                      </a:r>
                      <a:endParaRPr lang="en-US" sz="2400" dirty="0">
                        <a:latin typeface="Arial Unicode MS" pitchFamily="34" charset="-128"/>
                        <a:ea typeface="Arial Unicode MS" pitchFamily="34" charset="-128"/>
                        <a:cs typeface="Arial Unicode MS" pitchFamily="34" charset="-128"/>
                      </a:endParaRPr>
                    </a:p>
                  </a:txBody>
                  <a:tcPr/>
                </a:tc>
              </a:tr>
              <a:tr h="1143000">
                <a:tc>
                  <a:txBody>
                    <a:bodyPr/>
                    <a:lstStyle/>
                    <a:p>
                      <a:pPr>
                        <a:buFont typeface="Wingdings" pitchFamily="2" charset="2"/>
                        <a:buChar char="v"/>
                      </a:pPr>
                      <a:r>
                        <a:rPr lang="en-US" dirty="0" smtClean="0"/>
                        <a:t> </a:t>
                      </a:r>
                      <a:endParaRPr lang="en-US" dirty="0"/>
                    </a:p>
                  </a:txBody>
                  <a:tcPr/>
                </a:tc>
                <a:tc>
                  <a:txBody>
                    <a:bodyPr/>
                    <a:lstStyle/>
                    <a:p>
                      <a:r>
                        <a:rPr lang="en-US" sz="2400" dirty="0" smtClean="0">
                          <a:latin typeface="Arial Unicode MS" pitchFamily="34" charset="-128"/>
                          <a:ea typeface="Arial Unicode MS" pitchFamily="34" charset="-128"/>
                          <a:cs typeface="Arial Unicode MS" pitchFamily="34" charset="-128"/>
                        </a:rPr>
                        <a:t>Register of debenture</a:t>
                      </a:r>
                      <a:r>
                        <a:rPr lang="en-US" sz="2400" baseline="0" dirty="0" smtClean="0">
                          <a:latin typeface="Arial Unicode MS" pitchFamily="34" charset="-128"/>
                          <a:ea typeface="Arial Unicode MS" pitchFamily="34" charset="-128"/>
                          <a:cs typeface="Arial Unicode MS" pitchFamily="34" charset="-128"/>
                        </a:rPr>
                        <a:t> holders / other security holder</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8 years</a:t>
                      </a:r>
                      <a:endParaRPr lang="en-US" sz="2400" dirty="0">
                        <a:latin typeface="Arial Unicode MS" pitchFamily="34" charset="-128"/>
                        <a:ea typeface="Arial Unicode MS" pitchFamily="34" charset="-128"/>
                        <a:cs typeface="Arial Unicode MS" pitchFamily="34" charset="-128"/>
                      </a:endParaRPr>
                    </a:p>
                  </a:txBody>
                  <a:tcPr/>
                </a:tc>
              </a:tr>
              <a:tr h="1066800">
                <a:tc>
                  <a:txBody>
                    <a:bodyPr/>
                    <a:lstStyle/>
                    <a:p>
                      <a:pPr>
                        <a:buFont typeface="Wingdings" pitchFamily="2" charset="2"/>
                        <a:buChar char="v"/>
                      </a:pPr>
                      <a:r>
                        <a:rPr lang="en-US" dirty="0" smtClean="0"/>
                        <a:t> </a:t>
                      </a:r>
                      <a:endParaRPr lang="en-US" dirty="0"/>
                    </a:p>
                  </a:txBody>
                  <a:tcPr/>
                </a:tc>
                <a:tc>
                  <a:txBody>
                    <a:bodyPr/>
                    <a:lstStyle/>
                    <a:p>
                      <a:r>
                        <a:rPr lang="en-US" sz="2400" dirty="0" smtClean="0">
                          <a:latin typeface="Arial Unicode MS" pitchFamily="34" charset="-128"/>
                          <a:ea typeface="Arial Unicode MS" pitchFamily="34" charset="-128"/>
                          <a:cs typeface="Arial Unicode MS" pitchFamily="34" charset="-128"/>
                        </a:rPr>
                        <a:t>Copies</a:t>
                      </a:r>
                      <a:r>
                        <a:rPr lang="en-US" sz="2400" baseline="0" dirty="0" smtClean="0">
                          <a:latin typeface="Arial Unicode MS" pitchFamily="34" charset="-128"/>
                          <a:ea typeface="Arial Unicode MS" pitchFamily="34" charset="-128"/>
                          <a:cs typeface="Arial Unicode MS" pitchFamily="34" charset="-128"/>
                        </a:rPr>
                        <a:t> of A/Rs documents, certificate</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8 years</a:t>
                      </a:r>
                      <a:endParaRPr lang="en-US" sz="2400" dirty="0">
                        <a:latin typeface="Arial Unicode MS" pitchFamily="34" charset="-128"/>
                        <a:ea typeface="Arial Unicode MS" pitchFamily="34" charset="-128"/>
                        <a:cs typeface="Arial Unicode MS" pitchFamily="34" charset="-128"/>
                      </a:endParaRPr>
                    </a:p>
                  </a:txBody>
                  <a:tcPr/>
                </a:tc>
              </a:tr>
              <a:tr h="609600">
                <a:tc>
                  <a:txBody>
                    <a:bodyPr/>
                    <a:lstStyle/>
                    <a:p>
                      <a:pPr>
                        <a:buFont typeface="Wingdings" pitchFamily="2" charset="2"/>
                        <a:buChar char="v"/>
                      </a:pPr>
                      <a:r>
                        <a:rPr lang="en-US" dirty="0" smtClean="0"/>
                        <a:t> </a:t>
                      </a:r>
                      <a:endParaRPr lang="en-US" dirty="0"/>
                    </a:p>
                  </a:txBody>
                  <a:tcPr/>
                </a:tc>
                <a:tc>
                  <a:txBody>
                    <a:bodyPr/>
                    <a:lstStyle/>
                    <a:p>
                      <a:r>
                        <a:rPr lang="en-US" sz="2400" dirty="0" smtClean="0">
                          <a:latin typeface="Arial Unicode MS" pitchFamily="34" charset="-128"/>
                          <a:ea typeface="Arial Unicode MS" pitchFamily="34" charset="-128"/>
                          <a:cs typeface="Arial Unicode MS" pitchFamily="34" charset="-128"/>
                        </a:rPr>
                        <a:t>Foreign</a:t>
                      </a:r>
                      <a:r>
                        <a:rPr lang="en-US" sz="2400" baseline="0" dirty="0" smtClean="0">
                          <a:latin typeface="Arial Unicode MS" pitchFamily="34" charset="-128"/>
                          <a:ea typeface="Arial Unicode MS" pitchFamily="34" charset="-128"/>
                          <a:cs typeface="Arial Unicode MS" pitchFamily="34" charset="-128"/>
                        </a:rPr>
                        <a:t> Register </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Permanently</a:t>
                      </a:r>
                      <a:endParaRPr lang="en-US" sz="2400" dirty="0">
                        <a:latin typeface="Arial Unicode MS" pitchFamily="34" charset="-128"/>
                        <a:ea typeface="Arial Unicode MS" pitchFamily="34" charset="-128"/>
                        <a:cs typeface="Arial Unicode MS" pitchFamily="34" charset="-128"/>
                      </a:endParaRPr>
                    </a:p>
                  </a:txBody>
                  <a:tcPr/>
                </a:tc>
              </a:tr>
            </a:tbl>
          </a:graphicData>
        </a:graphic>
      </p:graphicFrame>
      <p:sp>
        <p:nvSpPr>
          <p:cNvPr id="4" name="Slide Number Placeholder 3"/>
          <p:cNvSpPr>
            <a:spLocks noGrp="1"/>
          </p:cNvSpPr>
          <p:nvPr>
            <p:ph type="sldNum" sz="quarter" idx="12"/>
          </p:nvPr>
        </p:nvSpPr>
        <p:spPr/>
        <p:txBody>
          <a:bodyPr>
            <a:normAutofit fontScale="85000" lnSpcReduction="20000"/>
          </a:bodyPr>
          <a:lstStyle/>
          <a:p>
            <a:pPr>
              <a:defRPr/>
            </a:pPr>
            <a:fld id="{B8637483-97F5-405A-9CAA-721DCAC5A0B2}" type="slidenum">
              <a:rPr lang="en-US"/>
              <a:pPr>
                <a:defRPr/>
              </a:pPr>
              <a:t>144</a:t>
            </a:fld>
            <a:endParaRPr lang="en-US"/>
          </a:p>
        </p:txBody>
      </p:sp>
      <p:sp>
        <p:nvSpPr>
          <p:cNvPr id="21509"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228600"/>
            <a:ext cx="8382000" cy="1189038"/>
          </a:xfrm>
        </p:spPr>
        <p:txBody>
          <a:bodyPr/>
          <a:lstStyle/>
          <a:p>
            <a:pPr eaLnBrk="1" hangingPunct="1"/>
            <a:r>
              <a:rPr lang="en-US" sz="3200" b="1" dirty="0" smtClean="0">
                <a:latin typeface="Arial Unicode MS" pitchFamily="34" charset="-128"/>
                <a:ea typeface="Arial Unicode MS" pitchFamily="34" charset="-128"/>
                <a:cs typeface="Arial Unicode MS" pitchFamily="34" charset="-128"/>
              </a:rPr>
              <a:t>Declaration of Beneficial Interest in shares (Section 89)</a:t>
            </a:r>
            <a:endParaRPr lang="en-US" sz="3200" b="1" dirty="0" smtClean="0"/>
          </a:p>
        </p:txBody>
      </p:sp>
      <p:sp>
        <p:nvSpPr>
          <p:cNvPr id="3" name="Content Placeholder 2"/>
          <p:cNvSpPr>
            <a:spLocks noGrp="1"/>
          </p:cNvSpPr>
          <p:nvPr>
            <p:ph sz="quarter" idx="1"/>
          </p:nvPr>
        </p:nvSpPr>
        <p:spPr>
          <a:xfrm>
            <a:off x="612775" y="1752600"/>
            <a:ext cx="8153400" cy="4343400"/>
          </a:xfrm>
        </p:spPr>
        <p:txBody>
          <a:bodyPr>
            <a:normAutofit/>
          </a:bodyPr>
          <a:lstStyle/>
          <a:p>
            <a:pPr marL="320040" indent="-320040" algn="just" eaLnBrk="1" fontAlgn="auto" hangingPunct="1">
              <a:spcAft>
                <a:spcPts val="0"/>
              </a:spcAft>
              <a:buFont typeface="Wingdings"/>
              <a:buChar char=""/>
              <a:defRPr/>
            </a:pPr>
            <a:r>
              <a:rPr lang="en-US" dirty="0" smtClean="0">
                <a:latin typeface="Arial Unicode MS" pitchFamily="34" charset="-128"/>
                <a:ea typeface="Arial Unicode MS" pitchFamily="34" charset="-128"/>
                <a:cs typeface="Arial Unicode MS" pitchFamily="34" charset="-128"/>
              </a:rPr>
              <a:t>Members shall declare beneficial interest within 30 days.</a:t>
            </a:r>
          </a:p>
          <a:p>
            <a:pPr marL="320040" indent="-320040" algn="just" eaLnBrk="1" fontAlgn="auto" hangingPunct="1">
              <a:spcAft>
                <a:spcPts val="0"/>
              </a:spcAft>
              <a:buFont typeface="Wingdings"/>
              <a:buChar char=""/>
              <a:defRPr/>
            </a:pPr>
            <a:endParaRPr lang="en-US"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r>
              <a:rPr lang="en-US" dirty="0" smtClean="0">
                <a:latin typeface="Arial Unicode MS" pitchFamily="34" charset="-128"/>
                <a:ea typeface="Arial Unicode MS" pitchFamily="34" charset="-128"/>
                <a:cs typeface="Arial Unicode MS" pitchFamily="34" charset="-128"/>
              </a:rPr>
              <a:t>Change in beneficial interest within 30 days.</a:t>
            </a:r>
          </a:p>
          <a:p>
            <a:pPr marL="320040" indent="-320040" algn="just" eaLnBrk="1" fontAlgn="auto" hangingPunct="1">
              <a:spcAft>
                <a:spcPts val="0"/>
              </a:spcAft>
              <a:buFont typeface="Wingdings"/>
              <a:buChar char=""/>
              <a:defRPr/>
            </a:pPr>
            <a:endParaRPr lang="en-US"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r>
              <a:rPr lang="en-US" dirty="0" smtClean="0">
                <a:latin typeface="Arial Unicode MS" pitchFamily="34" charset="-128"/>
                <a:ea typeface="Arial Unicode MS" pitchFamily="34" charset="-128"/>
                <a:cs typeface="Arial Unicode MS" pitchFamily="34" charset="-128"/>
              </a:rPr>
              <a:t>The company shall file such particulars with ROC in 30 days. </a:t>
            </a:r>
            <a:endParaRPr lang="en-US"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8637483-97F5-405A-9CAA-721DCAC5A0B2}" type="slidenum">
              <a:rPr lang="en-US"/>
              <a:pPr>
                <a:defRPr/>
              </a:pPr>
              <a:t>145</a:t>
            </a:fld>
            <a:endParaRPr lang="en-US"/>
          </a:p>
        </p:txBody>
      </p:sp>
      <p:sp>
        <p:nvSpPr>
          <p:cNvPr id="21509"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Content Placeholder 2"/>
          <p:cNvSpPr>
            <a:spLocks noGrp="1"/>
          </p:cNvSpPr>
          <p:nvPr>
            <p:ph idx="4294967295"/>
          </p:nvPr>
        </p:nvSpPr>
        <p:spPr>
          <a:xfrm>
            <a:off x="0" y="2133600"/>
            <a:ext cx="8229600" cy="3992563"/>
          </a:xfrm>
        </p:spPr>
        <p:txBody>
          <a:bodyPr/>
          <a:lstStyle/>
          <a:p>
            <a:pPr algn="ctr" eaLnBrk="1" hangingPunct="1">
              <a:buFont typeface="Wingdings" pitchFamily="2" charset="2"/>
              <a:buNone/>
            </a:pPr>
            <a:endParaRPr lang="en-US" smtClean="0"/>
          </a:p>
          <a:p>
            <a:pPr algn="ctr" eaLnBrk="1" hangingPunct="1">
              <a:buFont typeface="Wingdings" pitchFamily="2" charset="2"/>
              <a:buNone/>
            </a:pPr>
            <a:r>
              <a:rPr lang="en-US" sz="6600" smtClean="0">
                <a:latin typeface="Arial Unicode MS" pitchFamily="34" charset="-128"/>
                <a:ea typeface="Arial Unicode MS" pitchFamily="34" charset="-128"/>
                <a:cs typeface="Arial Unicode MS" pitchFamily="34" charset="-128"/>
              </a:rPr>
              <a:t>THANK YOU</a:t>
            </a:r>
          </a:p>
        </p:txBody>
      </p:sp>
      <p:sp>
        <p:nvSpPr>
          <p:cNvPr id="84995" name="Slide Number Placeholder 3"/>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628B70B9-3859-447F-9751-AB87C19267DD}" type="slidenum">
              <a:rPr lang="en-US" smtClean="0"/>
              <a:pPr fontAlgn="base">
                <a:spcBef>
                  <a:spcPct val="0"/>
                </a:spcBef>
                <a:spcAft>
                  <a:spcPct val="0"/>
                </a:spcAft>
                <a:defRPr/>
              </a:pPr>
              <a:t>146</a:t>
            </a:fld>
            <a:endParaRPr lang="en-US" smtClean="0"/>
          </a:p>
        </p:txBody>
      </p:sp>
      <p:sp>
        <p:nvSpPr>
          <p:cNvPr id="84996" name="Footer Placeholder 4"/>
          <p:cNvSpPr>
            <a:spLocks noGrp="1"/>
          </p:cNvSpPr>
          <p:nvPr>
            <p:ph type="ftr" sz="quarter" idx="11"/>
          </p:nvPr>
        </p:nvSpPr>
        <p:spPr bwMode="auto">
          <a:xfrm>
            <a:off x="609600" y="6248400"/>
            <a:ext cx="8077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a:xfrm>
            <a:off x="457200" y="609600"/>
            <a:ext cx="8229600" cy="808038"/>
          </a:xfrm>
        </p:spPr>
        <p:txBody>
          <a:bodyPr/>
          <a:lstStyle/>
          <a:p>
            <a:pPr eaLnBrk="1" hangingPunct="1"/>
            <a:r>
              <a:rPr lang="en-US" sz="4000" b="1" dirty="0" smtClean="0">
                <a:solidFill>
                  <a:schemeClr val="tx1"/>
                </a:solidFill>
              </a:rPr>
              <a:t>DORMANT COMPANY</a:t>
            </a:r>
            <a:endParaRPr lang="en-US" dirty="0" smtClean="0">
              <a:solidFill>
                <a:schemeClr val="tx1"/>
              </a:solidFill>
            </a:endParaRPr>
          </a:p>
        </p:txBody>
      </p:sp>
      <p:sp>
        <p:nvSpPr>
          <p:cNvPr id="3" name="Content Placeholder 2"/>
          <p:cNvSpPr>
            <a:spLocks noGrp="1"/>
          </p:cNvSpPr>
          <p:nvPr>
            <p:ph sz="quarter" idx="1"/>
          </p:nvPr>
        </p:nvSpPr>
        <p:spPr>
          <a:xfrm>
            <a:off x="457200" y="1600200"/>
            <a:ext cx="8229600" cy="4525963"/>
          </a:xfrm>
        </p:spPr>
        <p:txBody>
          <a:bodyPr>
            <a:noAutofit/>
          </a:bodyPr>
          <a:lstStyle/>
          <a:p>
            <a:pPr marL="0" indent="0" algn="just" eaLnBrk="1" hangingPunct="1">
              <a:buFont typeface="Wingdings" pitchFamily="2" charset="2"/>
              <a:buNone/>
            </a:pPr>
            <a:r>
              <a:rPr lang="en-US" sz="2800" u="sng" dirty="0" smtClean="0">
                <a:latin typeface="Arial Unicode MS" pitchFamily="34" charset="-128"/>
                <a:ea typeface="Arial Unicode MS" pitchFamily="34" charset="-128"/>
                <a:cs typeface="Arial Unicode MS" pitchFamily="34" charset="-128"/>
              </a:rPr>
              <a:t>Significant  Accounting Transaction</a:t>
            </a:r>
            <a:r>
              <a:rPr lang="en-US" sz="2800" dirty="0" smtClean="0">
                <a:latin typeface="Arial Unicode MS" pitchFamily="34" charset="-128"/>
                <a:ea typeface="Arial Unicode MS" pitchFamily="34" charset="-128"/>
                <a:cs typeface="Arial Unicode MS" pitchFamily="34" charset="-128"/>
              </a:rPr>
              <a:t>:  </a:t>
            </a:r>
          </a:p>
          <a:p>
            <a:pPr marL="0" indent="0" algn="just" eaLnBrk="1" hangingPunct="1">
              <a:buFont typeface="Wingdings" pitchFamily="2" charset="2"/>
              <a:buNone/>
            </a:pPr>
            <a:endParaRPr lang="en-US" sz="1000" dirty="0" smtClean="0">
              <a:latin typeface="Arial Unicode MS" pitchFamily="34" charset="-128"/>
              <a:ea typeface="Arial Unicode MS" pitchFamily="34" charset="-128"/>
              <a:cs typeface="Arial Unicode MS" pitchFamily="34" charset="-128"/>
            </a:endParaRPr>
          </a:p>
          <a:p>
            <a:pPr marL="0" indent="0" algn="just" eaLnBrk="1" hangingPunct="1">
              <a:buFont typeface="Wingdings" pitchFamily="2" charset="2"/>
              <a:buNone/>
            </a:pPr>
            <a:r>
              <a:rPr lang="en-US" sz="2800" dirty="0" smtClean="0">
                <a:latin typeface="Arial Unicode MS" pitchFamily="34" charset="-128"/>
                <a:ea typeface="Arial Unicode MS" pitchFamily="34" charset="-128"/>
                <a:cs typeface="Arial Unicode MS" pitchFamily="34" charset="-128"/>
              </a:rPr>
              <a:t>Any transaction other than:</a:t>
            </a:r>
          </a:p>
          <a:p>
            <a:pPr marL="0" indent="0" algn="just" eaLnBrk="1" hangingPunct="1">
              <a:buFont typeface="Wingdings" pitchFamily="2" charset="2"/>
              <a:buNone/>
            </a:pPr>
            <a:endParaRPr lang="en-US" sz="900" dirty="0" smtClean="0">
              <a:latin typeface="Arial Unicode MS" pitchFamily="34" charset="-128"/>
              <a:ea typeface="Arial Unicode MS" pitchFamily="34" charset="-128"/>
              <a:cs typeface="Arial Unicode MS" pitchFamily="34" charset="-128"/>
            </a:endParaRPr>
          </a:p>
          <a:p>
            <a:pPr marL="919163" lvl="2" indent="-571500" algn="just" eaLnBrk="1" hangingPunct="1"/>
            <a:r>
              <a:rPr lang="en-US" sz="2800" dirty="0" smtClean="0">
                <a:latin typeface="Arial Unicode MS" pitchFamily="34" charset="-128"/>
                <a:ea typeface="Arial Unicode MS" pitchFamily="34" charset="-128"/>
                <a:cs typeface="Arial Unicode MS" pitchFamily="34" charset="-128"/>
              </a:rPr>
              <a:t>Payment of fee to Registrar.</a:t>
            </a:r>
          </a:p>
          <a:p>
            <a:pPr marL="919163" lvl="2" indent="-571500" algn="just" eaLnBrk="1" hangingPunct="1"/>
            <a:r>
              <a:rPr lang="en-US" sz="2800" dirty="0" smtClean="0">
                <a:latin typeface="Arial Unicode MS" pitchFamily="34" charset="-128"/>
                <a:ea typeface="Arial Unicode MS" pitchFamily="34" charset="-128"/>
                <a:cs typeface="Arial Unicode MS" pitchFamily="34" charset="-128"/>
              </a:rPr>
              <a:t>Payment to fulfill the requirement of this Act or any other law.</a:t>
            </a:r>
          </a:p>
          <a:p>
            <a:pPr marL="919163" lvl="2" indent="-571500" algn="just" eaLnBrk="1" hangingPunct="1"/>
            <a:r>
              <a:rPr lang="en-US" sz="2800" dirty="0" smtClean="0">
                <a:latin typeface="Arial Unicode MS" pitchFamily="34" charset="-128"/>
                <a:ea typeface="Arial Unicode MS" pitchFamily="34" charset="-128"/>
                <a:cs typeface="Arial Unicode MS" pitchFamily="34" charset="-128"/>
              </a:rPr>
              <a:t>Allotment of Shares to fulfill the requirement of this Act .</a:t>
            </a:r>
          </a:p>
          <a:p>
            <a:pPr marL="919163" lvl="2" indent="-571500" algn="just" eaLnBrk="1" hangingPunct="1"/>
            <a:r>
              <a:rPr lang="en-US" sz="2800" dirty="0" smtClean="0">
                <a:latin typeface="Arial Unicode MS" pitchFamily="34" charset="-128"/>
                <a:ea typeface="Arial Unicode MS" pitchFamily="34" charset="-128"/>
                <a:cs typeface="Arial Unicode MS" pitchFamily="34" charset="-128"/>
              </a:rPr>
              <a:t>Payment for maintenance of office or record.</a:t>
            </a:r>
          </a:p>
          <a:p>
            <a:pPr marL="0" indent="0" algn="just"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5ADA1E7-88A7-4C71-B8A9-8FF3A018784A}" type="slidenum">
              <a:rPr lang="en-US"/>
              <a:pPr>
                <a:defRPr/>
              </a:pPr>
              <a:t>15</a:t>
            </a:fld>
            <a:endParaRPr lang="en-US"/>
          </a:p>
        </p:txBody>
      </p:sp>
      <p:sp>
        <p:nvSpPr>
          <p:cNvPr id="73733" name="Footer Placeholder 4"/>
          <p:cNvSpPr>
            <a:spLocks noGrp="1"/>
          </p:cNvSpPr>
          <p:nvPr>
            <p:ph type="ftr" sz="quarter" idx="11"/>
          </p:nvPr>
        </p:nvSpPr>
        <p:spPr bwMode="auto">
          <a:xfrm>
            <a:off x="609600" y="6248400"/>
            <a:ext cx="8001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a:xfrm>
            <a:off x="457200" y="609600"/>
            <a:ext cx="8229600" cy="808038"/>
          </a:xfrm>
        </p:spPr>
        <p:txBody>
          <a:bodyPr/>
          <a:lstStyle/>
          <a:p>
            <a:pPr eaLnBrk="1" hangingPunct="1"/>
            <a:r>
              <a:rPr lang="en-US" sz="4000" b="1" dirty="0" smtClean="0">
                <a:solidFill>
                  <a:schemeClr val="tx1"/>
                </a:solidFill>
              </a:rPr>
              <a:t>DORMANT COMPANY</a:t>
            </a:r>
            <a:endParaRPr lang="en-US" dirty="0" smtClean="0">
              <a:solidFill>
                <a:schemeClr val="tx1"/>
              </a:solidFill>
            </a:endParaRPr>
          </a:p>
        </p:txBody>
      </p:sp>
      <p:sp>
        <p:nvSpPr>
          <p:cNvPr id="3" name="Content Placeholder 2"/>
          <p:cNvSpPr>
            <a:spLocks noGrp="1"/>
          </p:cNvSpPr>
          <p:nvPr>
            <p:ph sz="quarter" idx="1"/>
          </p:nvPr>
        </p:nvSpPr>
        <p:spPr>
          <a:xfrm>
            <a:off x="457200" y="1600200"/>
            <a:ext cx="8229600" cy="4525963"/>
          </a:xfrm>
        </p:spPr>
        <p:txBody>
          <a:bodyPr>
            <a:noAutofit/>
          </a:bodyPr>
          <a:lstStyle/>
          <a:p>
            <a:pPr marL="0" indent="0" algn="just" eaLnBrk="1" hangingPunct="1">
              <a:buFont typeface="Wingdings" pitchFamily="2" charset="2"/>
              <a:buNone/>
            </a:pPr>
            <a:r>
              <a:rPr lang="en-US" sz="2400" u="sng" dirty="0" smtClean="0">
                <a:latin typeface="Arial Unicode MS" pitchFamily="34" charset="-128"/>
                <a:ea typeface="Arial Unicode MS" pitchFamily="34" charset="-128"/>
                <a:cs typeface="Arial Unicode MS" pitchFamily="34" charset="-128"/>
              </a:rPr>
              <a:t>Conditions Rule (3)</a:t>
            </a:r>
            <a:r>
              <a:rPr lang="en-US" sz="2400" dirty="0" smtClean="0">
                <a:latin typeface="Arial Unicode MS" pitchFamily="34" charset="-128"/>
                <a:ea typeface="Arial Unicode MS" pitchFamily="34" charset="-128"/>
                <a:cs typeface="Arial Unicode MS" pitchFamily="34" charset="-128"/>
              </a:rPr>
              <a:t>:  </a:t>
            </a:r>
          </a:p>
          <a:p>
            <a:pPr marL="0" indent="0" algn="just" eaLnBrk="1" hangingPunct="1">
              <a:buFont typeface="Wingdings" pitchFamily="2" charset="2"/>
              <a:buNone/>
            </a:pPr>
            <a:endParaRPr lang="en-US" sz="900" dirty="0" smtClean="0">
              <a:latin typeface="Arial Unicode MS" pitchFamily="34" charset="-128"/>
              <a:ea typeface="Arial Unicode MS" pitchFamily="34" charset="-128"/>
              <a:cs typeface="Arial Unicode MS" pitchFamily="34" charset="-128"/>
            </a:endParaRPr>
          </a:p>
          <a:p>
            <a:pPr marL="347663" lvl="2" indent="-347663" algn="just" eaLnBrk="1" hangingPunct="1"/>
            <a:r>
              <a:rPr lang="en-US" sz="2400" dirty="0" smtClean="0">
                <a:latin typeface="Arial Unicode MS" pitchFamily="34" charset="-128"/>
                <a:ea typeface="Arial Unicode MS" pitchFamily="34" charset="-128"/>
                <a:cs typeface="Arial Unicode MS" pitchFamily="34" charset="-128"/>
              </a:rPr>
              <a:t>Pass the special resolution.</a:t>
            </a:r>
          </a:p>
          <a:p>
            <a:pPr marL="347663" lvl="2" indent="-347663" algn="just" eaLnBrk="1" hangingPunct="1"/>
            <a:r>
              <a:rPr lang="en-US" sz="2400" dirty="0" smtClean="0">
                <a:latin typeface="Arial Unicode MS" pitchFamily="34" charset="-128"/>
                <a:ea typeface="Arial Unicode MS" pitchFamily="34" charset="-128"/>
                <a:cs typeface="Arial Unicode MS" pitchFamily="34" charset="-128"/>
              </a:rPr>
              <a:t>No inspection, inquiry or investigation (Pending)</a:t>
            </a:r>
          </a:p>
          <a:p>
            <a:pPr marL="347663" lvl="2" indent="-347663" algn="just" eaLnBrk="1" hangingPunct="1"/>
            <a:r>
              <a:rPr lang="en-US" sz="2400" dirty="0" smtClean="0">
                <a:latin typeface="Arial Unicode MS" pitchFamily="34" charset="-128"/>
                <a:ea typeface="Arial Unicode MS" pitchFamily="34" charset="-128"/>
                <a:cs typeface="Arial Unicode MS" pitchFamily="34" charset="-128"/>
              </a:rPr>
              <a:t>No prosecution (Pending)</a:t>
            </a:r>
          </a:p>
          <a:p>
            <a:pPr marL="347663" lvl="2" indent="-347663" algn="just" eaLnBrk="1" hangingPunct="1"/>
            <a:r>
              <a:rPr lang="en-US" sz="2400" dirty="0" smtClean="0">
                <a:latin typeface="Arial Unicode MS" pitchFamily="34" charset="-128"/>
                <a:ea typeface="Arial Unicode MS" pitchFamily="34" charset="-128"/>
                <a:cs typeface="Arial Unicode MS" pitchFamily="34" charset="-128"/>
              </a:rPr>
              <a:t>No public deposit outstanding in default.</a:t>
            </a:r>
          </a:p>
          <a:p>
            <a:pPr marL="347663" lvl="2" indent="-347663" algn="just" eaLnBrk="1" hangingPunct="1"/>
            <a:r>
              <a:rPr lang="en-US" sz="2400" dirty="0" smtClean="0">
                <a:latin typeface="Arial Unicode MS" pitchFamily="34" charset="-128"/>
                <a:ea typeface="Arial Unicode MS" pitchFamily="34" charset="-128"/>
                <a:cs typeface="Arial Unicode MS" pitchFamily="34" charset="-128"/>
              </a:rPr>
              <a:t>No secured or unsecured loan outstanding.</a:t>
            </a:r>
          </a:p>
          <a:p>
            <a:pPr marL="347663" lvl="2" indent="-347663" algn="just" eaLnBrk="1" hangingPunct="1"/>
            <a:r>
              <a:rPr lang="en-US" sz="2400" dirty="0" smtClean="0">
                <a:latin typeface="Arial Unicode MS" pitchFamily="34" charset="-128"/>
                <a:ea typeface="Arial Unicode MS" pitchFamily="34" charset="-128"/>
                <a:cs typeface="Arial Unicode MS" pitchFamily="34" charset="-128"/>
              </a:rPr>
              <a:t>No dispute in management.</a:t>
            </a:r>
          </a:p>
          <a:p>
            <a:pPr marL="347663" lvl="2" indent="-347663" algn="just" eaLnBrk="1" hangingPunct="1"/>
            <a:r>
              <a:rPr lang="en-US" sz="2400" dirty="0" smtClean="0">
                <a:latin typeface="Arial Unicode MS" pitchFamily="34" charset="-128"/>
                <a:ea typeface="Arial Unicode MS" pitchFamily="34" charset="-128"/>
                <a:cs typeface="Arial Unicode MS" pitchFamily="34" charset="-128"/>
              </a:rPr>
              <a:t>No statutory dues.</a:t>
            </a:r>
          </a:p>
          <a:p>
            <a:pPr marL="347663" lvl="2" indent="-347663" algn="just" eaLnBrk="1" hangingPunct="1"/>
            <a:r>
              <a:rPr lang="en-US" sz="2400" dirty="0" smtClean="0">
                <a:latin typeface="Arial Unicode MS" pitchFamily="34" charset="-128"/>
                <a:ea typeface="Arial Unicode MS" pitchFamily="34" charset="-128"/>
                <a:cs typeface="Arial Unicode MS" pitchFamily="34" charset="-128"/>
              </a:rPr>
              <a:t>No workman dues.</a:t>
            </a:r>
          </a:p>
          <a:p>
            <a:pPr marL="347663" lvl="2" indent="-347663" algn="just" eaLnBrk="1" hangingPunct="1"/>
            <a:r>
              <a:rPr lang="en-US" sz="2400" dirty="0" smtClean="0">
                <a:latin typeface="Arial Unicode MS" pitchFamily="34" charset="-128"/>
                <a:ea typeface="Arial Unicode MS" pitchFamily="34" charset="-128"/>
                <a:cs typeface="Arial Unicode MS" pitchFamily="34" charset="-128"/>
              </a:rPr>
              <a:t>Company is not listed company.</a:t>
            </a:r>
          </a:p>
          <a:p>
            <a:pPr marL="347663" lvl="2" indent="-347663" algn="just" eaLnBrk="1" hangingPunct="1"/>
            <a:r>
              <a:rPr lang="en-US" sz="2400" dirty="0" smtClean="0">
                <a:latin typeface="Arial Unicode MS" pitchFamily="34" charset="-128"/>
                <a:ea typeface="Arial Unicode MS" pitchFamily="34" charset="-128"/>
                <a:cs typeface="Arial Unicode MS" pitchFamily="34" charset="-128"/>
              </a:rPr>
              <a:t>Only for 5 years. </a:t>
            </a:r>
          </a:p>
          <a:p>
            <a:pPr marL="347663" lvl="2" indent="-347663" algn="just" eaLnBrk="1" hangingPunct="1">
              <a:buNone/>
            </a:pPr>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buFont typeface="Wingdings" pitchFamily="2" charset="2"/>
              <a:buNone/>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5ADA1E7-88A7-4C71-B8A9-8FF3A018784A}" type="slidenum">
              <a:rPr lang="en-US"/>
              <a:pPr>
                <a:defRPr/>
              </a:pPr>
              <a:t>16</a:t>
            </a:fld>
            <a:endParaRPr lang="en-US"/>
          </a:p>
        </p:txBody>
      </p:sp>
      <p:sp>
        <p:nvSpPr>
          <p:cNvPr id="73733" name="Footer Placeholder 4"/>
          <p:cNvSpPr>
            <a:spLocks noGrp="1"/>
          </p:cNvSpPr>
          <p:nvPr>
            <p:ph type="ftr" sz="quarter" idx="11"/>
          </p:nvPr>
        </p:nvSpPr>
        <p:spPr bwMode="auto">
          <a:xfrm>
            <a:off x="609600" y="6248400"/>
            <a:ext cx="8001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a:xfrm>
            <a:off x="457200" y="609600"/>
            <a:ext cx="8229600" cy="808038"/>
          </a:xfrm>
        </p:spPr>
        <p:txBody>
          <a:bodyPr/>
          <a:lstStyle/>
          <a:p>
            <a:pPr eaLnBrk="1" hangingPunct="1"/>
            <a:r>
              <a:rPr lang="en-US" sz="4000" b="1" dirty="0" smtClean="0">
                <a:solidFill>
                  <a:schemeClr val="tx1"/>
                </a:solidFill>
              </a:rPr>
              <a:t>DORMANT COMPANY</a:t>
            </a:r>
            <a:endParaRPr lang="en-US" dirty="0" smtClean="0">
              <a:solidFill>
                <a:schemeClr val="tx1"/>
              </a:solidFill>
            </a:endParaRPr>
          </a:p>
        </p:txBody>
      </p:sp>
      <p:sp>
        <p:nvSpPr>
          <p:cNvPr id="3" name="Content Placeholder 2"/>
          <p:cNvSpPr>
            <a:spLocks noGrp="1"/>
          </p:cNvSpPr>
          <p:nvPr>
            <p:ph sz="quarter" idx="1"/>
          </p:nvPr>
        </p:nvSpPr>
        <p:spPr>
          <a:xfrm>
            <a:off x="457200" y="1600200"/>
            <a:ext cx="8229600" cy="4525963"/>
          </a:xfrm>
        </p:spPr>
        <p:txBody>
          <a:bodyPr>
            <a:noAutofit/>
          </a:bodyPr>
          <a:lstStyle/>
          <a:p>
            <a:pPr marL="465138" lvl="2" indent="-465138" algn="just" eaLnBrk="1" hangingPunct="1">
              <a:buNone/>
            </a:pPr>
            <a:r>
              <a:rPr lang="en-US" sz="2400" dirty="0" smtClean="0">
                <a:solidFill>
                  <a:schemeClr val="accent6">
                    <a:lumMod val="75000"/>
                  </a:schemeClr>
                </a:solidFill>
                <a:latin typeface="Arial Unicode MS" pitchFamily="34" charset="-128"/>
                <a:ea typeface="Arial Unicode MS" pitchFamily="34" charset="-128"/>
                <a:cs typeface="Arial Unicode MS" pitchFamily="34" charset="-128"/>
              </a:rPr>
              <a:t>v)</a:t>
            </a:r>
            <a:r>
              <a:rPr lang="en-US" sz="2400" dirty="0" smtClean="0">
                <a:latin typeface="Arial Unicode MS" pitchFamily="34" charset="-128"/>
                <a:ea typeface="Arial Unicode MS" pitchFamily="34" charset="-128"/>
                <a:cs typeface="Arial Unicode MS" pitchFamily="34" charset="-128"/>
              </a:rPr>
              <a:t>  ROC on application shall allow the status of dormant company and will issue a certificate (App MSC 1)</a:t>
            </a:r>
          </a:p>
          <a:p>
            <a:pPr marL="465138" lvl="2" indent="-465138" algn="just" eaLnBrk="1" hangingPunct="1">
              <a:buNone/>
            </a:pPr>
            <a:r>
              <a:rPr lang="en-US" sz="2400" dirty="0" smtClean="0">
                <a:solidFill>
                  <a:schemeClr val="accent6">
                    <a:lumMod val="75000"/>
                  </a:schemeClr>
                </a:solidFill>
                <a:latin typeface="Arial Unicode MS" pitchFamily="34" charset="-128"/>
                <a:ea typeface="Arial Unicode MS" pitchFamily="34" charset="-128"/>
                <a:cs typeface="Arial Unicode MS" pitchFamily="34" charset="-128"/>
              </a:rPr>
              <a:t>vi)</a:t>
            </a:r>
            <a:r>
              <a:rPr lang="en-US" sz="2400" dirty="0" smtClean="0">
                <a:latin typeface="Arial Unicode MS" pitchFamily="34" charset="-128"/>
                <a:ea typeface="Arial Unicode MS" pitchFamily="34" charset="-128"/>
                <a:cs typeface="Arial Unicode MS" pitchFamily="34" charset="-128"/>
              </a:rPr>
              <a:t> ROC may also </a:t>
            </a:r>
            <a:r>
              <a:rPr lang="en-US" sz="2400" dirty="0" err="1" smtClean="0">
                <a:latin typeface="Arial Unicode MS" pitchFamily="34" charset="-128"/>
                <a:ea typeface="Arial Unicode MS" pitchFamily="34" charset="-128"/>
                <a:cs typeface="Arial Unicode MS" pitchFamily="34" charset="-128"/>
              </a:rPr>
              <a:t>suo-moto</a:t>
            </a:r>
            <a:r>
              <a:rPr lang="en-US" sz="2400" dirty="0" smtClean="0">
                <a:latin typeface="Arial Unicode MS" pitchFamily="34" charset="-128"/>
                <a:ea typeface="Arial Unicode MS" pitchFamily="34" charset="-128"/>
                <a:cs typeface="Arial Unicode MS" pitchFamily="34" charset="-128"/>
              </a:rPr>
              <a:t> enter the name of any company in Register of Dormant Companies.</a:t>
            </a:r>
          </a:p>
          <a:p>
            <a:pPr marL="514350" lvl="2" indent="-514350" algn="just" eaLnBrk="1" hangingPunct="1">
              <a:buAutoNum type="romanLcParenR" startAt="7"/>
            </a:pPr>
            <a:r>
              <a:rPr lang="en-US" sz="2400" dirty="0" smtClean="0">
                <a:latin typeface="Arial Unicode MS" pitchFamily="34" charset="-128"/>
                <a:ea typeface="Arial Unicode MS" pitchFamily="34" charset="-128"/>
                <a:cs typeface="Arial Unicode MS" pitchFamily="34" charset="-128"/>
              </a:rPr>
              <a:t>Dormant company shall have minimum no. of directors and </a:t>
            </a:r>
          </a:p>
          <a:p>
            <a:pPr marL="514350" lvl="2" indent="-514350" algn="just" eaLnBrk="1" hangingPunct="1">
              <a:buAutoNum type="romanLcParenR" startAt="7"/>
            </a:pPr>
            <a:r>
              <a:rPr lang="en-US" sz="2400" dirty="0" smtClean="0">
                <a:latin typeface="Arial Unicode MS" pitchFamily="34" charset="-128"/>
                <a:ea typeface="Arial Unicode MS" pitchFamily="34" charset="-128"/>
                <a:cs typeface="Arial Unicode MS" pitchFamily="34" charset="-128"/>
              </a:rPr>
              <a:t>file return of dormant company duly audited in  MSC 3 within 30 days from close of financial year, to retain its dormant status </a:t>
            </a:r>
          </a:p>
          <a:p>
            <a:pPr marL="514350" lvl="2" indent="-514350" algn="just" eaLnBrk="1" hangingPunct="1">
              <a:buAutoNum type="romanLcParenR" startAt="7"/>
            </a:pPr>
            <a:r>
              <a:rPr lang="en-US" sz="2400" dirty="0" smtClean="0">
                <a:latin typeface="Arial Unicode MS" pitchFamily="34" charset="-128"/>
                <a:ea typeface="Arial Unicode MS" pitchFamily="34" charset="-128"/>
                <a:cs typeface="Arial Unicode MS" pitchFamily="34" charset="-128"/>
              </a:rPr>
              <a:t>Dormant company may become active company on an application filed by company  (MSC 4)</a:t>
            </a:r>
          </a:p>
          <a:p>
            <a:pPr marL="514350" lvl="2" indent="-514350" algn="just" eaLnBrk="1" hangingPunct="1">
              <a:buAutoNum type="romanLcParenR" startAt="7"/>
            </a:pPr>
            <a:r>
              <a:rPr lang="en-US" sz="2400" dirty="0" smtClean="0">
                <a:latin typeface="Arial Unicode MS" pitchFamily="34" charset="-128"/>
                <a:ea typeface="Arial Unicode MS" pitchFamily="34" charset="-128"/>
                <a:cs typeface="Arial Unicode MS" pitchFamily="34" charset="-128"/>
              </a:rPr>
              <a:t>ROC shall strike the name of dormant company which has dormant status for more than 5 years.</a:t>
            </a:r>
          </a:p>
          <a:p>
            <a:pPr marL="0" indent="0" algn="just" eaLnBrk="1" hangingPunct="1">
              <a:buFont typeface="Wingdings" pitchFamily="2" charset="2"/>
              <a:buNone/>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5ADA1E7-88A7-4C71-B8A9-8FF3A018784A}" type="slidenum">
              <a:rPr lang="en-US"/>
              <a:pPr>
                <a:defRPr/>
              </a:pPr>
              <a:t>17</a:t>
            </a:fld>
            <a:endParaRPr lang="en-US"/>
          </a:p>
        </p:txBody>
      </p:sp>
      <p:sp>
        <p:nvSpPr>
          <p:cNvPr id="73733" name="Footer Placeholder 4"/>
          <p:cNvSpPr>
            <a:spLocks noGrp="1"/>
          </p:cNvSpPr>
          <p:nvPr>
            <p:ph type="ftr" sz="quarter" idx="11"/>
          </p:nvPr>
        </p:nvSpPr>
        <p:spPr bwMode="auto">
          <a:xfrm>
            <a:off x="609600" y="6248400"/>
            <a:ext cx="8001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599" cy="838200"/>
          </a:xfrm>
        </p:spPr>
        <p:txBody>
          <a:bodyPr>
            <a:noAutofit/>
          </a:bodyPr>
          <a:lstStyle/>
          <a:p>
            <a:pPr marL="320040" indent="-320040" eaLnBrk="1" fontAlgn="auto" hangingPunct="1">
              <a:spcAft>
                <a:spcPts val="0"/>
              </a:spcAft>
              <a:defRPr/>
            </a:pPr>
            <a:r>
              <a:rPr lang="en-US" sz="2800" dirty="0" smtClean="0">
                <a:solidFill>
                  <a:schemeClr val="tx1"/>
                </a:solidFill>
                <a:latin typeface="Arial Unicode MS" pitchFamily="34" charset="-128"/>
                <a:ea typeface="Arial Unicode MS" pitchFamily="34" charset="-128"/>
                <a:cs typeface="Arial Unicode MS" pitchFamily="34" charset="-128"/>
              </a:rPr>
              <a:t>Fast Track Amalgamation &amp; Merger (Section 233)</a:t>
            </a:r>
          </a:p>
        </p:txBody>
      </p:sp>
      <p:sp>
        <p:nvSpPr>
          <p:cNvPr id="3" name="Content Placeholder 2"/>
          <p:cNvSpPr>
            <a:spLocks noGrp="1"/>
          </p:cNvSpPr>
          <p:nvPr>
            <p:ph sz="quarter" idx="1"/>
          </p:nvPr>
        </p:nvSpPr>
        <p:spPr>
          <a:xfrm>
            <a:off x="457200" y="1600200"/>
            <a:ext cx="8458200" cy="5257800"/>
          </a:xfrm>
        </p:spPr>
        <p:txBody>
          <a:bodyPr>
            <a:normAutofit/>
          </a:bodyPr>
          <a:lstStyle/>
          <a:p>
            <a:pPr marL="320040" indent="-32004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Section 233 provides for the  merger/ amalgamation of:</a:t>
            </a: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Holding and wholly owned subsidiary companies.</a:t>
            </a: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Small companies</a:t>
            </a: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Any other company as may be prescribed.</a:t>
            </a: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400" b="1" dirty="0" smtClean="0">
                <a:latin typeface="Arial Unicode MS" pitchFamily="34" charset="-128"/>
                <a:ea typeface="Arial Unicode MS" pitchFamily="34" charset="-128"/>
                <a:cs typeface="Arial Unicode MS" pitchFamily="34" charset="-128"/>
              </a:rPr>
              <a:t>Eligibility :</a:t>
            </a:r>
            <a:r>
              <a:rPr lang="en-US" sz="2400" dirty="0" smtClean="0">
                <a:latin typeface="Arial Unicode MS" pitchFamily="34" charset="-128"/>
                <a:ea typeface="Arial Unicode MS" pitchFamily="34" charset="-128"/>
                <a:cs typeface="Arial Unicode MS" pitchFamily="34" charset="-128"/>
              </a:rPr>
              <a:t> Consent of </a:t>
            </a:r>
            <a:r>
              <a:rPr lang="en-US" sz="2400" b="1" dirty="0" smtClean="0">
                <a:latin typeface="Arial Unicode MS" pitchFamily="34" charset="-128"/>
                <a:ea typeface="Arial Unicode MS" pitchFamily="34" charset="-128"/>
                <a:cs typeface="Arial Unicode MS" pitchFamily="34" charset="-128"/>
              </a:rPr>
              <a:t>90% </a:t>
            </a:r>
            <a:r>
              <a:rPr lang="en-US" sz="2400" dirty="0" smtClean="0">
                <a:latin typeface="Arial Unicode MS" pitchFamily="34" charset="-128"/>
                <a:ea typeface="Arial Unicode MS" pitchFamily="34" charset="-128"/>
                <a:cs typeface="Arial Unicode MS" pitchFamily="34" charset="-128"/>
              </a:rPr>
              <a:t>of each class of shareholders and the creditors and </a:t>
            </a: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Solvency declaration of all the companies to be sent to the Registrar of Companies.</a:t>
            </a:r>
          </a:p>
          <a:p>
            <a:pPr marL="320040" indent="-32004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1C0F8AD-3EC8-4425-9B69-FBD9FA5DCEC1}" type="slidenum">
              <a:rPr lang="en-US"/>
              <a:pPr>
                <a:defRPr/>
              </a:pPr>
              <a:t>18</a:t>
            </a:fld>
            <a:endParaRPr lang="en-US"/>
          </a:p>
        </p:txBody>
      </p:sp>
      <p:sp>
        <p:nvSpPr>
          <p:cNvPr id="12293" name="Footer Placeholder 4"/>
          <p:cNvSpPr>
            <a:spLocks noGrp="1"/>
          </p:cNvSpPr>
          <p:nvPr>
            <p:ph type="ftr" sz="quarter" idx="11"/>
          </p:nvPr>
        </p:nvSpPr>
        <p:spPr bwMode="auto">
          <a:xfrm>
            <a:off x="609600" y="6400800"/>
            <a:ext cx="8229600" cy="2127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200" dirty="0" smtClean="0">
                <a:latin typeface="Arial Unicode MS" pitchFamily="34" charset="-128"/>
                <a:ea typeface="Arial Unicode MS" pitchFamily="34" charset="-128"/>
                <a:cs typeface="Arial Unicode MS" pitchFamily="34" charset="-128"/>
              </a:rPr>
              <a:t>Determination of Sickness (Section 253)</a:t>
            </a:r>
          </a:p>
        </p:txBody>
      </p:sp>
      <p:sp>
        <p:nvSpPr>
          <p:cNvPr id="11267" name="Content Placeholder 2"/>
          <p:cNvSpPr>
            <a:spLocks noGrp="1"/>
          </p:cNvSpPr>
          <p:nvPr>
            <p:ph sz="quarter" idx="1"/>
          </p:nvPr>
        </p:nvSpPr>
        <p:spPr>
          <a:xfrm>
            <a:off x="457200" y="1600200"/>
            <a:ext cx="8382000" cy="5029200"/>
          </a:xfrm>
        </p:spPr>
        <p:txBody>
          <a:bodyPr/>
          <a:lstStyle/>
          <a:p>
            <a:pPr algn="just" eaLnBrk="1" hangingPunct="1">
              <a:buFont typeface="Wingdings" pitchFamily="2" charset="2"/>
              <a:buChar char="v"/>
            </a:pPr>
            <a:r>
              <a:rPr lang="en-US" sz="2400" dirty="0" smtClean="0">
                <a:latin typeface="Arial Unicode MS" pitchFamily="34" charset="-128"/>
                <a:ea typeface="Arial Unicode MS" pitchFamily="34" charset="-128"/>
                <a:cs typeface="Arial Unicode MS" pitchFamily="34" charset="-128"/>
              </a:rPr>
              <a:t>Any kind of company can be declared as sick, not only industrial undertaking.</a:t>
            </a: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r>
              <a:rPr lang="en-US" sz="2400" dirty="0" smtClean="0">
                <a:latin typeface="Arial Unicode MS" pitchFamily="34" charset="-128"/>
                <a:ea typeface="Arial Unicode MS" pitchFamily="34" charset="-128"/>
                <a:cs typeface="Arial Unicode MS" pitchFamily="34" charset="-128"/>
              </a:rPr>
              <a:t>Not on the basis of erosion of </a:t>
            </a:r>
            <a:r>
              <a:rPr lang="en-US" sz="2400" dirty="0" err="1" smtClean="0">
                <a:latin typeface="Arial Unicode MS" pitchFamily="34" charset="-128"/>
                <a:ea typeface="Arial Unicode MS" pitchFamily="34" charset="-128"/>
                <a:cs typeface="Arial Unicode MS" pitchFamily="34" charset="-128"/>
              </a:rPr>
              <a:t>networth</a:t>
            </a:r>
            <a:r>
              <a:rPr lang="en-US" sz="2400" dirty="0" smtClean="0">
                <a:latin typeface="Arial Unicode MS" pitchFamily="34" charset="-128"/>
                <a:ea typeface="Arial Unicode MS" pitchFamily="34" charset="-128"/>
                <a:cs typeface="Arial Unicode MS" pitchFamily="34" charset="-128"/>
              </a:rPr>
              <a:t>.</a:t>
            </a: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r>
              <a:rPr lang="en-US" sz="2400" dirty="0" smtClean="0">
                <a:latin typeface="Arial Unicode MS" pitchFamily="34" charset="-128"/>
                <a:ea typeface="Arial Unicode MS" pitchFamily="34" charset="-128"/>
                <a:cs typeface="Arial Unicode MS" pitchFamily="34" charset="-128"/>
              </a:rPr>
              <a:t>If company fails to pay 50% or more of secured creditors within 30 days from the service of notice.</a:t>
            </a: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r>
              <a:rPr lang="en-US" sz="2400" dirty="0" smtClean="0">
                <a:latin typeface="Arial Unicode MS" pitchFamily="34" charset="-128"/>
                <a:ea typeface="Arial Unicode MS" pitchFamily="34" charset="-128"/>
                <a:cs typeface="Arial Unicode MS" pitchFamily="34" charset="-128"/>
              </a:rPr>
              <a:t>Such creditors can apply to Tribunal.</a:t>
            </a: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r>
              <a:rPr lang="en-US" sz="2400" dirty="0" smtClean="0">
                <a:latin typeface="Arial Unicode MS" pitchFamily="34" charset="-128"/>
                <a:ea typeface="Arial Unicode MS" pitchFamily="34" charset="-128"/>
                <a:cs typeface="Arial Unicode MS" pitchFamily="34" charset="-128"/>
              </a:rPr>
              <a:t>Company can also apply for sickness.</a:t>
            </a: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19</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tx1"/>
                </a:solidFill>
                <a:latin typeface="Arial Unicode MS" pitchFamily="34" charset="-128"/>
                <a:ea typeface="Arial Unicode MS" pitchFamily="34" charset="-128"/>
                <a:cs typeface="Arial Unicode MS" pitchFamily="34" charset="-128"/>
              </a:rPr>
              <a:t>The Companies Act, 2013</a:t>
            </a:r>
            <a:endParaRPr lang="en-IN" dirty="0">
              <a:solidFill>
                <a:schemeClr val="tx1"/>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609600" y="1600200"/>
            <a:ext cx="7848600" cy="4648200"/>
          </a:xfrm>
        </p:spPr>
        <p:txBody>
          <a:bodyPr>
            <a:normAutofit/>
          </a:bodyPr>
          <a:lstStyle/>
          <a:p>
            <a:pPr marL="0" indent="0">
              <a:buNone/>
            </a:pPr>
            <a:r>
              <a:rPr lang="en-IN" u="sng" dirty="0" smtClean="0">
                <a:latin typeface="Arial Unicode MS" pitchFamily="34" charset="-128"/>
                <a:ea typeface="Arial Unicode MS" pitchFamily="34" charset="-128"/>
                <a:cs typeface="Arial Unicode MS" pitchFamily="34" charset="-128"/>
              </a:rPr>
              <a:t>Time line</a:t>
            </a:r>
            <a:endParaRPr lang="en-IN" dirty="0" smtClean="0"/>
          </a:p>
          <a:p>
            <a:pPr marL="514350" indent="-514350">
              <a:buAutoNum type="arabicPeriod"/>
            </a:pPr>
            <a:endParaRPr lang="en-IN" dirty="0"/>
          </a:p>
        </p:txBody>
      </p:sp>
      <p:graphicFrame>
        <p:nvGraphicFramePr>
          <p:cNvPr id="5" name="Table 4"/>
          <p:cNvGraphicFramePr>
            <a:graphicFrameLocks noGrp="1"/>
          </p:cNvGraphicFramePr>
          <p:nvPr/>
        </p:nvGraphicFramePr>
        <p:xfrm>
          <a:off x="304800" y="2133601"/>
          <a:ext cx="8077201" cy="4249327"/>
        </p:xfrm>
        <a:graphic>
          <a:graphicData uri="http://schemas.openxmlformats.org/drawingml/2006/table">
            <a:tbl>
              <a:tblPr firstRow="1" bandRow="1">
                <a:tableStyleId>{2D5ABB26-0587-4C30-8999-92F81FD0307C}</a:tableStyleId>
              </a:tblPr>
              <a:tblGrid>
                <a:gridCol w="302896"/>
                <a:gridCol w="3354704"/>
                <a:gridCol w="4419601"/>
              </a:tblGrid>
              <a:tr h="641449">
                <a:tc>
                  <a:txBody>
                    <a:bodyPr/>
                    <a:lstStyle/>
                    <a:p>
                      <a:pPr>
                        <a:buFont typeface="Wingdings" pitchFamily="2" charset="2"/>
                        <a:buChar char="q"/>
                      </a:pPr>
                      <a:endParaRPr lang="en-US" sz="2000" dirty="0"/>
                    </a:p>
                  </a:txBody>
                  <a:tcPr/>
                </a:tc>
                <a:tc>
                  <a:txBody>
                    <a:bodyPr/>
                    <a:lstStyle/>
                    <a:p>
                      <a:pPr>
                        <a:lnSpc>
                          <a:spcPct val="200000"/>
                        </a:lnSpc>
                        <a:buClr>
                          <a:schemeClr val="tx2">
                            <a:lumMod val="60000"/>
                            <a:lumOff val="40000"/>
                          </a:schemeClr>
                        </a:buClr>
                        <a:buFont typeface="Wingdings" pitchFamily="2" charset="2"/>
                        <a:buChar char="q"/>
                      </a:pPr>
                      <a:r>
                        <a:rPr lang="en-US" sz="2000" dirty="0" smtClean="0">
                          <a:latin typeface="Arial Unicode MS" pitchFamily="34" charset="-128"/>
                          <a:ea typeface="Arial Unicode MS" pitchFamily="34" charset="-128"/>
                          <a:cs typeface="Arial Unicode MS" pitchFamily="34" charset="-128"/>
                        </a:rPr>
                        <a:t>   18 Dec.,</a:t>
                      </a:r>
                      <a:r>
                        <a:rPr lang="en-US" sz="2000" baseline="0" dirty="0" smtClean="0">
                          <a:latin typeface="Arial Unicode MS" pitchFamily="34" charset="-128"/>
                          <a:ea typeface="Arial Unicode MS" pitchFamily="34" charset="-128"/>
                          <a:cs typeface="Arial Unicode MS" pitchFamily="34" charset="-128"/>
                        </a:rPr>
                        <a:t> 2012</a:t>
                      </a:r>
                      <a:endParaRPr lang="en-US" sz="2000" dirty="0">
                        <a:latin typeface="Arial Unicode MS" pitchFamily="34" charset="-128"/>
                        <a:ea typeface="Arial Unicode MS" pitchFamily="34" charset="-128"/>
                        <a:cs typeface="Arial Unicode MS" pitchFamily="34" charset="-128"/>
                      </a:endParaRPr>
                    </a:p>
                  </a:txBody>
                  <a:tcPr/>
                </a:tc>
                <a:tc>
                  <a:txBody>
                    <a:bodyPr/>
                    <a:lstStyle/>
                    <a:p>
                      <a:pPr>
                        <a:lnSpc>
                          <a:spcPct val="200000"/>
                        </a:lnSpc>
                      </a:pPr>
                      <a:r>
                        <a:rPr lang="en-US" sz="2000" dirty="0" smtClean="0">
                          <a:latin typeface="Arial Unicode MS" pitchFamily="34" charset="-128"/>
                          <a:ea typeface="Arial Unicode MS" pitchFamily="34" charset="-128"/>
                          <a:cs typeface="Arial Unicode MS" pitchFamily="34" charset="-128"/>
                        </a:rPr>
                        <a:t>Passed by </a:t>
                      </a:r>
                      <a:r>
                        <a:rPr lang="en-US" sz="2000" dirty="0" err="1" smtClean="0">
                          <a:latin typeface="Arial Unicode MS" pitchFamily="34" charset="-128"/>
                          <a:ea typeface="Arial Unicode MS" pitchFamily="34" charset="-128"/>
                          <a:cs typeface="Arial Unicode MS" pitchFamily="34" charset="-128"/>
                        </a:rPr>
                        <a:t>Lok</a:t>
                      </a:r>
                      <a:r>
                        <a:rPr lang="en-US" sz="2000" baseline="0" dirty="0" smtClean="0">
                          <a:latin typeface="Arial Unicode MS" pitchFamily="34" charset="-128"/>
                          <a:ea typeface="Arial Unicode MS" pitchFamily="34" charset="-128"/>
                          <a:cs typeface="Arial Unicode MS" pitchFamily="34" charset="-128"/>
                        </a:rPr>
                        <a:t> </a:t>
                      </a:r>
                      <a:r>
                        <a:rPr lang="en-US" sz="2000" baseline="0" dirty="0" err="1" smtClean="0">
                          <a:latin typeface="Arial Unicode MS" pitchFamily="34" charset="-128"/>
                          <a:ea typeface="Arial Unicode MS" pitchFamily="34" charset="-128"/>
                          <a:cs typeface="Arial Unicode MS" pitchFamily="34" charset="-128"/>
                        </a:rPr>
                        <a:t>Sabha</a:t>
                      </a:r>
                      <a:endParaRPr lang="en-US" sz="2000" dirty="0">
                        <a:latin typeface="Arial Unicode MS" pitchFamily="34" charset="-128"/>
                        <a:ea typeface="Arial Unicode MS" pitchFamily="34" charset="-128"/>
                        <a:cs typeface="Arial Unicode MS" pitchFamily="34" charset="-128"/>
                      </a:endParaRPr>
                    </a:p>
                  </a:txBody>
                  <a:tcPr/>
                </a:tc>
              </a:tr>
              <a:tr h="501550">
                <a:tc>
                  <a:txBody>
                    <a:bodyPr/>
                    <a:lstStyle/>
                    <a:p>
                      <a:pPr>
                        <a:buFont typeface="Wingdings" pitchFamily="2" charset="2"/>
                        <a:buChar char="q"/>
                      </a:pPr>
                      <a:endParaRPr lang="en-US" sz="2000" dirty="0"/>
                    </a:p>
                  </a:txBody>
                  <a:tcPr/>
                </a:tc>
                <a:tc>
                  <a:txBody>
                    <a:bodyPr/>
                    <a:lstStyle/>
                    <a:p>
                      <a:pPr>
                        <a:lnSpc>
                          <a:spcPct val="200000"/>
                        </a:lnSpc>
                        <a:buClr>
                          <a:schemeClr val="tx2">
                            <a:lumMod val="60000"/>
                            <a:lumOff val="40000"/>
                          </a:schemeClr>
                        </a:buClr>
                        <a:buFont typeface="Wingdings" pitchFamily="2" charset="2"/>
                        <a:buChar char="q"/>
                      </a:pPr>
                      <a:r>
                        <a:rPr lang="en-US" sz="2000" dirty="0" smtClean="0">
                          <a:latin typeface="Arial Unicode MS" pitchFamily="34" charset="-128"/>
                          <a:ea typeface="Arial Unicode MS" pitchFamily="34" charset="-128"/>
                          <a:cs typeface="Arial Unicode MS" pitchFamily="34" charset="-128"/>
                        </a:rPr>
                        <a:t>   8</a:t>
                      </a:r>
                      <a:r>
                        <a:rPr lang="en-US" sz="2000" baseline="30000" dirty="0" smtClean="0">
                          <a:latin typeface="Arial Unicode MS" pitchFamily="34" charset="-128"/>
                          <a:ea typeface="Arial Unicode MS" pitchFamily="34" charset="-128"/>
                          <a:cs typeface="Arial Unicode MS" pitchFamily="34" charset="-128"/>
                        </a:rPr>
                        <a:t>th</a:t>
                      </a:r>
                      <a:r>
                        <a:rPr lang="en-US" sz="2000" dirty="0" smtClean="0">
                          <a:latin typeface="Arial Unicode MS" pitchFamily="34" charset="-128"/>
                          <a:ea typeface="Arial Unicode MS" pitchFamily="34" charset="-128"/>
                          <a:cs typeface="Arial Unicode MS" pitchFamily="34" charset="-128"/>
                        </a:rPr>
                        <a:t> August, 2013</a:t>
                      </a:r>
                      <a:endParaRPr lang="en-US" sz="2000" dirty="0">
                        <a:latin typeface="Arial Unicode MS" pitchFamily="34" charset="-128"/>
                        <a:ea typeface="Arial Unicode MS" pitchFamily="34" charset="-128"/>
                        <a:cs typeface="Arial Unicode MS" pitchFamily="34" charset="-128"/>
                      </a:endParaRPr>
                    </a:p>
                  </a:txBody>
                  <a:tcPr/>
                </a:tc>
                <a:tc>
                  <a:txBody>
                    <a:bodyPr/>
                    <a:lstStyle/>
                    <a:p>
                      <a:pPr>
                        <a:lnSpc>
                          <a:spcPct val="200000"/>
                        </a:lnSpc>
                      </a:pPr>
                      <a:r>
                        <a:rPr lang="en-IN" sz="2000" dirty="0" smtClean="0">
                          <a:latin typeface="Arial Unicode MS" pitchFamily="34" charset="-128"/>
                          <a:ea typeface="Arial Unicode MS" pitchFamily="34" charset="-128"/>
                          <a:cs typeface="Arial Unicode MS" pitchFamily="34" charset="-128"/>
                        </a:rPr>
                        <a:t>passed by </a:t>
                      </a:r>
                      <a:r>
                        <a:rPr lang="en-IN" sz="2000" dirty="0" err="1" smtClean="0">
                          <a:latin typeface="Arial Unicode MS" pitchFamily="34" charset="-128"/>
                          <a:ea typeface="Arial Unicode MS" pitchFamily="34" charset="-128"/>
                          <a:cs typeface="Arial Unicode MS" pitchFamily="34" charset="-128"/>
                        </a:rPr>
                        <a:t>Rajya</a:t>
                      </a:r>
                      <a:r>
                        <a:rPr lang="en-IN" sz="2000" dirty="0" smtClean="0">
                          <a:latin typeface="Arial Unicode MS" pitchFamily="34" charset="-128"/>
                          <a:ea typeface="Arial Unicode MS" pitchFamily="34" charset="-128"/>
                          <a:cs typeface="Arial Unicode MS" pitchFamily="34" charset="-128"/>
                        </a:rPr>
                        <a:t> </a:t>
                      </a:r>
                      <a:r>
                        <a:rPr lang="en-IN" sz="2000" dirty="0" err="1" smtClean="0">
                          <a:latin typeface="Arial Unicode MS" pitchFamily="34" charset="-128"/>
                          <a:ea typeface="Arial Unicode MS" pitchFamily="34" charset="-128"/>
                          <a:cs typeface="Arial Unicode MS" pitchFamily="34" charset="-128"/>
                        </a:rPr>
                        <a:t>Sabha</a:t>
                      </a:r>
                      <a:endParaRPr lang="en-US" sz="2000" dirty="0">
                        <a:latin typeface="Arial Unicode MS" pitchFamily="34" charset="-128"/>
                        <a:ea typeface="Arial Unicode MS" pitchFamily="34" charset="-128"/>
                        <a:cs typeface="Arial Unicode MS" pitchFamily="34" charset="-128"/>
                      </a:endParaRPr>
                    </a:p>
                  </a:txBody>
                  <a:tcPr/>
                </a:tc>
              </a:tr>
              <a:tr h="272251">
                <a:tc>
                  <a:txBody>
                    <a:bodyPr/>
                    <a:lstStyle/>
                    <a:p>
                      <a:pPr>
                        <a:buFont typeface="Wingdings" pitchFamily="2" charset="2"/>
                        <a:buChar char="q"/>
                      </a:pPr>
                      <a:endParaRPr lang="en-US" sz="2000" dirty="0"/>
                    </a:p>
                  </a:txBody>
                  <a:tcPr/>
                </a:tc>
                <a:tc>
                  <a:txBody>
                    <a:bodyPr/>
                    <a:lstStyle/>
                    <a:p>
                      <a:pPr>
                        <a:lnSpc>
                          <a:spcPct val="200000"/>
                        </a:lnSpc>
                        <a:buClr>
                          <a:schemeClr val="tx2">
                            <a:lumMod val="60000"/>
                            <a:lumOff val="40000"/>
                          </a:schemeClr>
                        </a:buClr>
                        <a:buFont typeface="Wingdings" pitchFamily="2" charset="2"/>
                        <a:buChar char="q"/>
                      </a:pPr>
                      <a:r>
                        <a:rPr lang="en-US" sz="2000" dirty="0" smtClean="0">
                          <a:latin typeface="Arial Unicode MS" pitchFamily="34" charset="-128"/>
                          <a:ea typeface="Arial Unicode MS" pitchFamily="34" charset="-128"/>
                          <a:cs typeface="Arial Unicode MS" pitchFamily="34" charset="-128"/>
                        </a:rPr>
                        <a:t>   29</a:t>
                      </a:r>
                      <a:r>
                        <a:rPr lang="en-US" sz="2000" baseline="30000" dirty="0" smtClean="0">
                          <a:latin typeface="Arial Unicode MS" pitchFamily="34" charset="-128"/>
                          <a:ea typeface="Arial Unicode MS" pitchFamily="34" charset="-128"/>
                          <a:cs typeface="Arial Unicode MS" pitchFamily="34" charset="-128"/>
                        </a:rPr>
                        <a:t>th</a:t>
                      </a:r>
                      <a:r>
                        <a:rPr lang="en-US" sz="2000" dirty="0" smtClean="0">
                          <a:latin typeface="Arial Unicode MS" pitchFamily="34" charset="-128"/>
                          <a:ea typeface="Arial Unicode MS" pitchFamily="34" charset="-128"/>
                          <a:cs typeface="Arial Unicode MS" pitchFamily="34" charset="-128"/>
                        </a:rPr>
                        <a:t> August 2013</a:t>
                      </a:r>
                      <a:endParaRPr lang="en-US" sz="2000" dirty="0">
                        <a:latin typeface="Arial Unicode MS" pitchFamily="34" charset="-128"/>
                        <a:ea typeface="Arial Unicode MS" pitchFamily="34" charset="-128"/>
                        <a:cs typeface="Arial Unicode MS" pitchFamily="34" charset="-128"/>
                      </a:endParaRPr>
                    </a:p>
                  </a:txBody>
                  <a:tcPr/>
                </a:tc>
                <a:tc>
                  <a:txBody>
                    <a:bodyPr/>
                    <a:lstStyle/>
                    <a:p>
                      <a:pPr>
                        <a:lnSpc>
                          <a:spcPct val="200000"/>
                        </a:lnSpc>
                      </a:pPr>
                      <a:r>
                        <a:rPr lang="en-IN" sz="2000" dirty="0" smtClean="0">
                          <a:latin typeface="Arial Unicode MS" pitchFamily="34" charset="-128"/>
                          <a:ea typeface="Arial Unicode MS" pitchFamily="34" charset="-128"/>
                          <a:cs typeface="Arial Unicode MS" pitchFamily="34" charset="-128"/>
                        </a:rPr>
                        <a:t>got President’s assent</a:t>
                      </a:r>
                      <a:endParaRPr lang="en-US" sz="2000" dirty="0">
                        <a:latin typeface="Arial Unicode MS" pitchFamily="34" charset="-128"/>
                        <a:ea typeface="Arial Unicode MS" pitchFamily="34" charset="-128"/>
                        <a:cs typeface="Arial Unicode MS" pitchFamily="34" charset="-128"/>
                      </a:endParaRPr>
                    </a:p>
                  </a:txBody>
                  <a:tcPr/>
                </a:tc>
              </a:tr>
              <a:tr h="577550">
                <a:tc>
                  <a:txBody>
                    <a:bodyPr/>
                    <a:lstStyle/>
                    <a:p>
                      <a:pPr>
                        <a:buFont typeface="Wingdings" pitchFamily="2" charset="2"/>
                        <a:buChar char="q"/>
                      </a:pPr>
                      <a:endParaRPr lang="en-US" sz="2000" dirty="0"/>
                    </a:p>
                  </a:txBody>
                  <a:tcPr/>
                </a:tc>
                <a:tc>
                  <a:txBody>
                    <a:bodyPr/>
                    <a:lstStyle/>
                    <a:p>
                      <a:pPr>
                        <a:lnSpc>
                          <a:spcPct val="200000"/>
                        </a:lnSpc>
                        <a:buClr>
                          <a:schemeClr val="tx2">
                            <a:lumMod val="60000"/>
                            <a:lumOff val="40000"/>
                          </a:schemeClr>
                        </a:buClr>
                        <a:buFont typeface="Wingdings" pitchFamily="2" charset="2"/>
                        <a:buChar char="q"/>
                      </a:pPr>
                      <a:r>
                        <a:rPr lang="en-US" sz="2000" dirty="0" smtClean="0">
                          <a:latin typeface="Arial Unicode MS" pitchFamily="34" charset="-128"/>
                          <a:ea typeface="Arial Unicode MS" pitchFamily="34" charset="-128"/>
                          <a:cs typeface="Arial Unicode MS" pitchFamily="34" charset="-128"/>
                        </a:rPr>
                        <a:t>   30</a:t>
                      </a:r>
                      <a:r>
                        <a:rPr lang="en-US" sz="2000" baseline="30000" dirty="0" smtClean="0">
                          <a:latin typeface="Arial Unicode MS" pitchFamily="34" charset="-128"/>
                          <a:ea typeface="Arial Unicode MS" pitchFamily="34" charset="-128"/>
                          <a:cs typeface="Arial Unicode MS" pitchFamily="34" charset="-128"/>
                        </a:rPr>
                        <a:t>th</a:t>
                      </a:r>
                      <a:r>
                        <a:rPr lang="en-US" sz="2000" dirty="0" smtClean="0">
                          <a:latin typeface="Arial Unicode MS" pitchFamily="34" charset="-128"/>
                          <a:ea typeface="Arial Unicode MS" pitchFamily="34" charset="-128"/>
                          <a:cs typeface="Arial Unicode MS" pitchFamily="34" charset="-128"/>
                        </a:rPr>
                        <a:t> August 2013</a:t>
                      </a:r>
                      <a:endParaRPr lang="en-US" sz="2000" dirty="0">
                        <a:latin typeface="Arial Unicode MS" pitchFamily="34" charset="-128"/>
                        <a:ea typeface="Arial Unicode MS" pitchFamily="34" charset="-128"/>
                        <a:cs typeface="Arial Unicode MS" pitchFamily="34" charset="-128"/>
                      </a:endParaRPr>
                    </a:p>
                  </a:txBody>
                  <a:tcPr/>
                </a:tc>
                <a:tc>
                  <a:txBody>
                    <a:bodyPr/>
                    <a:lstStyle/>
                    <a:p>
                      <a:pPr>
                        <a:lnSpc>
                          <a:spcPct val="200000"/>
                        </a:lnSpc>
                      </a:pPr>
                      <a:r>
                        <a:rPr lang="en-US" sz="2000" dirty="0" err="1" smtClean="0">
                          <a:latin typeface="Arial Unicode MS" pitchFamily="34" charset="-128"/>
                          <a:ea typeface="Arial Unicode MS" pitchFamily="34" charset="-128"/>
                          <a:cs typeface="Arial Unicode MS" pitchFamily="34" charset="-128"/>
                        </a:rPr>
                        <a:t>Gazetted</a:t>
                      </a:r>
                      <a:r>
                        <a:rPr lang="en-US" sz="2000" baseline="0" dirty="0" smtClean="0">
                          <a:latin typeface="Arial Unicode MS" pitchFamily="34" charset="-128"/>
                          <a:ea typeface="Arial Unicode MS" pitchFamily="34" charset="-128"/>
                          <a:cs typeface="Arial Unicode MS" pitchFamily="34" charset="-128"/>
                        </a:rPr>
                        <a:t> as Act no. 18 of 2013</a:t>
                      </a:r>
                      <a:endParaRPr lang="en-US" sz="2000" dirty="0">
                        <a:latin typeface="Arial Unicode MS" pitchFamily="34" charset="-128"/>
                        <a:ea typeface="Arial Unicode MS" pitchFamily="34" charset="-128"/>
                        <a:cs typeface="Arial Unicode MS" pitchFamily="34" charset="-128"/>
                      </a:endParaRPr>
                    </a:p>
                  </a:txBody>
                  <a:tcPr/>
                </a:tc>
              </a:tr>
              <a:tr h="663422">
                <a:tc>
                  <a:txBody>
                    <a:bodyPr/>
                    <a:lstStyle/>
                    <a:p>
                      <a:pPr>
                        <a:buFont typeface="Wingdings" pitchFamily="2" charset="2"/>
                        <a:buChar char="q"/>
                      </a:pPr>
                      <a:endParaRPr lang="en-US" sz="2000" dirty="0"/>
                    </a:p>
                  </a:txBody>
                  <a:tcPr/>
                </a:tc>
                <a:tc>
                  <a:txBody>
                    <a:bodyPr/>
                    <a:lstStyle/>
                    <a:p>
                      <a:pPr>
                        <a:lnSpc>
                          <a:spcPct val="200000"/>
                        </a:lnSpc>
                        <a:buClr>
                          <a:schemeClr val="tx2">
                            <a:lumMod val="60000"/>
                            <a:lumOff val="40000"/>
                          </a:schemeClr>
                        </a:buClr>
                        <a:buFont typeface="Wingdings" pitchFamily="2" charset="2"/>
                        <a:buChar char="q"/>
                      </a:pPr>
                      <a:r>
                        <a:rPr lang="en-US" sz="2000" dirty="0" smtClean="0">
                          <a:latin typeface="Arial Unicode MS" pitchFamily="34" charset="-128"/>
                          <a:ea typeface="Arial Unicode MS" pitchFamily="34" charset="-128"/>
                          <a:cs typeface="Arial Unicode MS" pitchFamily="34" charset="-128"/>
                        </a:rPr>
                        <a:t>   12</a:t>
                      </a:r>
                      <a:r>
                        <a:rPr lang="en-US" sz="2000" baseline="30000" dirty="0" smtClean="0">
                          <a:latin typeface="Arial Unicode MS" pitchFamily="34" charset="-128"/>
                          <a:ea typeface="Arial Unicode MS" pitchFamily="34" charset="-128"/>
                          <a:cs typeface="Arial Unicode MS" pitchFamily="34" charset="-128"/>
                        </a:rPr>
                        <a:t>th</a:t>
                      </a:r>
                      <a:r>
                        <a:rPr lang="en-US" sz="2000" baseline="0" dirty="0" smtClean="0">
                          <a:latin typeface="Arial Unicode MS" pitchFamily="34" charset="-128"/>
                          <a:ea typeface="Arial Unicode MS" pitchFamily="34" charset="-128"/>
                          <a:cs typeface="Arial Unicode MS" pitchFamily="34" charset="-128"/>
                        </a:rPr>
                        <a:t> September 2013</a:t>
                      </a:r>
                      <a:endParaRPr lang="en-US" sz="2000" dirty="0">
                        <a:latin typeface="Arial Unicode MS" pitchFamily="34" charset="-128"/>
                        <a:ea typeface="Arial Unicode MS" pitchFamily="34" charset="-128"/>
                        <a:cs typeface="Arial Unicode MS" pitchFamily="34" charset="-128"/>
                      </a:endParaRPr>
                    </a:p>
                  </a:txBody>
                  <a:tcPr/>
                </a:tc>
                <a:tc>
                  <a:txBody>
                    <a:bodyPr/>
                    <a:lstStyle/>
                    <a:p>
                      <a:pPr>
                        <a:lnSpc>
                          <a:spcPct val="200000"/>
                        </a:lnSpc>
                      </a:pPr>
                      <a:r>
                        <a:rPr lang="en-US" sz="2000" dirty="0" smtClean="0">
                          <a:latin typeface="Arial Unicode MS" pitchFamily="34" charset="-128"/>
                          <a:ea typeface="Arial Unicode MS" pitchFamily="34" charset="-128"/>
                          <a:cs typeface="Arial Unicode MS" pitchFamily="34" charset="-128"/>
                        </a:rPr>
                        <a:t>98 Sections notified</a:t>
                      </a:r>
                      <a:endParaRPr lang="en-US" sz="2000" dirty="0">
                        <a:latin typeface="Arial Unicode MS" pitchFamily="34" charset="-128"/>
                        <a:ea typeface="Arial Unicode MS" pitchFamily="34" charset="-128"/>
                        <a:cs typeface="Arial Unicode MS" pitchFamily="34" charset="-128"/>
                      </a:endParaRPr>
                    </a:p>
                  </a:txBody>
                  <a:tcPr/>
                </a:tc>
              </a:tr>
              <a:tr h="744127">
                <a:tc>
                  <a:txBody>
                    <a:bodyPr/>
                    <a:lstStyle/>
                    <a:p>
                      <a:pPr>
                        <a:buFont typeface="Wingdings" pitchFamily="2" charset="2"/>
                        <a:buChar char="q"/>
                      </a:pPr>
                      <a:endParaRPr lang="en-US" sz="2000" dirty="0"/>
                    </a:p>
                  </a:txBody>
                  <a:tcPr/>
                </a:tc>
                <a:tc>
                  <a:txBody>
                    <a:bodyPr/>
                    <a:lstStyle/>
                    <a:p>
                      <a:pPr>
                        <a:lnSpc>
                          <a:spcPct val="200000"/>
                        </a:lnSpc>
                        <a:buClr>
                          <a:schemeClr val="tx2">
                            <a:lumMod val="60000"/>
                            <a:lumOff val="40000"/>
                          </a:schemeClr>
                        </a:buClr>
                        <a:buFont typeface="Wingdings" pitchFamily="2" charset="2"/>
                        <a:buChar char="q"/>
                      </a:pPr>
                      <a:r>
                        <a:rPr lang="en-US" sz="2000" dirty="0" smtClean="0">
                          <a:latin typeface="Arial Unicode MS" pitchFamily="34" charset="-128"/>
                          <a:ea typeface="Arial Unicode MS" pitchFamily="34" charset="-128"/>
                          <a:cs typeface="Arial Unicode MS" pitchFamily="34" charset="-128"/>
                        </a:rPr>
                        <a:t>   26</a:t>
                      </a:r>
                      <a:r>
                        <a:rPr lang="en-US" sz="2000" baseline="30000" dirty="0" smtClean="0">
                          <a:latin typeface="Arial Unicode MS" pitchFamily="34" charset="-128"/>
                          <a:ea typeface="Arial Unicode MS" pitchFamily="34" charset="-128"/>
                          <a:cs typeface="Arial Unicode MS" pitchFamily="34" charset="-128"/>
                        </a:rPr>
                        <a:t>th</a:t>
                      </a:r>
                      <a:r>
                        <a:rPr lang="en-US" sz="2000" dirty="0" smtClean="0">
                          <a:latin typeface="Arial Unicode MS" pitchFamily="34" charset="-128"/>
                          <a:ea typeface="Arial Unicode MS" pitchFamily="34" charset="-128"/>
                          <a:cs typeface="Arial Unicode MS" pitchFamily="34" charset="-128"/>
                        </a:rPr>
                        <a:t> March 2014</a:t>
                      </a:r>
                      <a:endParaRPr lang="en-US" sz="2000" dirty="0">
                        <a:latin typeface="Arial Unicode MS" pitchFamily="34" charset="-128"/>
                        <a:ea typeface="Arial Unicode MS" pitchFamily="34" charset="-128"/>
                        <a:cs typeface="Arial Unicode MS" pitchFamily="34" charset="-128"/>
                      </a:endParaRPr>
                    </a:p>
                  </a:txBody>
                  <a:tcPr/>
                </a:tc>
                <a:tc>
                  <a:txBody>
                    <a:bodyPr/>
                    <a:lstStyle/>
                    <a:p>
                      <a:pPr>
                        <a:lnSpc>
                          <a:spcPct val="200000"/>
                        </a:lnSpc>
                      </a:pPr>
                      <a:r>
                        <a:rPr lang="en-US" sz="2000" dirty="0" smtClean="0">
                          <a:latin typeface="Arial Unicode MS" pitchFamily="34" charset="-128"/>
                          <a:ea typeface="Arial Unicode MS" pitchFamily="34" charset="-128"/>
                          <a:cs typeface="Arial Unicode MS" pitchFamily="34" charset="-128"/>
                        </a:rPr>
                        <a:t>183 Sections notified </a:t>
                      </a:r>
                      <a:r>
                        <a:rPr lang="en-US" sz="2000" dirty="0" err="1" smtClean="0">
                          <a:latin typeface="Arial Unicode MS" pitchFamily="34" charset="-128"/>
                          <a:ea typeface="Arial Unicode MS" pitchFamily="34" charset="-128"/>
                          <a:cs typeface="Arial Unicode MS" pitchFamily="34" charset="-128"/>
                        </a:rPr>
                        <a:t>w.e.f</a:t>
                      </a:r>
                      <a:r>
                        <a:rPr lang="en-US" sz="2000" dirty="0" smtClean="0">
                          <a:latin typeface="Arial Unicode MS" pitchFamily="34" charset="-128"/>
                          <a:ea typeface="Arial Unicode MS" pitchFamily="34" charset="-128"/>
                          <a:cs typeface="Arial Unicode MS" pitchFamily="34" charset="-128"/>
                        </a:rPr>
                        <a:t>. 1.4.2014</a:t>
                      </a:r>
                      <a:endParaRPr lang="en-US" sz="2000" dirty="0">
                        <a:latin typeface="Arial Unicode MS" pitchFamily="34" charset="-128"/>
                        <a:ea typeface="Arial Unicode MS" pitchFamily="34" charset="-128"/>
                        <a:cs typeface="Arial Unicode MS" pitchFamily="34" charset="-128"/>
                      </a:endParaRPr>
                    </a:p>
                  </a:txBody>
                  <a:tcPr/>
                </a:tc>
              </a:tr>
            </a:tbl>
          </a:graphicData>
        </a:graphic>
      </p:graphicFrame>
      <p:sp>
        <p:nvSpPr>
          <p:cNvPr id="6" name="Slide Number Placeholder 5"/>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2</a:t>
            </a:fld>
            <a:endParaRPr lang="en-US"/>
          </a:p>
        </p:txBody>
      </p:sp>
      <p:sp>
        <p:nvSpPr>
          <p:cNvPr id="7" name="Footer Placeholder 4"/>
          <p:cNvSpPr>
            <a:spLocks noGrp="1"/>
          </p:cNvSpPr>
          <p:nvPr>
            <p:ph type="ftr" sz="quarter" idx="11"/>
          </p:nvPr>
        </p:nvSpPr>
        <p:spPr bwMode="auto">
          <a:xfrm>
            <a:off x="609600" y="6400800"/>
            <a:ext cx="8229600" cy="2127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extLst>
      <p:ext uri="{BB962C8B-B14F-4D97-AF65-F5344CB8AC3E}">
        <p14:creationId xmlns="" xmlns:p14="http://schemas.microsoft.com/office/powerpoint/2010/main" val="3979203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0"/>
            <a:ext cx="8534400" cy="5105400"/>
          </a:xfrm>
        </p:spPr>
        <p:txBody>
          <a:bodyPr>
            <a:noAutofit/>
          </a:bodyPr>
          <a:lstStyle/>
          <a:p>
            <a:pPr marL="457200" indent="-457200" algn="just">
              <a:buFont typeface="Wingdings" pitchFamily="2" charset="2"/>
              <a:buChar char="q"/>
              <a:tabLst>
                <a:tab pos="339725" algn="l"/>
                <a:tab pos="398463" algn="l"/>
              </a:tabLst>
            </a:pPr>
            <a:r>
              <a:rPr lang="en-US" sz="2200" dirty="0" smtClean="0">
                <a:latin typeface="Arial Unicode MS" pitchFamily="34" charset="-128"/>
                <a:ea typeface="Arial Unicode MS" pitchFamily="34" charset="-128"/>
                <a:cs typeface="Arial Unicode MS" pitchFamily="34" charset="-128"/>
              </a:rPr>
              <a:t>Any person who, either </a:t>
            </a:r>
            <a:r>
              <a:rPr lang="en-US" sz="2200" b="1" dirty="0" smtClean="0">
                <a:latin typeface="Arial Unicode MS" pitchFamily="34" charset="-128"/>
                <a:ea typeface="Arial Unicode MS" pitchFamily="34" charset="-128"/>
                <a:cs typeface="Arial Unicode MS" pitchFamily="34" charset="-128"/>
              </a:rPr>
              <a:t>knowingly</a:t>
            </a:r>
            <a:r>
              <a:rPr lang="en-US" sz="2200" dirty="0" smtClean="0">
                <a:latin typeface="Arial Unicode MS" pitchFamily="34" charset="-128"/>
                <a:ea typeface="Arial Unicode MS" pitchFamily="34" charset="-128"/>
                <a:cs typeface="Arial Unicode MS" pitchFamily="34" charset="-128"/>
              </a:rPr>
              <a:t> or </a:t>
            </a:r>
            <a:r>
              <a:rPr lang="en-US" sz="2200" b="1" dirty="0" smtClean="0">
                <a:latin typeface="Arial Unicode MS" pitchFamily="34" charset="-128"/>
                <a:ea typeface="Arial Unicode MS" pitchFamily="34" charset="-128"/>
                <a:cs typeface="Arial Unicode MS" pitchFamily="34" charset="-128"/>
              </a:rPr>
              <a:t>recklessly</a:t>
            </a:r>
            <a:r>
              <a:rPr lang="en-US" sz="2200" dirty="0" smtClean="0">
                <a:latin typeface="Arial Unicode MS" pitchFamily="34" charset="-128"/>
                <a:ea typeface="Arial Unicode MS" pitchFamily="34" charset="-128"/>
                <a:cs typeface="Arial Unicode MS" pitchFamily="34" charset="-128"/>
              </a:rPr>
              <a:t> makes any </a:t>
            </a:r>
          </a:p>
          <a:p>
            <a:pPr marL="457200" lvl="1" indent="457200" algn="just">
              <a:buFont typeface="Wingdings" pitchFamily="2" charset="2"/>
              <a:buChar char="Ø"/>
            </a:pPr>
            <a:r>
              <a:rPr lang="en-US" sz="2200" dirty="0" smtClean="0">
                <a:latin typeface="Arial Unicode MS" pitchFamily="34" charset="-128"/>
                <a:ea typeface="Arial Unicode MS" pitchFamily="34" charset="-128"/>
                <a:cs typeface="Arial Unicode MS" pitchFamily="34" charset="-128"/>
              </a:rPr>
              <a:t>statement, </a:t>
            </a:r>
          </a:p>
          <a:p>
            <a:pPr marL="457200" lvl="1" indent="457200" algn="just">
              <a:buFont typeface="Wingdings" pitchFamily="2" charset="2"/>
              <a:buChar char="Ø"/>
            </a:pPr>
            <a:r>
              <a:rPr lang="en-US" sz="2200" dirty="0" smtClean="0">
                <a:latin typeface="Arial Unicode MS" pitchFamily="34" charset="-128"/>
                <a:ea typeface="Arial Unicode MS" pitchFamily="34" charset="-128"/>
                <a:cs typeface="Arial Unicode MS" pitchFamily="34" charset="-128"/>
              </a:rPr>
              <a:t>promise or </a:t>
            </a:r>
          </a:p>
          <a:p>
            <a:pPr marL="457200" lvl="1" indent="457200" algn="just">
              <a:buFont typeface="Wingdings" pitchFamily="2" charset="2"/>
              <a:buChar char="Ø"/>
            </a:pPr>
            <a:r>
              <a:rPr lang="en-US" sz="2200" dirty="0" smtClean="0">
                <a:latin typeface="Arial Unicode MS" pitchFamily="34" charset="-128"/>
                <a:ea typeface="Arial Unicode MS" pitchFamily="34" charset="-128"/>
                <a:cs typeface="Arial Unicode MS" pitchFamily="34" charset="-128"/>
              </a:rPr>
              <a:t>forecast </a:t>
            </a:r>
          </a:p>
          <a:p>
            <a:pPr marL="0" lvl="1" indent="0" algn="just">
              <a:buNone/>
            </a:pPr>
            <a:r>
              <a:rPr lang="en-US" sz="2200" dirty="0" smtClean="0">
                <a:latin typeface="Arial Unicode MS" pitchFamily="34" charset="-128"/>
                <a:ea typeface="Arial Unicode MS" pitchFamily="34" charset="-128"/>
                <a:cs typeface="Arial Unicode MS" pitchFamily="34" charset="-128"/>
              </a:rPr>
              <a:t>which is false, deceptive or misleading, or deliberately conceals any material facts, to induce another person to enter into </a:t>
            </a:r>
          </a:p>
          <a:p>
            <a:pPr marL="457200" lvl="1" indent="-457200" algn="just">
              <a:buNone/>
            </a:pPr>
            <a:r>
              <a:rPr lang="en-US" sz="2200" dirty="0" smtClean="0">
                <a:latin typeface="Arial Unicode MS" pitchFamily="34" charset="-128"/>
                <a:ea typeface="Arial Unicode MS" pitchFamily="34" charset="-128"/>
                <a:cs typeface="Arial Unicode MS" pitchFamily="34" charset="-128"/>
              </a:rPr>
              <a:t>(a)  any agreement for acquiring, disposing of, subscribing for, or underwriting securities; or</a:t>
            </a:r>
          </a:p>
          <a:p>
            <a:pPr marL="457200" lvl="1" indent="-457200" algn="just">
              <a:buNone/>
            </a:pPr>
            <a:r>
              <a:rPr lang="en-US" sz="2200" dirty="0" smtClean="0">
                <a:latin typeface="Arial Unicode MS" pitchFamily="34" charset="-128"/>
                <a:ea typeface="Arial Unicode MS" pitchFamily="34" charset="-128"/>
                <a:cs typeface="Arial Unicode MS" pitchFamily="34" charset="-128"/>
              </a:rPr>
              <a:t>(b) any agreement with object to secure any profit from the yield of securities or fluctuations in the value of securities; or</a:t>
            </a:r>
          </a:p>
          <a:p>
            <a:pPr marL="457200" lvl="1" indent="-457200" algn="just">
              <a:buNone/>
            </a:pPr>
            <a:r>
              <a:rPr lang="en-US" sz="2200" dirty="0" smtClean="0">
                <a:latin typeface="Arial Unicode MS" pitchFamily="34" charset="-128"/>
                <a:ea typeface="Arial Unicode MS" pitchFamily="34" charset="-128"/>
                <a:cs typeface="Arial Unicode MS" pitchFamily="34" charset="-128"/>
              </a:rPr>
              <a:t>(c)  any agreement for, or with a view to obtain credit facilities from any bank or financial institution,</a:t>
            </a:r>
          </a:p>
          <a:p>
            <a:pPr marL="0" lvl="1" indent="0" algn="just">
              <a:buNone/>
            </a:pPr>
            <a:r>
              <a:rPr lang="en-US" sz="2200" b="1" dirty="0" smtClean="0">
                <a:latin typeface="Arial Unicode MS" pitchFamily="34" charset="-128"/>
                <a:ea typeface="Arial Unicode MS" pitchFamily="34" charset="-128"/>
                <a:cs typeface="Arial Unicode MS" pitchFamily="34" charset="-128"/>
              </a:rPr>
              <a:t>shall be liable for action u/s 447</a:t>
            </a:r>
          </a:p>
          <a:p>
            <a:pPr marL="0" indent="0" algn="just">
              <a:buNone/>
            </a:pPr>
            <a:endParaRPr lang="en-US" sz="2200" b="1" u="sng" dirty="0" smtClean="0">
              <a:latin typeface="Arial Unicode MS" pitchFamily="34" charset="-128"/>
              <a:ea typeface="Arial Unicode MS" pitchFamily="34" charset="-128"/>
              <a:cs typeface="Arial Unicode MS" pitchFamily="34" charset="-128"/>
            </a:endParaRPr>
          </a:p>
        </p:txBody>
      </p:sp>
      <p:sp>
        <p:nvSpPr>
          <p:cNvPr id="6" name="Slide Number Placeholder 5"/>
          <p:cNvSpPr>
            <a:spLocks noGrp="1"/>
          </p:cNvSpPr>
          <p:nvPr>
            <p:ph type="sldNum" sz="quarter" idx="12"/>
          </p:nvPr>
        </p:nvSpPr>
        <p:spPr/>
        <p:txBody>
          <a:bodyPr>
            <a:normAutofit fontScale="85000" lnSpcReduction="20000"/>
          </a:bodyPr>
          <a:lstStyle/>
          <a:p>
            <a:fld id="{7C70FB70-B96B-4C32-BD3B-0D2625E90F24}" type="slidenum">
              <a:rPr lang="en-US" smtClean="0"/>
              <a:pPr/>
              <a:t>20</a:t>
            </a:fld>
            <a:endParaRPr lang="en-US"/>
          </a:p>
        </p:txBody>
      </p:sp>
      <p:sp>
        <p:nvSpPr>
          <p:cNvPr id="4" name="Rectangle 3"/>
          <p:cNvSpPr/>
          <p:nvPr/>
        </p:nvSpPr>
        <p:spPr>
          <a:xfrm>
            <a:off x="609600" y="304800"/>
            <a:ext cx="7924800" cy="954107"/>
          </a:xfrm>
          <a:prstGeom prst="rect">
            <a:avLst/>
          </a:prstGeom>
        </p:spPr>
        <p:txBody>
          <a:bodyPr wrap="square">
            <a:spAutoFit/>
          </a:bodyPr>
          <a:lstStyle/>
          <a:p>
            <a:pPr marL="0" indent="0" algn="just">
              <a:buNone/>
            </a:pPr>
            <a:r>
              <a:rPr lang="en-US" sz="2800" b="1" u="sng" dirty="0" smtClean="0"/>
              <a:t>Punishment for </a:t>
            </a:r>
            <a:r>
              <a:rPr lang="en-US" sz="2800" b="1" u="sng" dirty="0" err="1" smtClean="0"/>
              <a:t>Fraudently</a:t>
            </a:r>
            <a:r>
              <a:rPr lang="en-US" sz="2800" b="1" u="sng" dirty="0" smtClean="0"/>
              <a:t> inducing persons to Invest Money (Section 36)</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762000"/>
          </a:xfrm>
        </p:spPr>
        <p:txBody>
          <a:bodyPr>
            <a:normAutofit fontScale="90000"/>
          </a:bodyPr>
          <a:lstStyle/>
          <a:p>
            <a:pPr eaLnBrk="1" fontAlgn="auto" hangingPunct="1">
              <a:spcAft>
                <a:spcPts val="0"/>
              </a:spcAft>
              <a:defRPr/>
            </a:pPr>
            <a:r>
              <a:rPr lang="en-US" dirty="0" smtClean="0">
                <a:solidFill>
                  <a:schemeClr val="tx1"/>
                </a:solidFill>
              </a:rPr>
              <a:t/>
            </a:r>
            <a:br>
              <a:rPr lang="en-US" dirty="0" smtClean="0">
                <a:solidFill>
                  <a:schemeClr val="tx1"/>
                </a:solidFill>
              </a:rPr>
            </a:br>
            <a:r>
              <a:rPr lang="en-US" dirty="0" smtClean="0">
                <a:solidFill>
                  <a:schemeClr val="tx1"/>
                </a:solidFill>
              </a:rPr>
              <a:t>FRAUD</a:t>
            </a:r>
            <a:endParaRPr lang="en-US" dirty="0">
              <a:solidFill>
                <a:schemeClr val="tx1"/>
              </a:solidFill>
            </a:endParaRPr>
          </a:p>
        </p:txBody>
      </p:sp>
      <p:sp>
        <p:nvSpPr>
          <p:cNvPr id="3" name="Content Placeholder 2"/>
          <p:cNvSpPr>
            <a:spLocks noGrp="1"/>
          </p:cNvSpPr>
          <p:nvPr>
            <p:ph sz="quarter" idx="1"/>
          </p:nvPr>
        </p:nvSpPr>
        <p:spPr>
          <a:xfrm>
            <a:off x="612775" y="1828800"/>
            <a:ext cx="8153400" cy="4267200"/>
          </a:xfrm>
        </p:spPr>
        <p:txBody>
          <a:bodyPr>
            <a:noAutofit/>
          </a:bodyPr>
          <a:lstStyle/>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Explanation to Section 447 defines fraud which means:</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Any act or omission, </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Concealment of fact or</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Abuse of position of any person (by him or herself or by any other person in connivance in any manner).</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With the </a:t>
            </a:r>
            <a:r>
              <a:rPr lang="en-US" sz="2400" b="1" dirty="0" smtClean="0">
                <a:latin typeface="Arial Unicode MS" pitchFamily="34" charset="-128"/>
                <a:ea typeface="Arial Unicode MS" pitchFamily="34" charset="-128"/>
                <a:cs typeface="Arial Unicode MS" pitchFamily="34" charset="-128"/>
              </a:rPr>
              <a:t>intent to deceive</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to gain undue advantage to injure the interest of company, or its shareholders or creditors or any other person (whether or not there is any wrongful gain or loss).</a:t>
            </a:r>
          </a:p>
        </p:txBody>
      </p:sp>
      <p:sp>
        <p:nvSpPr>
          <p:cNvPr id="4" name="Slide Number Placeholder 3"/>
          <p:cNvSpPr>
            <a:spLocks noGrp="1"/>
          </p:cNvSpPr>
          <p:nvPr>
            <p:ph type="sldNum" sz="quarter" idx="12"/>
          </p:nvPr>
        </p:nvSpPr>
        <p:spPr/>
        <p:txBody>
          <a:bodyPr>
            <a:normAutofit fontScale="85000" lnSpcReduction="20000"/>
          </a:bodyPr>
          <a:lstStyle/>
          <a:p>
            <a:pPr>
              <a:defRPr/>
            </a:pPr>
            <a:fld id="{B0BF825F-BDC6-48E2-8A3F-2F7585FD551D}" type="slidenum">
              <a:rPr lang="en-US"/>
              <a:pPr>
                <a:defRPr/>
              </a:pPr>
              <a:t>21</a:t>
            </a:fld>
            <a:endParaRPr lang="en-US"/>
          </a:p>
        </p:txBody>
      </p:sp>
      <p:sp>
        <p:nvSpPr>
          <p:cNvPr id="76805"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762000"/>
          </a:xfrm>
        </p:spPr>
        <p:txBody>
          <a:bodyPr>
            <a:normAutofit fontScale="90000"/>
          </a:bodyPr>
          <a:lstStyle/>
          <a:p>
            <a:pPr eaLnBrk="1" fontAlgn="auto" hangingPunct="1">
              <a:spcAft>
                <a:spcPts val="0"/>
              </a:spcAft>
              <a:defRPr/>
            </a:pPr>
            <a:r>
              <a:rPr lang="en-US" dirty="0" smtClean="0">
                <a:solidFill>
                  <a:schemeClr val="tx1"/>
                </a:solidFill>
              </a:rPr>
              <a:t/>
            </a:r>
            <a:br>
              <a:rPr lang="en-US" dirty="0" smtClean="0">
                <a:solidFill>
                  <a:schemeClr val="tx1"/>
                </a:solidFill>
              </a:rPr>
            </a:br>
            <a:r>
              <a:rPr lang="en-US" dirty="0" smtClean="0">
                <a:solidFill>
                  <a:schemeClr val="tx1"/>
                </a:solidFill>
              </a:rPr>
              <a:t>FRAUD</a:t>
            </a:r>
            <a:endParaRPr lang="en-US" dirty="0">
              <a:solidFill>
                <a:schemeClr val="tx1"/>
              </a:solidFill>
            </a:endParaRPr>
          </a:p>
        </p:txBody>
      </p:sp>
      <p:sp>
        <p:nvSpPr>
          <p:cNvPr id="3" name="Content Placeholder 2"/>
          <p:cNvSpPr>
            <a:spLocks noGrp="1"/>
          </p:cNvSpPr>
          <p:nvPr>
            <p:ph sz="quarter" idx="1"/>
          </p:nvPr>
        </p:nvSpPr>
        <p:spPr>
          <a:xfrm>
            <a:off x="381000" y="1600200"/>
            <a:ext cx="8385175" cy="4495800"/>
          </a:xfrm>
        </p:spPr>
        <p:txBody>
          <a:bodyPr>
            <a:noAutofit/>
          </a:bodyPr>
          <a:lstStyle/>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Report to Board seeking reply within 45 days.  </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Auditor has to report above fraud to the C.G. (within 15 days from the receipt of report)</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If reply not received, Audit shall forward his report to CG within time prescribed (60 days).</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Report by speed post and e-mail to Ministry of Corporate Affairs.</a:t>
            </a:r>
          </a:p>
          <a:p>
            <a:pPr marL="320040" indent="-32004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None/>
              <a:defRPr/>
            </a:pPr>
            <a:r>
              <a:rPr lang="en-US" sz="2400" u="sng" dirty="0" smtClean="0">
                <a:latin typeface="Arial Unicode MS" pitchFamily="34" charset="-128"/>
                <a:ea typeface="Arial Unicode MS" pitchFamily="34" charset="-128"/>
                <a:cs typeface="Arial Unicode MS" pitchFamily="34" charset="-128"/>
              </a:rPr>
              <a:t>Punishment for not reporting fraud:</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Fine Rs. </a:t>
            </a:r>
            <a:r>
              <a:rPr lang="en-US" sz="2400" b="1" dirty="0" smtClean="0">
                <a:latin typeface="Arial Unicode MS" pitchFamily="34" charset="-128"/>
                <a:ea typeface="Arial Unicode MS" pitchFamily="34" charset="-128"/>
                <a:cs typeface="Arial Unicode MS" pitchFamily="34" charset="-128"/>
              </a:rPr>
              <a:t>1lakh to Rs 25 </a:t>
            </a:r>
            <a:r>
              <a:rPr lang="en-US" sz="2400" b="1" dirty="0" err="1" smtClean="0">
                <a:latin typeface="Arial Unicode MS" pitchFamily="34" charset="-128"/>
                <a:ea typeface="Arial Unicode MS" pitchFamily="34" charset="-128"/>
                <a:cs typeface="Arial Unicode MS" pitchFamily="34" charset="-128"/>
              </a:rPr>
              <a:t>lakh</a:t>
            </a:r>
            <a:r>
              <a:rPr lang="en-US" sz="2400" b="1" dirty="0" smtClean="0">
                <a:latin typeface="Arial Unicode MS" pitchFamily="34" charset="-128"/>
                <a:ea typeface="Arial Unicode MS" pitchFamily="34" charset="-128"/>
                <a:cs typeface="Arial Unicode MS" pitchFamily="34" charset="-128"/>
              </a:rPr>
              <a:t>.</a:t>
            </a:r>
          </a:p>
        </p:txBody>
      </p:sp>
      <p:sp>
        <p:nvSpPr>
          <p:cNvPr id="4" name="Slide Number Placeholder 3"/>
          <p:cNvSpPr>
            <a:spLocks noGrp="1"/>
          </p:cNvSpPr>
          <p:nvPr>
            <p:ph type="sldNum" sz="quarter" idx="12"/>
          </p:nvPr>
        </p:nvSpPr>
        <p:spPr/>
        <p:txBody>
          <a:bodyPr>
            <a:normAutofit fontScale="85000" lnSpcReduction="20000"/>
          </a:bodyPr>
          <a:lstStyle/>
          <a:p>
            <a:pPr>
              <a:defRPr/>
            </a:pPr>
            <a:fld id="{B0BF825F-BDC6-48E2-8A3F-2F7585FD551D}" type="slidenum">
              <a:rPr lang="en-US"/>
              <a:pPr>
                <a:defRPr/>
              </a:pPr>
              <a:t>22</a:t>
            </a:fld>
            <a:endParaRPr lang="en-US"/>
          </a:p>
        </p:txBody>
      </p:sp>
      <p:sp>
        <p:nvSpPr>
          <p:cNvPr id="76805"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696200" cy="2819400"/>
          </a:xfrm>
        </p:spPr>
        <p:txBody>
          <a:bodyPr>
            <a:normAutofit fontScale="90000"/>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AUDIT</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AND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ACCOUNTS</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endParaRPr lang="en-US" sz="3600" u="sng" cap="none" dirty="0" smtClean="0">
              <a:solidFill>
                <a:srgbClr val="17375E"/>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Books of Accounts</a:t>
            </a:r>
            <a:endParaRPr lang="en-US" dirty="0"/>
          </a:p>
        </p:txBody>
      </p:sp>
      <p:sp>
        <p:nvSpPr>
          <p:cNvPr id="3" name="Content Placeholder 2"/>
          <p:cNvSpPr>
            <a:spLocks noGrp="1"/>
          </p:cNvSpPr>
          <p:nvPr>
            <p:ph sz="quarter" idx="1"/>
          </p:nvPr>
        </p:nvSpPr>
        <p:spPr/>
        <p:txBody>
          <a:bodyPr/>
          <a:lstStyle/>
          <a:p>
            <a:pPr>
              <a:buNone/>
            </a:pPr>
            <a:r>
              <a:rPr lang="en-US" dirty="0" smtClean="0"/>
              <a:t>Every company shall  prepare &amp; keep at  the registered office.</a:t>
            </a:r>
          </a:p>
          <a:p>
            <a:r>
              <a:rPr lang="en-US" dirty="0" smtClean="0"/>
              <a:t>  Books of Accounts,</a:t>
            </a:r>
          </a:p>
          <a:p>
            <a:r>
              <a:rPr lang="en-US" dirty="0" smtClean="0"/>
              <a:t>  Other relevant books and papers and</a:t>
            </a:r>
          </a:p>
          <a:p>
            <a:r>
              <a:rPr lang="en-US" dirty="0" smtClean="0"/>
              <a:t>  Financial Statement  For </a:t>
            </a:r>
          </a:p>
          <a:p>
            <a:r>
              <a:rPr lang="en-US" dirty="0" smtClean="0"/>
              <a:t>                 every Financial year</a:t>
            </a:r>
          </a:p>
          <a:p>
            <a:r>
              <a:rPr lang="en-US" dirty="0" smtClean="0"/>
              <a:t>                 on accrual basis</a:t>
            </a:r>
          </a:p>
          <a:p>
            <a:r>
              <a:rPr lang="en-US" dirty="0" smtClean="0"/>
              <a:t>                 on  double entry system</a:t>
            </a:r>
          </a:p>
          <a:p>
            <a:endParaRPr lang="en-US" dirty="0"/>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Arial Unicode MS" pitchFamily="34" charset="-128"/>
                <a:ea typeface="Arial Unicode MS" pitchFamily="34" charset="-128"/>
                <a:cs typeface="Arial Unicode MS" pitchFamily="34" charset="-128"/>
              </a:rPr>
              <a:t>Financial Statement (Section 129)</a:t>
            </a:r>
          </a:p>
        </p:txBody>
      </p:sp>
      <p:sp>
        <p:nvSpPr>
          <p:cNvPr id="3" name="Content Placeholder 2"/>
          <p:cNvSpPr>
            <a:spLocks noGrp="1"/>
          </p:cNvSpPr>
          <p:nvPr>
            <p:ph sz="quarter" idx="1"/>
          </p:nvPr>
        </p:nvSpPr>
        <p:spPr>
          <a:xfrm>
            <a:off x="612648" y="1600200"/>
            <a:ext cx="8302752" cy="5105400"/>
          </a:xfrm>
        </p:spPr>
        <p:txBody>
          <a:bodyPr/>
          <a:lstStyle/>
          <a:p>
            <a:pP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 Every financial statement </a:t>
            </a:r>
          </a:p>
          <a:p>
            <a:pP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               Shall give </a:t>
            </a:r>
            <a:r>
              <a:rPr lang="en-US" sz="2400" b="1" dirty="0" smtClean="0">
                <a:latin typeface="Arial Unicode MS" pitchFamily="34" charset="-128"/>
                <a:ea typeface="Arial Unicode MS" pitchFamily="34" charset="-128"/>
                <a:cs typeface="Arial Unicode MS" pitchFamily="34" charset="-128"/>
              </a:rPr>
              <a:t>true and fair view</a:t>
            </a:r>
            <a:r>
              <a:rPr lang="en-US" sz="2400" dirty="0" smtClean="0">
                <a:latin typeface="Arial Unicode MS" pitchFamily="34" charset="-128"/>
                <a:ea typeface="Arial Unicode MS" pitchFamily="34" charset="-128"/>
                <a:cs typeface="Arial Unicode MS" pitchFamily="34" charset="-128"/>
              </a:rPr>
              <a:t>.</a:t>
            </a:r>
          </a:p>
          <a:p>
            <a:pP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               Shall </a:t>
            </a:r>
            <a:r>
              <a:rPr lang="en-US" sz="2400" b="1" dirty="0" smtClean="0">
                <a:latin typeface="Arial Unicode MS" pitchFamily="34" charset="-128"/>
                <a:ea typeface="Arial Unicode MS" pitchFamily="34" charset="-128"/>
                <a:cs typeface="Arial Unicode MS" pitchFamily="34" charset="-128"/>
              </a:rPr>
              <a:t>comply with accounting standard</a:t>
            </a:r>
          </a:p>
          <a:p>
            <a:pP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               Shall be in form of </a:t>
            </a:r>
            <a:r>
              <a:rPr lang="en-US" sz="2400" b="1" dirty="0" smtClean="0">
                <a:latin typeface="Arial Unicode MS" pitchFamily="34" charset="-128"/>
                <a:ea typeface="Arial Unicode MS" pitchFamily="34" charset="-128"/>
                <a:cs typeface="Arial Unicode MS" pitchFamily="34" charset="-128"/>
              </a:rPr>
              <a:t>Schedule III.</a:t>
            </a:r>
          </a:p>
        </p:txBody>
      </p:sp>
      <p:sp>
        <p:nvSpPr>
          <p:cNvPr id="4" name="Footer Placeholder 3"/>
          <p:cNvSpPr>
            <a:spLocks noGrp="1"/>
          </p:cNvSpPr>
          <p:nvPr>
            <p:ph type="ftr" sz="quarter" idx="11"/>
          </p:nvPr>
        </p:nvSpPr>
        <p:spPr>
          <a:xfrm>
            <a:off x="609600" y="6400800"/>
            <a:ext cx="8382000" cy="457200"/>
          </a:xfrm>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Arial Unicode MS" pitchFamily="34" charset="-128"/>
                <a:ea typeface="Arial Unicode MS" pitchFamily="34" charset="-128"/>
                <a:cs typeface="Arial Unicode MS" pitchFamily="34" charset="-128"/>
              </a:rPr>
              <a:t>Financial Statement (Section 129)</a:t>
            </a:r>
          </a:p>
        </p:txBody>
      </p:sp>
      <p:sp>
        <p:nvSpPr>
          <p:cNvPr id="3" name="Content Placeholder 2"/>
          <p:cNvSpPr>
            <a:spLocks noGrp="1"/>
          </p:cNvSpPr>
          <p:nvPr>
            <p:ph sz="quarter" idx="1"/>
          </p:nvPr>
        </p:nvSpPr>
        <p:spPr>
          <a:xfrm>
            <a:off x="612648" y="1600200"/>
            <a:ext cx="8302752" cy="5105400"/>
          </a:xfrm>
        </p:spPr>
        <p:txBody>
          <a:bodyPr/>
          <a:lstStyle/>
          <a:p>
            <a:pPr>
              <a:buFont typeface="Wingdings" pitchFamily="2" charset="2"/>
              <a:buChar char="Ø"/>
            </a:pPr>
            <a:r>
              <a:rPr lang="en-US" sz="2600" b="1" dirty="0" smtClean="0">
                <a:latin typeface="Arial Unicode MS" pitchFamily="34" charset="-128"/>
                <a:ea typeface="Arial Unicode MS" pitchFamily="34" charset="-128"/>
                <a:cs typeface="Arial Unicode MS" pitchFamily="34" charset="-128"/>
              </a:rPr>
              <a:t>Books of accounts( Section2(13) )</a:t>
            </a:r>
          </a:p>
          <a:p>
            <a:r>
              <a:rPr lang="en-US" sz="2600" b="1" dirty="0" smtClean="0">
                <a:latin typeface="Arial Unicode MS" pitchFamily="34" charset="-128"/>
                <a:ea typeface="Arial Unicode MS" pitchFamily="34" charset="-128"/>
                <a:cs typeface="Arial Unicode MS" pitchFamily="34" charset="-128"/>
              </a:rPr>
              <a:t>     </a:t>
            </a:r>
            <a:r>
              <a:rPr lang="en-US" sz="2600" dirty="0" smtClean="0">
                <a:latin typeface="Arial Unicode MS" pitchFamily="34" charset="-128"/>
                <a:ea typeface="Arial Unicode MS" pitchFamily="34" charset="-128"/>
                <a:cs typeface="Arial Unicode MS" pitchFamily="34" charset="-128"/>
              </a:rPr>
              <a:t>All money received and expended</a:t>
            </a:r>
          </a:p>
          <a:p>
            <a:r>
              <a:rPr lang="en-US" sz="2600" dirty="0" smtClean="0">
                <a:latin typeface="Arial Unicode MS" pitchFamily="34" charset="-128"/>
                <a:ea typeface="Arial Unicode MS" pitchFamily="34" charset="-128"/>
                <a:cs typeface="Arial Unicode MS" pitchFamily="34" charset="-128"/>
              </a:rPr>
              <a:t>     All sales and purchases of goods and services</a:t>
            </a:r>
          </a:p>
          <a:p>
            <a:r>
              <a:rPr lang="en-US" sz="2600" dirty="0" smtClean="0">
                <a:latin typeface="Arial Unicode MS" pitchFamily="34" charset="-128"/>
                <a:ea typeface="Arial Unicode MS" pitchFamily="34" charset="-128"/>
                <a:cs typeface="Arial Unicode MS" pitchFamily="34" charset="-128"/>
              </a:rPr>
              <a:t>     All assets and liabilities</a:t>
            </a:r>
          </a:p>
          <a:p>
            <a:r>
              <a:rPr lang="en-US" sz="2600" dirty="0" smtClean="0">
                <a:latin typeface="Arial Unicode MS" pitchFamily="34" charset="-128"/>
                <a:ea typeface="Arial Unicode MS" pitchFamily="34" charset="-128"/>
                <a:cs typeface="Arial Unicode MS" pitchFamily="34" charset="-128"/>
              </a:rPr>
              <a:t>     Items of costs  (Section 148)</a:t>
            </a:r>
            <a:endParaRPr lang="en-US" sz="2600"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a:xfrm>
            <a:off x="609600" y="6400800"/>
            <a:ext cx="8382000" cy="457200"/>
          </a:xfrm>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STATEMENTS </a:t>
            </a:r>
            <a:endParaRPr lang="en-US" dirty="0"/>
          </a:p>
        </p:txBody>
      </p:sp>
      <p:sp>
        <p:nvSpPr>
          <p:cNvPr id="3" name="Content Placeholder 2"/>
          <p:cNvSpPr>
            <a:spLocks noGrp="1"/>
          </p:cNvSpPr>
          <p:nvPr>
            <p:ph sz="quarter" idx="1"/>
          </p:nvPr>
        </p:nvSpPr>
        <p:spPr>
          <a:xfrm>
            <a:off x="612648" y="1905000"/>
            <a:ext cx="8153400" cy="4191000"/>
          </a:xfrm>
        </p:spPr>
        <p:txBody>
          <a:bodyPr/>
          <a:lstStyle/>
          <a:p>
            <a:pPr>
              <a:buNone/>
            </a:pPr>
            <a:r>
              <a:rPr lang="en-US" sz="2400" b="1" dirty="0" smtClean="0">
                <a:latin typeface="Arial Unicode MS" pitchFamily="34" charset="-128"/>
                <a:ea typeface="Arial Unicode MS" pitchFamily="34" charset="-128"/>
                <a:cs typeface="Arial Unicode MS" pitchFamily="34" charset="-128"/>
              </a:rPr>
              <a:t>Books &amp; Papers: Section 2(12)</a:t>
            </a:r>
          </a:p>
          <a:p>
            <a:pPr>
              <a:buNone/>
            </a:pPr>
            <a:endParaRPr lang="en-US" sz="2400" b="1" dirty="0" smtClean="0">
              <a:latin typeface="Arial Unicode MS" pitchFamily="34" charset="-128"/>
              <a:ea typeface="Arial Unicode MS" pitchFamily="34" charset="-128"/>
              <a:cs typeface="Arial Unicode MS" pitchFamily="34" charset="-128"/>
            </a:endParaRPr>
          </a:p>
          <a:p>
            <a:r>
              <a:rPr lang="en-US" sz="2400" dirty="0" smtClean="0">
                <a:latin typeface="Arial Unicode MS" pitchFamily="34" charset="-128"/>
                <a:ea typeface="Arial Unicode MS" pitchFamily="34" charset="-128"/>
                <a:cs typeface="Arial Unicode MS" pitchFamily="34" charset="-128"/>
              </a:rPr>
              <a:t>Books of accounts</a:t>
            </a:r>
          </a:p>
          <a:p>
            <a:r>
              <a:rPr lang="en-US" sz="2400" dirty="0" smtClean="0">
                <a:latin typeface="Arial Unicode MS" pitchFamily="34" charset="-128"/>
                <a:ea typeface="Arial Unicode MS" pitchFamily="34" charset="-128"/>
                <a:cs typeface="Arial Unicode MS" pitchFamily="34" charset="-128"/>
              </a:rPr>
              <a:t>Deeds, Vouchers, writings, Documents, minutes and registers.</a:t>
            </a:r>
          </a:p>
          <a:p>
            <a:endParaRPr lang="en-US" sz="2400" dirty="0" smtClean="0">
              <a:latin typeface="Arial Unicode MS" pitchFamily="34" charset="-128"/>
              <a:ea typeface="Arial Unicode MS" pitchFamily="34" charset="-128"/>
              <a:cs typeface="Arial Unicode MS" pitchFamily="34" charset="-128"/>
            </a:endParaRPr>
          </a:p>
          <a:p>
            <a:endParaRPr lang="en-US" sz="2400" dirty="0" smtClean="0">
              <a:latin typeface="Arial Unicode MS" pitchFamily="34" charset="-128"/>
              <a:ea typeface="Arial Unicode MS" pitchFamily="34" charset="-128"/>
              <a:cs typeface="Arial Unicode MS" pitchFamily="34" charset="-128"/>
            </a:endParaRPr>
          </a:p>
          <a:p>
            <a:endParaRPr lang="en-US" sz="2400" b="1"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STATEMENTS </a:t>
            </a:r>
            <a:endParaRPr lang="en-US" dirty="0"/>
          </a:p>
        </p:txBody>
      </p:sp>
      <p:sp>
        <p:nvSpPr>
          <p:cNvPr id="3" name="Content Placeholder 2"/>
          <p:cNvSpPr>
            <a:spLocks noGrp="1"/>
          </p:cNvSpPr>
          <p:nvPr>
            <p:ph sz="quarter" idx="1"/>
          </p:nvPr>
        </p:nvSpPr>
        <p:spPr/>
        <p:txBody>
          <a:bodyPr/>
          <a:lstStyle/>
          <a:p>
            <a:pPr>
              <a:buNone/>
            </a:pPr>
            <a:r>
              <a:rPr lang="en-US" sz="2400" b="1" dirty="0" smtClean="0">
                <a:latin typeface="Arial Unicode MS" pitchFamily="34" charset="-128"/>
                <a:ea typeface="Arial Unicode MS" pitchFamily="34" charset="-128"/>
                <a:cs typeface="Arial Unicode MS" pitchFamily="34" charset="-128"/>
              </a:rPr>
              <a:t>Financial Statements: Section 2(40)</a:t>
            </a:r>
          </a:p>
          <a:p>
            <a:pPr>
              <a:buNone/>
            </a:pPr>
            <a:endParaRPr lang="en-US" sz="900" b="1" dirty="0" smtClean="0">
              <a:latin typeface="Arial Unicode MS" pitchFamily="34" charset="-128"/>
              <a:ea typeface="Arial Unicode MS" pitchFamily="34" charset="-128"/>
              <a:cs typeface="Arial Unicode MS" pitchFamily="34" charset="-128"/>
            </a:endParaRPr>
          </a:p>
          <a:p>
            <a:r>
              <a:rPr lang="en-US" sz="2400" dirty="0" smtClean="0">
                <a:latin typeface="Arial Unicode MS" pitchFamily="34" charset="-128"/>
                <a:ea typeface="Arial Unicode MS" pitchFamily="34" charset="-128"/>
                <a:cs typeface="Arial Unicode MS" pitchFamily="34" charset="-128"/>
              </a:rPr>
              <a:t>Balance sheet,</a:t>
            </a:r>
          </a:p>
          <a:p>
            <a:endParaRPr lang="en-US" sz="2400" dirty="0" smtClean="0">
              <a:latin typeface="Arial Unicode MS" pitchFamily="34" charset="-128"/>
              <a:ea typeface="Arial Unicode MS" pitchFamily="34" charset="-128"/>
              <a:cs typeface="Arial Unicode MS" pitchFamily="34" charset="-128"/>
            </a:endParaRPr>
          </a:p>
          <a:p>
            <a:r>
              <a:rPr lang="en-US" sz="2400" dirty="0" smtClean="0">
                <a:latin typeface="Arial Unicode MS" pitchFamily="34" charset="-128"/>
                <a:ea typeface="Arial Unicode MS" pitchFamily="34" charset="-128"/>
                <a:cs typeface="Arial Unicode MS" pitchFamily="34" charset="-128"/>
              </a:rPr>
              <a:t>Profit &amp; Loss account,</a:t>
            </a:r>
          </a:p>
          <a:p>
            <a:endParaRPr lang="en-US" sz="2400" dirty="0" smtClean="0">
              <a:latin typeface="Arial Unicode MS" pitchFamily="34" charset="-128"/>
              <a:ea typeface="Arial Unicode MS" pitchFamily="34" charset="-128"/>
              <a:cs typeface="Arial Unicode MS" pitchFamily="34" charset="-128"/>
            </a:endParaRPr>
          </a:p>
          <a:p>
            <a:r>
              <a:rPr lang="en-US" sz="2400" dirty="0" smtClean="0">
                <a:latin typeface="Arial Unicode MS" pitchFamily="34" charset="-128"/>
                <a:ea typeface="Arial Unicode MS" pitchFamily="34" charset="-128"/>
                <a:cs typeface="Arial Unicode MS" pitchFamily="34" charset="-128"/>
              </a:rPr>
              <a:t>Cash flow statement,( not for OPC, small company &amp; dormant company).</a:t>
            </a:r>
          </a:p>
          <a:p>
            <a:endParaRPr lang="en-US" sz="2400" dirty="0" smtClean="0">
              <a:latin typeface="Arial Unicode MS" pitchFamily="34" charset="-128"/>
              <a:ea typeface="Arial Unicode MS" pitchFamily="34" charset="-128"/>
              <a:cs typeface="Arial Unicode MS" pitchFamily="34" charset="-128"/>
            </a:endParaRPr>
          </a:p>
          <a:p>
            <a:r>
              <a:rPr lang="en-US" sz="2400" dirty="0" smtClean="0">
                <a:latin typeface="Arial Unicode MS" pitchFamily="34" charset="-128"/>
                <a:ea typeface="Arial Unicode MS" pitchFamily="34" charset="-128"/>
                <a:cs typeface="Arial Unicode MS" pitchFamily="34" charset="-128"/>
              </a:rPr>
              <a:t>Statement of </a:t>
            </a:r>
            <a:r>
              <a:rPr lang="en-US" sz="2400" b="1" dirty="0" smtClean="0">
                <a:latin typeface="Arial Unicode MS" pitchFamily="34" charset="-128"/>
                <a:ea typeface="Arial Unicode MS" pitchFamily="34" charset="-128"/>
                <a:cs typeface="Arial Unicode MS" pitchFamily="34" charset="-128"/>
              </a:rPr>
              <a:t>change in equity (</a:t>
            </a:r>
            <a:r>
              <a:rPr lang="en-US" sz="2400" dirty="0" smtClean="0">
                <a:latin typeface="Arial Unicode MS" pitchFamily="34" charset="-128"/>
                <a:ea typeface="Arial Unicode MS" pitchFamily="34" charset="-128"/>
                <a:cs typeface="Arial Unicode MS" pitchFamily="34" charset="-128"/>
              </a:rPr>
              <a:t> if applicable)</a:t>
            </a:r>
          </a:p>
          <a:p>
            <a:endParaRPr lang="en-US" sz="2400" dirty="0" smtClean="0">
              <a:latin typeface="Arial Unicode MS" pitchFamily="34" charset="-128"/>
              <a:ea typeface="Arial Unicode MS" pitchFamily="34" charset="-128"/>
              <a:cs typeface="Arial Unicode MS" pitchFamily="34" charset="-128"/>
            </a:endParaRPr>
          </a:p>
          <a:p>
            <a:endParaRPr lang="en-US" sz="2400" b="1"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STATEMENTS </a:t>
            </a:r>
            <a:endParaRPr lang="en-US" dirty="0"/>
          </a:p>
        </p:txBody>
      </p:sp>
      <p:sp>
        <p:nvSpPr>
          <p:cNvPr id="3" name="Content Placeholder 2"/>
          <p:cNvSpPr>
            <a:spLocks noGrp="1"/>
          </p:cNvSpPr>
          <p:nvPr>
            <p:ph sz="quarter" idx="1"/>
          </p:nvPr>
        </p:nvSpPr>
        <p:spPr/>
        <p:txBody>
          <a:bodyPr/>
          <a:lstStyle/>
          <a:p>
            <a:pPr>
              <a:buNone/>
            </a:pPr>
            <a:r>
              <a:rPr lang="en-US" sz="2800" b="1" dirty="0" smtClean="0">
                <a:latin typeface="Arial Unicode MS" pitchFamily="34" charset="-128"/>
                <a:ea typeface="Arial Unicode MS" pitchFamily="34" charset="-128"/>
                <a:cs typeface="Arial Unicode MS" pitchFamily="34" charset="-128"/>
              </a:rPr>
              <a:t>Financial Year : Section 2(41)</a:t>
            </a:r>
          </a:p>
          <a:p>
            <a:pPr>
              <a:buNone/>
            </a:pPr>
            <a:endParaRPr lang="en-US" sz="900" b="1" dirty="0" smtClean="0">
              <a:latin typeface="Arial Unicode MS" pitchFamily="34" charset="-128"/>
              <a:ea typeface="Arial Unicode MS" pitchFamily="34" charset="-128"/>
              <a:cs typeface="Arial Unicode MS" pitchFamily="34" charset="-128"/>
            </a:endParaRPr>
          </a:p>
          <a:p>
            <a:r>
              <a:rPr lang="en-US" sz="2800" b="1" dirty="0" smtClean="0">
                <a:latin typeface="Arial Unicode MS" pitchFamily="34" charset="-128"/>
                <a:ea typeface="Arial Unicode MS" pitchFamily="34" charset="-128"/>
                <a:cs typeface="Arial Unicode MS" pitchFamily="34" charset="-128"/>
              </a:rPr>
              <a:t> </a:t>
            </a:r>
            <a:r>
              <a:rPr lang="en-US" sz="2800" dirty="0" smtClean="0">
                <a:latin typeface="Arial Unicode MS" pitchFamily="34" charset="-128"/>
                <a:ea typeface="Arial Unicode MS" pitchFamily="34" charset="-128"/>
                <a:cs typeface="Arial Unicode MS" pitchFamily="34" charset="-128"/>
              </a:rPr>
              <a:t>31</a:t>
            </a:r>
            <a:r>
              <a:rPr lang="en-US" sz="2800" baseline="30000" dirty="0" smtClean="0">
                <a:latin typeface="Arial Unicode MS" pitchFamily="34" charset="-128"/>
                <a:ea typeface="Arial Unicode MS" pitchFamily="34" charset="-128"/>
                <a:cs typeface="Arial Unicode MS" pitchFamily="34" charset="-128"/>
              </a:rPr>
              <a:t>st</a:t>
            </a:r>
            <a:r>
              <a:rPr lang="en-US" sz="2800" dirty="0" smtClean="0">
                <a:latin typeface="Arial Unicode MS" pitchFamily="34" charset="-128"/>
                <a:ea typeface="Arial Unicode MS" pitchFamily="34" charset="-128"/>
                <a:cs typeface="Arial Unicode MS" pitchFamily="34" charset="-128"/>
              </a:rPr>
              <a:t> march  every year.</a:t>
            </a:r>
          </a:p>
          <a:p>
            <a:r>
              <a:rPr lang="en-US" sz="2800" dirty="0" smtClean="0">
                <a:latin typeface="Arial Unicode MS" pitchFamily="34" charset="-128"/>
                <a:ea typeface="Arial Unicode MS" pitchFamily="34" charset="-128"/>
                <a:cs typeface="Arial Unicode MS" pitchFamily="34" charset="-128"/>
              </a:rPr>
              <a:t> For 1</a:t>
            </a:r>
            <a:r>
              <a:rPr lang="en-US" sz="2800" baseline="30000" dirty="0" smtClean="0">
                <a:latin typeface="Arial Unicode MS" pitchFamily="34" charset="-128"/>
                <a:ea typeface="Arial Unicode MS" pitchFamily="34" charset="-128"/>
                <a:cs typeface="Arial Unicode MS" pitchFamily="34" charset="-128"/>
              </a:rPr>
              <a:t>st</a:t>
            </a:r>
            <a:r>
              <a:rPr lang="en-US" sz="2800" dirty="0" smtClean="0">
                <a:latin typeface="Arial Unicode MS" pitchFamily="34" charset="-128"/>
                <a:ea typeface="Arial Unicode MS" pitchFamily="34" charset="-128"/>
                <a:cs typeface="Arial Unicode MS" pitchFamily="34" charset="-128"/>
              </a:rPr>
              <a:t> year of incorporation</a:t>
            </a:r>
          </a:p>
          <a:p>
            <a:pPr marL="406400" indent="-406400"/>
            <a:r>
              <a:rPr lang="en-US" sz="2800" dirty="0" smtClean="0">
                <a:latin typeface="Arial Unicode MS" pitchFamily="34" charset="-128"/>
                <a:ea typeface="Arial Unicode MS" pitchFamily="34" charset="-128"/>
                <a:cs typeface="Arial Unicode MS" pitchFamily="34" charset="-128"/>
              </a:rPr>
              <a:t>If incorporated before  1</a:t>
            </a:r>
            <a:r>
              <a:rPr lang="en-US" sz="2800" baseline="30000" dirty="0" smtClean="0">
                <a:latin typeface="Arial Unicode MS" pitchFamily="34" charset="-128"/>
                <a:ea typeface="Arial Unicode MS" pitchFamily="34" charset="-128"/>
                <a:cs typeface="Arial Unicode MS" pitchFamily="34" charset="-128"/>
              </a:rPr>
              <a:t>st</a:t>
            </a:r>
            <a:r>
              <a:rPr lang="en-US" sz="2800" dirty="0" smtClean="0">
                <a:latin typeface="Arial Unicode MS" pitchFamily="34" charset="-128"/>
                <a:ea typeface="Arial Unicode MS" pitchFamily="34" charset="-128"/>
                <a:cs typeface="Arial Unicode MS" pitchFamily="34" charset="-128"/>
              </a:rPr>
              <a:t> January– 31</a:t>
            </a:r>
            <a:r>
              <a:rPr lang="en-US" sz="2800" baseline="30000" dirty="0" smtClean="0">
                <a:latin typeface="Arial Unicode MS" pitchFamily="34" charset="-128"/>
                <a:ea typeface="Arial Unicode MS" pitchFamily="34" charset="-128"/>
                <a:cs typeface="Arial Unicode MS" pitchFamily="34" charset="-128"/>
              </a:rPr>
              <a:t>st</a:t>
            </a:r>
            <a:r>
              <a:rPr lang="en-US" sz="2800" dirty="0" smtClean="0">
                <a:latin typeface="Arial Unicode MS" pitchFamily="34" charset="-128"/>
                <a:ea typeface="Arial Unicode MS" pitchFamily="34" charset="-128"/>
                <a:cs typeface="Arial Unicode MS" pitchFamily="34" charset="-128"/>
              </a:rPr>
              <a:t> March   same year.</a:t>
            </a:r>
          </a:p>
          <a:p>
            <a:r>
              <a:rPr lang="en-US" sz="2800" dirty="0" smtClean="0">
                <a:latin typeface="Arial Unicode MS" pitchFamily="34" charset="-128"/>
                <a:ea typeface="Arial Unicode MS" pitchFamily="34" charset="-128"/>
                <a:cs typeface="Arial Unicode MS" pitchFamily="34" charset="-128"/>
              </a:rPr>
              <a:t> Otherwise -- 31</a:t>
            </a:r>
            <a:r>
              <a:rPr lang="en-US" sz="2800" baseline="30000" dirty="0" smtClean="0">
                <a:latin typeface="Arial Unicode MS" pitchFamily="34" charset="-128"/>
                <a:ea typeface="Arial Unicode MS" pitchFamily="34" charset="-128"/>
                <a:cs typeface="Arial Unicode MS" pitchFamily="34" charset="-128"/>
              </a:rPr>
              <a:t>st</a:t>
            </a:r>
            <a:r>
              <a:rPr lang="en-US" sz="2800" dirty="0" smtClean="0">
                <a:latin typeface="Arial Unicode MS" pitchFamily="34" charset="-128"/>
                <a:ea typeface="Arial Unicode MS" pitchFamily="34" charset="-128"/>
                <a:cs typeface="Arial Unicode MS" pitchFamily="34" charset="-128"/>
              </a:rPr>
              <a:t> march of next financial year.</a:t>
            </a:r>
          </a:p>
          <a:p>
            <a:r>
              <a:rPr lang="en-US" sz="2800" dirty="0" smtClean="0">
                <a:latin typeface="Arial Unicode MS" pitchFamily="34" charset="-128"/>
                <a:ea typeface="Arial Unicode MS" pitchFamily="34" charset="-128"/>
                <a:cs typeface="Arial Unicode MS" pitchFamily="34" charset="-128"/>
              </a:rPr>
              <a:t> Transition period – 2 years</a:t>
            </a:r>
            <a:endParaRPr lang="en-US" sz="2800"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tx1"/>
                </a:solidFill>
                <a:latin typeface="Arial Unicode MS" pitchFamily="34" charset="-128"/>
                <a:ea typeface="Arial Unicode MS" pitchFamily="34" charset="-128"/>
                <a:cs typeface="Arial Unicode MS" pitchFamily="34" charset="-128"/>
              </a:rPr>
              <a:t>CA, 2013 vs. CA, 1956</a:t>
            </a:r>
            <a:endParaRPr lang="en-IN" dirty="0">
              <a:solidFill>
                <a:schemeClr val="tx1"/>
              </a:solidFill>
              <a:latin typeface="Arial Unicode MS" pitchFamily="34" charset="-128"/>
              <a:ea typeface="Arial Unicode MS" pitchFamily="34" charset="-128"/>
              <a:cs typeface="Arial Unicode MS" pitchFamily="34" charset="-128"/>
            </a:endParaRPr>
          </a:p>
        </p:txBody>
      </p:sp>
      <p:graphicFrame>
        <p:nvGraphicFramePr>
          <p:cNvPr id="6" name="Content Placeholder 5"/>
          <p:cNvGraphicFramePr>
            <a:graphicFrameLocks noGrp="1"/>
          </p:cNvGraphicFramePr>
          <p:nvPr>
            <p:ph idx="1"/>
          </p:nvPr>
        </p:nvGraphicFramePr>
        <p:xfrm>
          <a:off x="609600" y="1676400"/>
          <a:ext cx="8153400" cy="3810000"/>
        </p:xfrm>
        <a:graphic>
          <a:graphicData uri="http://schemas.openxmlformats.org/drawingml/2006/table">
            <a:tbl>
              <a:tblPr firstRow="1" bandRow="1">
                <a:tableStyleId>{5C22544A-7EE6-4342-B048-85BDC9FD1C3A}</a:tableStyleId>
              </a:tblPr>
              <a:tblGrid>
                <a:gridCol w="2819400"/>
                <a:gridCol w="2971800"/>
                <a:gridCol w="2362200"/>
              </a:tblGrid>
              <a:tr h="762000">
                <a:tc>
                  <a:txBody>
                    <a:bodyPr/>
                    <a:lstStyle/>
                    <a:p>
                      <a:endParaRPr lang="en-US" sz="3200" dirty="0">
                        <a:latin typeface="Arial Unicode MS" pitchFamily="34" charset="-128"/>
                        <a:ea typeface="Arial Unicode MS" pitchFamily="34" charset="-128"/>
                        <a:cs typeface="Arial Unicode MS" pitchFamily="34" charset="-128"/>
                      </a:endParaRPr>
                    </a:p>
                  </a:txBody>
                  <a:tcPr/>
                </a:tc>
                <a:tc>
                  <a:txBody>
                    <a:bodyPr/>
                    <a:lstStyle/>
                    <a:p>
                      <a:pPr algn="ctr"/>
                      <a:r>
                        <a:rPr lang="en-US" sz="3200" dirty="0" smtClean="0">
                          <a:latin typeface="Arial Unicode MS" pitchFamily="34" charset="-128"/>
                          <a:ea typeface="Arial Unicode MS" pitchFamily="34" charset="-128"/>
                          <a:cs typeface="Arial Unicode MS" pitchFamily="34" charset="-128"/>
                        </a:rPr>
                        <a:t>CA, 2013</a:t>
                      </a:r>
                      <a:endParaRPr lang="en-US" sz="3200" dirty="0">
                        <a:latin typeface="Arial Unicode MS" pitchFamily="34" charset="-128"/>
                        <a:ea typeface="Arial Unicode MS" pitchFamily="34" charset="-128"/>
                        <a:cs typeface="Arial Unicode MS" pitchFamily="34" charset="-128"/>
                      </a:endParaRPr>
                    </a:p>
                  </a:txBody>
                  <a:tcPr/>
                </a:tc>
                <a:tc>
                  <a:txBody>
                    <a:bodyPr/>
                    <a:lstStyle/>
                    <a:p>
                      <a:pPr algn="ctr"/>
                      <a:r>
                        <a:rPr lang="en-US" sz="3200" dirty="0" smtClean="0">
                          <a:latin typeface="Arial Unicode MS" pitchFamily="34" charset="-128"/>
                          <a:ea typeface="Arial Unicode MS" pitchFamily="34" charset="-128"/>
                          <a:cs typeface="Arial Unicode MS" pitchFamily="34" charset="-128"/>
                        </a:rPr>
                        <a:t>CA, 1956</a:t>
                      </a:r>
                      <a:endParaRPr lang="en-US" sz="3200" dirty="0">
                        <a:latin typeface="Arial Unicode MS" pitchFamily="34" charset="-128"/>
                        <a:ea typeface="Arial Unicode MS" pitchFamily="34" charset="-128"/>
                        <a:cs typeface="Arial Unicode MS" pitchFamily="34" charset="-128"/>
                      </a:endParaRPr>
                    </a:p>
                  </a:txBody>
                  <a:tcPr/>
                </a:tc>
              </a:tr>
              <a:tr h="762000">
                <a:tc>
                  <a:txBody>
                    <a:bodyPr/>
                    <a:lstStyle/>
                    <a:p>
                      <a:r>
                        <a:rPr lang="en-US" sz="3200" dirty="0" smtClean="0">
                          <a:latin typeface="Arial Unicode MS" pitchFamily="34" charset="-128"/>
                          <a:ea typeface="Arial Unicode MS" pitchFamily="34" charset="-128"/>
                          <a:cs typeface="Arial Unicode MS" pitchFamily="34" charset="-128"/>
                        </a:rPr>
                        <a:t>CHAPTERS</a:t>
                      </a:r>
                      <a:endParaRPr lang="en-US" sz="3200" dirty="0">
                        <a:latin typeface="Arial Unicode MS" pitchFamily="34" charset="-128"/>
                        <a:ea typeface="Arial Unicode MS" pitchFamily="34" charset="-128"/>
                        <a:cs typeface="Arial Unicode MS" pitchFamily="34" charset="-128"/>
                      </a:endParaRPr>
                    </a:p>
                  </a:txBody>
                  <a:tcPr/>
                </a:tc>
                <a:tc>
                  <a:txBody>
                    <a:bodyPr/>
                    <a:lstStyle/>
                    <a:p>
                      <a:pPr algn="ctr"/>
                      <a:r>
                        <a:rPr lang="en-US" sz="3200" dirty="0" smtClean="0">
                          <a:latin typeface="Arial Unicode MS" pitchFamily="34" charset="-128"/>
                          <a:ea typeface="Arial Unicode MS" pitchFamily="34" charset="-128"/>
                          <a:cs typeface="Arial Unicode MS" pitchFamily="34" charset="-128"/>
                        </a:rPr>
                        <a:t>29</a:t>
                      </a:r>
                      <a:endParaRPr lang="en-US" sz="3200" dirty="0">
                        <a:latin typeface="Arial Unicode MS" pitchFamily="34" charset="-128"/>
                        <a:ea typeface="Arial Unicode MS" pitchFamily="34" charset="-128"/>
                        <a:cs typeface="Arial Unicode MS" pitchFamily="34" charset="-128"/>
                      </a:endParaRPr>
                    </a:p>
                  </a:txBody>
                  <a:tcPr/>
                </a:tc>
                <a:tc>
                  <a:txBody>
                    <a:bodyPr/>
                    <a:lstStyle/>
                    <a:p>
                      <a:pPr algn="ctr"/>
                      <a:r>
                        <a:rPr lang="en-US" sz="3200" dirty="0" smtClean="0">
                          <a:latin typeface="Arial Unicode MS" pitchFamily="34" charset="-128"/>
                          <a:ea typeface="Arial Unicode MS" pitchFamily="34" charset="-128"/>
                          <a:cs typeface="Arial Unicode MS" pitchFamily="34" charset="-128"/>
                        </a:rPr>
                        <a:t>13</a:t>
                      </a:r>
                      <a:endParaRPr lang="en-US" sz="3200" dirty="0">
                        <a:latin typeface="Arial Unicode MS" pitchFamily="34" charset="-128"/>
                        <a:ea typeface="Arial Unicode MS" pitchFamily="34" charset="-128"/>
                        <a:cs typeface="Arial Unicode MS" pitchFamily="34" charset="-128"/>
                      </a:endParaRPr>
                    </a:p>
                  </a:txBody>
                  <a:tcPr/>
                </a:tc>
              </a:tr>
              <a:tr h="762000">
                <a:tc>
                  <a:txBody>
                    <a:bodyPr/>
                    <a:lstStyle/>
                    <a:p>
                      <a:r>
                        <a:rPr lang="en-US" sz="3200" dirty="0" smtClean="0">
                          <a:latin typeface="Arial Unicode MS" pitchFamily="34" charset="-128"/>
                          <a:ea typeface="Arial Unicode MS" pitchFamily="34" charset="-128"/>
                          <a:cs typeface="Arial Unicode MS" pitchFamily="34" charset="-128"/>
                        </a:rPr>
                        <a:t>SECTION</a:t>
                      </a:r>
                      <a:endParaRPr lang="en-US" sz="3200" dirty="0">
                        <a:latin typeface="Arial Unicode MS" pitchFamily="34" charset="-128"/>
                        <a:ea typeface="Arial Unicode MS" pitchFamily="34" charset="-128"/>
                        <a:cs typeface="Arial Unicode MS" pitchFamily="34" charset="-128"/>
                      </a:endParaRPr>
                    </a:p>
                  </a:txBody>
                  <a:tcPr/>
                </a:tc>
                <a:tc>
                  <a:txBody>
                    <a:bodyPr/>
                    <a:lstStyle/>
                    <a:p>
                      <a:pPr algn="ctr"/>
                      <a:r>
                        <a:rPr lang="en-US" sz="3200" dirty="0" smtClean="0">
                          <a:latin typeface="Arial Unicode MS" pitchFamily="34" charset="-128"/>
                          <a:ea typeface="Arial Unicode MS" pitchFamily="34" charset="-128"/>
                          <a:cs typeface="Arial Unicode MS" pitchFamily="34" charset="-128"/>
                        </a:rPr>
                        <a:t>470</a:t>
                      </a:r>
                      <a:endParaRPr lang="en-US" sz="3200" dirty="0">
                        <a:latin typeface="Arial Unicode MS" pitchFamily="34" charset="-128"/>
                        <a:ea typeface="Arial Unicode MS" pitchFamily="34" charset="-128"/>
                        <a:cs typeface="Arial Unicode MS" pitchFamily="34" charset="-128"/>
                      </a:endParaRPr>
                    </a:p>
                  </a:txBody>
                  <a:tcPr/>
                </a:tc>
                <a:tc>
                  <a:txBody>
                    <a:bodyPr/>
                    <a:lstStyle/>
                    <a:p>
                      <a:pPr algn="ctr"/>
                      <a:r>
                        <a:rPr lang="en-US" sz="3200" dirty="0" smtClean="0">
                          <a:latin typeface="Arial Unicode MS" pitchFamily="34" charset="-128"/>
                          <a:ea typeface="Arial Unicode MS" pitchFamily="34" charset="-128"/>
                          <a:cs typeface="Arial Unicode MS" pitchFamily="34" charset="-128"/>
                        </a:rPr>
                        <a:t>658</a:t>
                      </a:r>
                      <a:endParaRPr lang="en-US" sz="3200" dirty="0">
                        <a:latin typeface="Arial Unicode MS" pitchFamily="34" charset="-128"/>
                        <a:ea typeface="Arial Unicode MS" pitchFamily="34" charset="-128"/>
                        <a:cs typeface="Arial Unicode MS" pitchFamily="34" charset="-128"/>
                      </a:endParaRPr>
                    </a:p>
                  </a:txBody>
                  <a:tcPr/>
                </a:tc>
              </a:tr>
              <a:tr h="762000">
                <a:tc>
                  <a:txBody>
                    <a:bodyPr/>
                    <a:lstStyle/>
                    <a:p>
                      <a:r>
                        <a:rPr lang="en-US" sz="3200" dirty="0" smtClean="0">
                          <a:latin typeface="Arial Unicode MS" pitchFamily="34" charset="-128"/>
                          <a:ea typeface="Arial Unicode MS" pitchFamily="34" charset="-128"/>
                          <a:cs typeface="Arial Unicode MS" pitchFamily="34" charset="-128"/>
                        </a:rPr>
                        <a:t>SCHEDULE</a:t>
                      </a:r>
                      <a:endParaRPr lang="en-US" sz="3200" dirty="0">
                        <a:latin typeface="Arial Unicode MS" pitchFamily="34" charset="-128"/>
                        <a:ea typeface="Arial Unicode MS" pitchFamily="34" charset="-128"/>
                        <a:cs typeface="Arial Unicode MS" pitchFamily="34" charset="-128"/>
                      </a:endParaRPr>
                    </a:p>
                  </a:txBody>
                  <a:tcPr/>
                </a:tc>
                <a:tc>
                  <a:txBody>
                    <a:bodyPr/>
                    <a:lstStyle/>
                    <a:p>
                      <a:pPr algn="ctr"/>
                      <a:r>
                        <a:rPr lang="en-US" sz="3200" dirty="0" smtClean="0">
                          <a:latin typeface="Arial Unicode MS" pitchFamily="34" charset="-128"/>
                          <a:ea typeface="Arial Unicode MS" pitchFamily="34" charset="-128"/>
                          <a:cs typeface="Arial Unicode MS" pitchFamily="34" charset="-128"/>
                        </a:rPr>
                        <a:t>7</a:t>
                      </a:r>
                      <a:endParaRPr lang="en-US" sz="3200" dirty="0">
                        <a:latin typeface="Arial Unicode MS" pitchFamily="34" charset="-128"/>
                        <a:ea typeface="Arial Unicode MS" pitchFamily="34" charset="-128"/>
                        <a:cs typeface="Arial Unicode MS" pitchFamily="34" charset="-128"/>
                      </a:endParaRPr>
                    </a:p>
                  </a:txBody>
                  <a:tcPr/>
                </a:tc>
                <a:tc>
                  <a:txBody>
                    <a:bodyPr/>
                    <a:lstStyle/>
                    <a:p>
                      <a:pPr algn="ctr"/>
                      <a:r>
                        <a:rPr lang="en-US" sz="3200" dirty="0" smtClean="0">
                          <a:latin typeface="Arial Unicode MS" pitchFamily="34" charset="-128"/>
                          <a:ea typeface="Arial Unicode MS" pitchFamily="34" charset="-128"/>
                          <a:cs typeface="Arial Unicode MS" pitchFamily="34" charset="-128"/>
                        </a:rPr>
                        <a:t>15</a:t>
                      </a:r>
                      <a:endParaRPr lang="en-US" sz="3200" dirty="0">
                        <a:latin typeface="Arial Unicode MS" pitchFamily="34" charset="-128"/>
                        <a:ea typeface="Arial Unicode MS" pitchFamily="34" charset="-128"/>
                        <a:cs typeface="Arial Unicode MS" pitchFamily="34" charset="-128"/>
                      </a:endParaRPr>
                    </a:p>
                  </a:txBody>
                  <a:tcPr/>
                </a:tc>
              </a:tr>
              <a:tr h="762000">
                <a:tc>
                  <a:txBody>
                    <a:bodyPr/>
                    <a:lstStyle/>
                    <a:p>
                      <a:r>
                        <a:rPr lang="en-US" sz="3200" dirty="0" smtClean="0">
                          <a:latin typeface="Arial Unicode MS" pitchFamily="34" charset="-128"/>
                          <a:ea typeface="Arial Unicode MS" pitchFamily="34" charset="-128"/>
                          <a:cs typeface="Arial Unicode MS" pitchFamily="34" charset="-128"/>
                        </a:rPr>
                        <a:t>RULES</a:t>
                      </a:r>
                      <a:endParaRPr lang="en-US" sz="3200" dirty="0">
                        <a:latin typeface="Arial Unicode MS" pitchFamily="34" charset="-128"/>
                        <a:ea typeface="Arial Unicode MS" pitchFamily="34" charset="-128"/>
                        <a:cs typeface="Arial Unicode MS" pitchFamily="34" charset="-128"/>
                      </a:endParaRPr>
                    </a:p>
                  </a:txBody>
                  <a:tcPr/>
                </a:tc>
                <a:tc>
                  <a:txBody>
                    <a:bodyPr/>
                    <a:lstStyle/>
                    <a:p>
                      <a:pPr algn="ctr"/>
                      <a:r>
                        <a:rPr lang="en-US" sz="3200" dirty="0" smtClean="0">
                          <a:latin typeface="Arial Unicode MS" pitchFamily="34" charset="-128"/>
                          <a:ea typeface="Arial Unicode MS" pitchFamily="34" charset="-128"/>
                          <a:cs typeface="Arial Unicode MS" pitchFamily="34" charset="-128"/>
                        </a:rPr>
                        <a:t>400 Approx.</a:t>
                      </a:r>
                      <a:endParaRPr lang="en-US" sz="3200" dirty="0">
                        <a:latin typeface="Arial Unicode MS" pitchFamily="34" charset="-128"/>
                        <a:ea typeface="Arial Unicode MS" pitchFamily="34" charset="-128"/>
                        <a:cs typeface="Arial Unicode MS" pitchFamily="34" charset="-128"/>
                      </a:endParaRPr>
                    </a:p>
                  </a:txBody>
                  <a:tcPr/>
                </a:tc>
                <a:tc>
                  <a:txBody>
                    <a:bodyPr/>
                    <a:lstStyle/>
                    <a:p>
                      <a:pPr algn="ctr"/>
                      <a:r>
                        <a:rPr lang="en-US" sz="3200" dirty="0" smtClean="0">
                          <a:latin typeface="Arial Unicode MS" pitchFamily="34" charset="-128"/>
                          <a:ea typeface="Arial Unicode MS" pitchFamily="34" charset="-128"/>
                          <a:cs typeface="Arial Unicode MS" pitchFamily="34" charset="-128"/>
                        </a:rPr>
                        <a:t>Nil</a:t>
                      </a:r>
                      <a:endParaRPr lang="en-US" sz="3200" dirty="0">
                        <a:latin typeface="Arial Unicode MS" pitchFamily="34" charset="-128"/>
                        <a:ea typeface="Arial Unicode MS" pitchFamily="34" charset="-128"/>
                        <a:cs typeface="Arial Unicode MS" pitchFamily="34" charset="-128"/>
                      </a:endParaRPr>
                    </a:p>
                  </a:txBody>
                  <a:tcPr/>
                </a:tc>
              </a:tr>
            </a:tbl>
          </a:graphicData>
        </a:graphic>
      </p:graphicFrame>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3</a:t>
            </a:fld>
            <a:endParaRPr lang="en-US"/>
          </a:p>
        </p:txBody>
      </p:sp>
      <p:sp>
        <p:nvSpPr>
          <p:cNvPr id="7" name="Footer Placeholder 4"/>
          <p:cNvSpPr>
            <a:spLocks noGrp="1"/>
          </p:cNvSpPr>
          <p:nvPr>
            <p:ph type="ftr" sz="quarter" idx="11"/>
          </p:nvPr>
        </p:nvSpPr>
        <p:spPr bwMode="auto">
          <a:xfrm>
            <a:off x="609600" y="6400800"/>
            <a:ext cx="8229600" cy="2127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extLst>
      <p:ext uri="{BB962C8B-B14F-4D97-AF65-F5344CB8AC3E}">
        <p14:creationId xmlns="" xmlns:p14="http://schemas.microsoft.com/office/powerpoint/2010/main" val="37737566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Consolidated Financial Statements</a:t>
            </a:r>
            <a:endParaRPr lang="en-US" dirty="0"/>
          </a:p>
        </p:txBody>
      </p:sp>
      <p:sp>
        <p:nvSpPr>
          <p:cNvPr id="3" name="Content Placeholder 2"/>
          <p:cNvSpPr>
            <a:spLocks noGrp="1"/>
          </p:cNvSpPr>
          <p:nvPr>
            <p:ph sz="quarter" idx="1"/>
          </p:nvPr>
        </p:nvSpPr>
        <p:spPr>
          <a:xfrm>
            <a:off x="612648" y="1752600"/>
            <a:ext cx="8153400" cy="4343400"/>
          </a:xfrm>
        </p:spPr>
        <p:txBody>
          <a:bodyPr/>
          <a:lstStyle/>
          <a:p>
            <a:r>
              <a:rPr lang="en-US" sz="2600" dirty="0" smtClean="0">
                <a:latin typeface="Arial Unicode MS" pitchFamily="34" charset="-128"/>
                <a:ea typeface="Arial Unicode MS" pitchFamily="34" charset="-128"/>
                <a:cs typeface="Arial Unicode MS" pitchFamily="34" charset="-128"/>
              </a:rPr>
              <a:t>Consolidated financial statement to be prepared all subsidiaries and </a:t>
            </a:r>
          </a:p>
          <a:p>
            <a:r>
              <a:rPr lang="en-US" sz="2600" dirty="0" smtClean="0">
                <a:latin typeface="Arial Unicode MS" pitchFamily="34" charset="-128"/>
                <a:ea typeface="Arial Unicode MS" pitchFamily="34" charset="-128"/>
                <a:cs typeface="Arial Unicode MS" pitchFamily="34" charset="-128"/>
              </a:rPr>
              <a:t> shall be placed before the AGM. (Section 129 (3)).</a:t>
            </a:r>
          </a:p>
          <a:p>
            <a:endParaRPr lang="en-US" sz="2600" dirty="0" smtClean="0">
              <a:latin typeface="Arial Unicode MS" pitchFamily="34" charset="-128"/>
              <a:ea typeface="Arial Unicode MS" pitchFamily="34" charset="-128"/>
              <a:cs typeface="Arial Unicode MS" pitchFamily="34" charset="-128"/>
            </a:endParaRPr>
          </a:p>
          <a:p>
            <a:r>
              <a:rPr lang="en-US" sz="2600" dirty="0" smtClean="0">
                <a:latin typeface="Arial Unicode MS" pitchFamily="34" charset="-128"/>
                <a:ea typeface="Arial Unicode MS" pitchFamily="34" charset="-128"/>
                <a:cs typeface="Arial Unicode MS" pitchFamily="34" charset="-128"/>
              </a:rPr>
              <a:t> Subsidiary includes Associates and Joint venture companies. </a:t>
            </a:r>
          </a:p>
          <a:p>
            <a:endParaRPr lang="en-US" sz="2600" dirty="0" smtClean="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Arial Unicode MS" pitchFamily="34" charset="-128"/>
                <a:ea typeface="Arial Unicode MS" pitchFamily="34" charset="-128"/>
                <a:cs typeface="Arial Unicode MS" pitchFamily="34" charset="-128"/>
              </a:rPr>
              <a:t>Books of Account in Electronic Mode</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p:txBody>
          <a:bodyPr/>
          <a:lstStyle/>
          <a:p>
            <a:pPr>
              <a:buNone/>
            </a:pPr>
            <a:endParaRPr lang="en-US" sz="2400" dirty="0" smtClean="0">
              <a:latin typeface="Arial Unicode MS" pitchFamily="34" charset="-128"/>
              <a:ea typeface="Arial Unicode MS" pitchFamily="34" charset="-128"/>
              <a:cs typeface="Arial Unicode MS" pitchFamily="34" charset="-128"/>
            </a:endParaRPr>
          </a:p>
          <a:p>
            <a:pPr>
              <a:buNone/>
            </a:pPr>
            <a:endParaRPr lang="en-US" sz="2400" dirty="0" smtClean="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a:xfrm>
            <a:off x="6248400" y="6324600"/>
            <a:ext cx="2678113" cy="365125"/>
          </a:xfrm>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31</a:t>
            </a:fld>
            <a:endParaRPr lang="en-US"/>
          </a:p>
        </p:txBody>
      </p:sp>
      <p:sp>
        <p:nvSpPr>
          <p:cNvPr id="6" name="Rectangle 5"/>
          <p:cNvSpPr/>
          <p:nvPr/>
        </p:nvSpPr>
        <p:spPr>
          <a:xfrm>
            <a:off x="609600" y="1674674"/>
            <a:ext cx="7848600" cy="4893647"/>
          </a:xfrm>
          <a:prstGeom prst="rect">
            <a:avLst/>
          </a:prstGeom>
        </p:spPr>
        <p:txBody>
          <a:bodyPr wrap="square">
            <a:spAutoFit/>
          </a:bodyPr>
          <a:lstStyle/>
          <a:p>
            <a:pPr marL="347663" indent="-347663">
              <a:buClr>
                <a:schemeClr val="accent2">
                  <a:lumMod val="75000"/>
                </a:schemeClr>
              </a:buCl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A company may keep in </a:t>
            </a:r>
            <a:r>
              <a:rPr lang="en-US" sz="2400" b="1" dirty="0" smtClean="0">
                <a:latin typeface="Arial Unicode MS" pitchFamily="34" charset="-128"/>
                <a:ea typeface="Arial Unicode MS" pitchFamily="34" charset="-128"/>
                <a:cs typeface="Arial Unicode MS" pitchFamily="34" charset="-128"/>
              </a:rPr>
              <a:t>Electronic Mode</a:t>
            </a:r>
            <a:r>
              <a:rPr lang="en-US" sz="2400" dirty="0" smtClean="0">
                <a:latin typeface="Arial Unicode MS" pitchFamily="34" charset="-128"/>
                <a:ea typeface="Arial Unicode MS" pitchFamily="34" charset="-128"/>
                <a:cs typeface="Arial Unicode MS" pitchFamily="34" charset="-128"/>
              </a:rPr>
              <a:t> in such manner as may be prescribed.</a:t>
            </a:r>
          </a:p>
          <a:p>
            <a:pPr marL="347663" indent="-347663">
              <a:buClr>
                <a:schemeClr val="accent2">
                  <a:lumMod val="75000"/>
                </a:schemeClr>
              </a:buClr>
              <a:buFont typeface="Wingdings" pitchFamily="2" charset="2"/>
              <a:buChar char="Ø"/>
            </a:pPr>
            <a:endParaRPr lang="en-US" sz="2400" dirty="0" smtClean="0">
              <a:latin typeface="Arial Unicode MS" pitchFamily="34" charset="-128"/>
              <a:ea typeface="Arial Unicode MS" pitchFamily="34" charset="-128"/>
              <a:cs typeface="Arial Unicode MS" pitchFamily="34" charset="-128"/>
            </a:endParaRPr>
          </a:p>
          <a:p>
            <a:pPr marL="347663" indent="-347663">
              <a:buClr>
                <a:schemeClr val="accent2">
                  <a:lumMod val="75000"/>
                </a:schemeClr>
              </a:buClr>
              <a:buFont typeface="Wingdings" pitchFamily="2" charset="2"/>
              <a:buChar char="Ø"/>
            </a:pPr>
            <a:r>
              <a:rPr lang="en-US" sz="2400" b="1" u="sng" dirty="0" smtClean="0">
                <a:latin typeface="Arial Unicode MS" pitchFamily="34" charset="-128"/>
                <a:ea typeface="Arial Unicode MS" pitchFamily="34" charset="-128"/>
                <a:cs typeface="Arial Unicode MS" pitchFamily="34" charset="-128"/>
              </a:rPr>
              <a:t>Rule 3 of (Companies Account) Rule, 2014 </a:t>
            </a:r>
            <a:r>
              <a:rPr lang="en-US" sz="2400" b="1" dirty="0" smtClean="0">
                <a:latin typeface="Arial Unicode MS" pitchFamily="34" charset="-128"/>
                <a:ea typeface="Arial Unicode MS" pitchFamily="34" charset="-128"/>
                <a:cs typeface="Arial Unicode MS" pitchFamily="34" charset="-128"/>
              </a:rPr>
              <a:t> :-</a:t>
            </a:r>
          </a:p>
          <a:p>
            <a:pPr>
              <a:buFont typeface="Wingdings" pitchFamily="2" charset="2"/>
              <a:buChar char="Ø"/>
            </a:pPr>
            <a:endParaRPr lang="en-US" sz="2400" b="1" dirty="0" smtClean="0">
              <a:latin typeface="Arial Unicode MS" pitchFamily="34" charset="-128"/>
              <a:ea typeface="Arial Unicode MS" pitchFamily="34" charset="-128"/>
              <a:cs typeface="Arial Unicode MS" pitchFamily="34" charset="-128"/>
            </a:endParaRPr>
          </a:p>
          <a:p>
            <a:pPr marL="347663" indent="-347663">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To remain accessible in India so as to be </a:t>
            </a:r>
            <a:r>
              <a:rPr lang="en-US" sz="2400" b="1" dirty="0" smtClean="0">
                <a:latin typeface="Arial Unicode MS" pitchFamily="34" charset="-128"/>
                <a:ea typeface="Arial Unicode MS" pitchFamily="34" charset="-128"/>
                <a:cs typeface="Arial Unicode MS" pitchFamily="34" charset="-128"/>
              </a:rPr>
              <a:t>usable for subsequent reference</a:t>
            </a:r>
            <a:r>
              <a:rPr lang="en-US" sz="2400" dirty="0" smtClean="0">
                <a:latin typeface="Arial Unicode MS" pitchFamily="34" charset="-128"/>
                <a:ea typeface="Arial Unicode MS" pitchFamily="34" charset="-128"/>
                <a:cs typeface="Arial Unicode MS" pitchFamily="34" charset="-128"/>
              </a:rPr>
              <a:t>. </a:t>
            </a:r>
          </a:p>
          <a:p>
            <a:pPr marL="347663" indent="-347663">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To be retained in the </a:t>
            </a:r>
            <a:r>
              <a:rPr lang="en-US" sz="2400" b="1" dirty="0" smtClean="0">
                <a:latin typeface="Arial Unicode MS" pitchFamily="34" charset="-128"/>
                <a:ea typeface="Arial Unicode MS" pitchFamily="34" charset="-128"/>
                <a:cs typeface="Arial Unicode MS" pitchFamily="34" charset="-128"/>
              </a:rPr>
              <a:t>same format</a:t>
            </a:r>
            <a:r>
              <a:rPr lang="en-US" sz="2400" dirty="0" smtClean="0">
                <a:latin typeface="Arial Unicode MS" pitchFamily="34" charset="-128"/>
                <a:ea typeface="Arial Unicode MS" pitchFamily="34" charset="-128"/>
                <a:cs typeface="Arial Unicode MS" pitchFamily="34" charset="-128"/>
              </a:rPr>
              <a:t> in which originally generated.</a:t>
            </a:r>
          </a:p>
          <a:p>
            <a:pPr marL="347663" indent="-347663">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To remain complete and </a:t>
            </a:r>
            <a:r>
              <a:rPr lang="en-US" sz="2400" b="1" dirty="0" smtClean="0">
                <a:latin typeface="Arial Unicode MS" pitchFamily="34" charset="-128"/>
                <a:ea typeface="Arial Unicode MS" pitchFamily="34" charset="-128"/>
                <a:cs typeface="Arial Unicode MS" pitchFamily="34" charset="-128"/>
              </a:rPr>
              <a:t>unaltered.</a:t>
            </a:r>
          </a:p>
          <a:p>
            <a:pPr marL="347663" indent="-347663">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To be capable of being </a:t>
            </a:r>
            <a:r>
              <a:rPr lang="en-US" sz="2400" b="1" dirty="0" smtClean="0">
                <a:latin typeface="Arial Unicode MS" pitchFamily="34" charset="-128"/>
                <a:ea typeface="Arial Unicode MS" pitchFamily="34" charset="-128"/>
                <a:cs typeface="Arial Unicode MS" pitchFamily="34" charset="-128"/>
              </a:rPr>
              <a:t>legible.</a:t>
            </a:r>
          </a:p>
          <a:p>
            <a:pPr marL="347663" indent="-347663">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To have proper system of </a:t>
            </a:r>
            <a:r>
              <a:rPr lang="en-US" sz="2400" b="1" dirty="0" smtClean="0">
                <a:latin typeface="Arial Unicode MS" pitchFamily="34" charset="-128"/>
                <a:ea typeface="Arial Unicode MS" pitchFamily="34" charset="-128"/>
                <a:cs typeface="Arial Unicode MS" pitchFamily="34" charset="-128"/>
              </a:rPr>
              <a:t>storage, retrieval, display or print out of electronic record.</a:t>
            </a:r>
            <a:endParaRPr lang="en-US" sz="2400" b="1" dirty="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Arial Unicode MS" pitchFamily="34" charset="-128"/>
                <a:ea typeface="Arial Unicode MS" pitchFamily="34" charset="-128"/>
                <a:cs typeface="Arial Unicode MS" pitchFamily="34" charset="-128"/>
              </a:rPr>
              <a:t>Books of Account in Electronic Mode</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p:txBody>
          <a:bodyPr/>
          <a:lstStyle/>
          <a:p>
            <a:pPr>
              <a:buNone/>
            </a:pPr>
            <a:endParaRPr lang="en-US" sz="2400" dirty="0" smtClean="0">
              <a:latin typeface="Arial Unicode MS" pitchFamily="34" charset="-128"/>
              <a:ea typeface="Arial Unicode MS" pitchFamily="34" charset="-128"/>
              <a:cs typeface="Arial Unicode MS" pitchFamily="34" charset="-128"/>
            </a:endParaRPr>
          </a:p>
          <a:p>
            <a:pPr>
              <a:buNone/>
            </a:pPr>
            <a:endParaRPr lang="en-US" sz="2400" dirty="0" smtClean="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a:xfrm>
            <a:off x="3429000" y="6324600"/>
            <a:ext cx="5421313" cy="365125"/>
          </a:xfrm>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32</a:t>
            </a:fld>
            <a:endParaRPr lang="en-US"/>
          </a:p>
        </p:txBody>
      </p:sp>
      <p:sp>
        <p:nvSpPr>
          <p:cNvPr id="6" name="Rectangle 5"/>
          <p:cNvSpPr/>
          <p:nvPr/>
        </p:nvSpPr>
        <p:spPr>
          <a:xfrm>
            <a:off x="609600" y="1674674"/>
            <a:ext cx="7848600" cy="4154984"/>
          </a:xfrm>
          <a:prstGeom prst="rect">
            <a:avLst/>
          </a:prstGeom>
        </p:spPr>
        <p:txBody>
          <a:bodyPr wrap="square">
            <a:spAutoFit/>
          </a:bodyPr>
          <a:lstStyle/>
          <a:p>
            <a:pPr marL="406400" indent="-406400">
              <a:buClr>
                <a:schemeClr val="accent2">
                  <a:lumMod val="75000"/>
                </a:schemeClr>
              </a:buCl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Records shall be disposed off or rendered unusable unless permitted by law.</a:t>
            </a:r>
          </a:p>
          <a:p>
            <a:pPr marL="406400" indent="-406400">
              <a:buClr>
                <a:schemeClr val="accent2">
                  <a:lumMod val="75000"/>
                </a:schemeClr>
              </a:buCl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Back up of the books of accounts in the servers physically located in India. </a:t>
            </a:r>
          </a:p>
          <a:p>
            <a:pPr marL="406400" indent="-406400">
              <a:buClr>
                <a:schemeClr val="accent2">
                  <a:lumMod val="75000"/>
                </a:schemeClr>
              </a:buCl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Intimation to ROC:-</a:t>
            </a:r>
          </a:p>
          <a:p>
            <a:pPr marL="863600" lvl="1" indent="-406400">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Name of the service provider</a:t>
            </a:r>
          </a:p>
          <a:p>
            <a:pPr marL="863600" lvl="1" indent="-406400">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Location of the service provider</a:t>
            </a:r>
          </a:p>
          <a:p>
            <a:pPr marL="863600" lvl="1" indent="-406400">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Internet protocol address of the service provider</a:t>
            </a:r>
          </a:p>
          <a:p>
            <a:pPr marL="863600" lvl="1" indent="-406400">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If books of accounts are maintained on cloud, address of the service provider</a:t>
            </a:r>
          </a:p>
          <a:p>
            <a:pPr>
              <a:buFont typeface="Wingdings" pitchFamily="2" charset="2"/>
              <a:buChar char="Ø"/>
            </a:pPr>
            <a:endParaRPr lang="en-US" sz="2400" dirty="0" smtClean="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Arial Unicode MS" pitchFamily="34" charset="-128"/>
                <a:ea typeface="Arial Unicode MS" pitchFamily="34" charset="-128"/>
                <a:cs typeface="Arial Unicode MS" pitchFamily="34" charset="-128"/>
              </a:rPr>
              <a:t>Financial Statement </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p:txBody>
          <a:bodyPr/>
          <a:lstStyle/>
          <a:p>
            <a:pPr>
              <a:buNone/>
            </a:pPr>
            <a:endParaRPr lang="en-US" sz="2400" dirty="0" smtClean="0">
              <a:latin typeface="Arial Unicode MS" pitchFamily="34" charset="-128"/>
              <a:ea typeface="Arial Unicode MS" pitchFamily="34" charset="-128"/>
              <a:cs typeface="Arial Unicode MS" pitchFamily="34" charset="-128"/>
            </a:endParaRPr>
          </a:p>
          <a:p>
            <a:pPr>
              <a:buNone/>
            </a:pPr>
            <a:endParaRPr lang="en-US" sz="2400" dirty="0" smtClean="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a:xfrm>
            <a:off x="3429000" y="6324600"/>
            <a:ext cx="5421313" cy="365125"/>
          </a:xfrm>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33</a:t>
            </a:fld>
            <a:endParaRPr lang="en-US"/>
          </a:p>
        </p:txBody>
      </p:sp>
      <p:sp>
        <p:nvSpPr>
          <p:cNvPr id="6" name="Rectangle 5"/>
          <p:cNvSpPr/>
          <p:nvPr/>
        </p:nvSpPr>
        <p:spPr>
          <a:xfrm>
            <a:off x="609600" y="1674674"/>
            <a:ext cx="7848600" cy="3046988"/>
          </a:xfrm>
          <a:prstGeom prst="rect">
            <a:avLst/>
          </a:prstGeom>
        </p:spPr>
        <p:txBody>
          <a:bodyPr wrap="square">
            <a:spAutoFit/>
          </a:bodyPr>
          <a:lstStyle/>
          <a:p>
            <a:pPr marL="406400" indent="-406400">
              <a:buClr>
                <a:schemeClr val="accent2">
                  <a:lumMod val="75000"/>
                </a:schemeClr>
              </a:buCl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Financial statement shall be laid at every Annual General Meeting.</a:t>
            </a:r>
          </a:p>
          <a:p>
            <a:pPr marL="406400" indent="-406400">
              <a:buClr>
                <a:schemeClr val="accent2">
                  <a:lumMod val="75000"/>
                </a:schemeClr>
              </a:buClr>
            </a:pPr>
            <a:endParaRPr lang="en-US" sz="2400" dirty="0" smtClean="0">
              <a:latin typeface="Arial Unicode MS" pitchFamily="34" charset="-128"/>
              <a:ea typeface="Arial Unicode MS" pitchFamily="34" charset="-128"/>
              <a:cs typeface="Arial Unicode MS" pitchFamily="34" charset="-128"/>
            </a:endParaRPr>
          </a:p>
          <a:p>
            <a:pPr marL="406400" indent="-406400">
              <a:buClr>
                <a:schemeClr val="accent2">
                  <a:lumMod val="75000"/>
                </a:schemeClr>
              </a:buClr>
              <a:buFont typeface="Wingdings" pitchFamily="2" charset="2"/>
              <a:buChar char="Ø"/>
            </a:pPr>
            <a:r>
              <a:rPr lang="en-US" sz="2400" b="1" u="sng" dirty="0" smtClean="0">
                <a:latin typeface="Arial Unicode MS" pitchFamily="34" charset="-128"/>
                <a:ea typeface="Arial Unicode MS" pitchFamily="34" charset="-128"/>
                <a:cs typeface="Arial Unicode MS" pitchFamily="34" charset="-128"/>
              </a:rPr>
              <a:t>Punishment:-  </a:t>
            </a:r>
          </a:p>
          <a:p>
            <a:pPr marL="406400" indent="-406400">
              <a:buClr>
                <a:schemeClr val="accent2">
                  <a:lumMod val="75000"/>
                </a:schemeClr>
              </a:buClr>
            </a:pPr>
            <a:r>
              <a:rPr lang="en-US" sz="2400" dirty="0" smtClean="0">
                <a:latin typeface="Arial Unicode MS" pitchFamily="34" charset="-128"/>
                <a:ea typeface="Arial Unicode MS" pitchFamily="34" charset="-128"/>
                <a:cs typeface="Arial Unicode MS" pitchFamily="34" charset="-128"/>
              </a:rPr>
              <a:t>	</a:t>
            </a:r>
          </a:p>
          <a:p>
            <a:pPr marL="406400" indent="-406400">
              <a:buClr>
                <a:schemeClr val="accent2">
                  <a:lumMod val="75000"/>
                </a:schemeClr>
              </a:buClr>
            </a:pPr>
            <a:r>
              <a:rPr lang="en-US" sz="2400" dirty="0" smtClean="0">
                <a:latin typeface="Arial Unicode MS" pitchFamily="34" charset="-128"/>
                <a:ea typeface="Arial Unicode MS" pitchFamily="34" charset="-128"/>
                <a:cs typeface="Arial Unicode MS" pitchFamily="34" charset="-128"/>
              </a:rPr>
              <a:t>	Officer in default with imprisonment </a:t>
            </a:r>
            <a:r>
              <a:rPr lang="en-US" sz="2400" dirty="0" err="1" smtClean="0">
                <a:latin typeface="Arial Unicode MS" pitchFamily="34" charset="-128"/>
                <a:ea typeface="Arial Unicode MS" pitchFamily="34" charset="-128"/>
                <a:cs typeface="Arial Unicode MS" pitchFamily="34" charset="-128"/>
              </a:rPr>
              <a:t>upto</a:t>
            </a:r>
            <a:r>
              <a:rPr lang="en-US" sz="2400" dirty="0" smtClean="0">
                <a:latin typeface="Arial Unicode MS" pitchFamily="34" charset="-128"/>
                <a:ea typeface="Arial Unicode MS" pitchFamily="34" charset="-128"/>
                <a:cs typeface="Arial Unicode MS" pitchFamily="34" charset="-128"/>
              </a:rPr>
              <a:t> one year or with find from Rs.50,000/- to Rs.5,00,000/- or both.  </a:t>
            </a:r>
          </a:p>
          <a:p>
            <a:pPr>
              <a:buFont typeface="Wingdings" pitchFamily="2" charset="2"/>
              <a:buChar char="Ø"/>
            </a:pPr>
            <a:endParaRPr lang="en-US" sz="2400" dirty="0" smtClean="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0"/>
            <a:ext cx="8686800" cy="274638"/>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Re-opening or re-casting of books of accounts of the company (Section 130)</a:t>
            </a:r>
            <a:r>
              <a:rPr lang="en-US" dirty="0" smtClean="0">
                <a:latin typeface="Arial Unicode MS" pitchFamily="34" charset="-128"/>
                <a:ea typeface="Arial Unicode MS" pitchFamily="34" charset="-128"/>
                <a:cs typeface="Arial Unicode MS" pitchFamily="34" charset="-128"/>
              </a:rPr>
              <a:t/>
            </a:r>
            <a:br>
              <a:rPr lang="en-US" dirty="0" smtClean="0">
                <a:latin typeface="Arial Unicode MS" pitchFamily="34" charset="-128"/>
                <a:ea typeface="Arial Unicode MS" pitchFamily="34" charset="-128"/>
                <a:cs typeface="Arial Unicode MS" pitchFamily="34" charset="-128"/>
              </a:rPr>
            </a:br>
            <a:r>
              <a:rPr lang="en-US" dirty="0" smtClean="0"/>
              <a:t/>
            </a:r>
            <a:br>
              <a:rPr lang="en-US" dirty="0" smtClean="0"/>
            </a:br>
            <a:endParaRPr lang="en-US" dirty="0"/>
          </a:p>
        </p:txBody>
      </p:sp>
      <p:sp>
        <p:nvSpPr>
          <p:cNvPr id="3" name="Content Placeholder 2"/>
          <p:cNvSpPr>
            <a:spLocks noGrp="1"/>
          </p:cNvSpPr>
          <p:nvPr>
            <p:ph sz="quarter" idx="1"/>
          </p:nvPr>
        </p:nvSpPr>
        <p:spPr>
          <a:xfrm>
            <a:off x="304800" y="1600200"/>
            <a:ext cx="7924800" cy="4495800"/>
          </a:xfrm>
        </p:spPr>
        <p:txBody>
          <a:bodyPr>
            <a:noAutofit/>
          </a:bodyPr>
          <a:lstStyle/>
          <a:p>
            <a:pPr marL="0" indent="0" algn="just" eaLnBrk="1" hangingPunct="1">
              <a:buFont typeface="Wingdings" pitchFamily="2" charset="2"/>
              <a:buNone/>
            </a:pPr>
            <a:r>
              <a:rPr lang="en-US" sz="2800" dirty="0" smtClean="0">
                <a:latin typeface="Arial Unicode MS" pitchFamily="34" charset="-128"/>
                <a:ea typeface="Arial Unicode MS" pitchFamily="34" charset="-128"/>
                <a:cs typeface="Arial Unicode MS" pitchFamily="34" charset="-128"/>
              </a:rPr>
              <a:t>A company shall not reopen its books of accounts and not re-cast its financial statement unless</a:t>
            </a:r>
          </a:p>
          <a:p>
            <a:pPr marL="0" indent="0" algn="just"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a:p>
            <a:pPr marL="0" indent="0" algn="just" eaLnBrk="1" hangingPunct="1">
              <a:buFont typeface="Wingdings" pitchFamily="2" charset="2"/>
              <a:buAutoNum type="alphaLcParenR"/>
            </a:pPr>
            <a:r>
              <a:rPr lang="en-US" sz="2800" dirty="0" smtClean="0">
                <a:latin typeface="Arial Unicode MS" pitchFamily="34" charset="-128"/>
                <a:ea typeface="Arial Unicode MS" pitchFamily="34" charset="-128"/>
                <a:cs typeface="Arial Unicode MS" pitchFamily="34" charset="-128"/>
              </a:rPr>
              <a:t>  An application in this regard is made by :</a:t>
            </a:r>
          </a:p>
          <a:p>
            <a:pPr marL="914400" lvl="1" indent="-404813" algn="just" eaLnBrk="1" hangingPunct="1"/>
            <a:r>
              <a:rPr lang="en-US" sz="2800" dirty="0" smtClean="0">
                <a:latin typeface="Arial Unicode MS" pitchFamily="34" charset="-128"/>
                <a:ea typeface="Arial Unicode MS" pitchFamily="34" charset="-128"/>
                <a:cs typeface="Arial Unicode MS" pitchFamily="34" charset="-128"/>
              </a:rPr>
              <a:t> Central Government </a:t>
            </a:r>
          </a:p>
          <a:p>
            <a:pPr marL="914400" lvl="1" indent="-404813" algn="just" eaLnBrk="1" hangingPunct="1"/>
            <a:r>
              <a:rPr lang="en-US" sz="2800" dirty="0" smtClean="0">
                <a:latin typeface="Arial Unicode MS" pitchFamily="34" charset="-128"/>
                <a:ea typeface="Arial Unicode MS" pitchFamily="34" charset="-128"/>
                <a:cs typeface="Arial Unicode MS" pitchFamily="34" charset="-128"/>
              </a:rPr>
              <a:t>Income tax authorities</a:t>
            </a:r>
          </a:p>
          <a:p>
            <a:pPr marL="914400" lvl="1" indent="-404813" algn="just" eaLnBrk="1" hangingPunct="1"/>
            <a:r>
              <a:rPr lang="en-US" sz="2800" dirty="0" smtClean="0">
                <a:latin typeface="Arial Unicode MS" pitchFamily="34" charset="-128"/>
                <a:ea typeface="Arial Unicode MS" pitchFamily="34" charset="-128"/>
                <a:cs typeface="Arial Unicode MS" pitchFamily="34" charset="-128"/>
              </a:rPr>
              <a:t>Security and Exchange Board</a:t>
            </a:r>
          </a:p>
          <a:p>
            <a:pPr marL="914400" lvl="1" indent="-404813" algn="just" eaLnBrk="1" hangingPunct="1"/>
            <a:r>
              <a:rPr lang="en-US" sz="2800" dirty="0" smtClean="0">
                <a:latin typeface="Arial Unicode MS" pitchFamily="34" charset="-128"/>
                <a:ea typeface="Arial Unicode MS" pitchFamily="34" charset="-128"/>
                <a:cs typeface="Arial Unicode MS" pitchFamily="34" charset="-128"/>
              </a:rPr>
              <a:t>Any other statutory regulatory body or authority  </a:t>
            </a:r>
          </a:p>
          <a:p>
            <a:pPr marL="0" indent="0" algn="just"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CBE62ACA-F54F-45DA-8B51-C0AF1D2FF00A}" type="slidenum">
              <a:rPr lang="en-US"/>
              <a:pPr>
                <a:defRPr/>
              </a:pPr>
              <a:t>34</a:t>
            </a:fld>
            <a:endParaRPr lang="en-US"/>
          </a:p>
        </p:txBody>
      </p:sp>
      <p:sp>
        <p:nvSpPr>
          <p:cNvPr id="38917"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0"/>
            <a:ext cx="8686800" cy="274638"/>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Re-opening or re-casting of books of accounts of the company</a:t>
            </a:r>
            <a:r>
              <a:rPr lang="en-US" dirty="0" smtClean="0">
                <a:latin typeface="Arial Unicode MS" pitchFamily="34" charset="-128"/>
                <a:ea typeface="Arial Unicode MS" pitchFamily="34" charset="-128"/>
                <a:cs typeface="Arial Unicode MS" pitchFamily="34" charset="-128"/>
              </a:rPr>
              <a:t/>
            </a:r>
            <a:br>
              <a:rPr lang="en-US" dirty="0" smtClean="0">
                <a:latin typeface="Arial Unicode MS" pitchFamily="34" charset="-128"/>
                <a:ea typeface="Arial Unicode MS" pitchFamily="34" charset="-128"/>
                <a:cs typeface="Arial Unicode MS" pitchFamily="34" charset="-128"/>
              </a:rPr>
            </a:br>
            <a:r>
              <a:rPr lang="en-US" dirty="0" smtClean="0"/>
              <a:t/>
            </a:r>
            <a:br>
              <a:rPr lang="en-US" dirty="0" smtClean="0"/>
            </a:br>
            <a:endParaRPr lang="en-US" dirty="0"/>
          </a:p>
        </p:txBody>
      </p:sp>
      <p:sp>
        <p:nvSpPr>
          <p:cNvPr id="3" name="Content Placeholder 2"/>
          <p:cNvSpPr>
            <a:spLocks noGrp="1"/>
          </p:cNvSpPr>
          <p:nvPr>
            <p:ph sz="quarter" idx="1"/>
          </p:nvPr>
        </p:nvSpPr>
        <p:spPr>
          <a:xfrm>
            <a:off x="381000" y="1752600"/>
            <a:ext cx="8305800" cy="4343400"/>
          </a:xfrm>
        </p:spPr>
        <p:txBody>
          <a:bodyPr>
            <a:noAutofit/>
          </a:bodyPr>
          <a:lstStyle/>
          <a:p>
            <a:pPr marL="458788" indent="-457200" algn="just" eaLnBrk="1" fontAlgn="auto" hangingPunct="1">
              <a:spcAft>
                <a:spcPts val="0"/>
              </a:spcAft>
              <a:buFont typeface="Wingdings"/>
              <a:buAutoNum type="alphaLcParenR" startAt="2"/>
              <a:defRPr/>
            </a:pPr>
            <a:r>
              <a:rPr lang="en-US" sz="2800" dirty="0" smtClean="0">
                <a:latin typeface="Arial Unicode MS" pitchFamily="34" charset="-128"/>
                <a:ea typeface="Arial Unicode MS" pitchFamily="34" charset="-128"/>
                <a:cs typeface="Arial Unicode MS" pitchFamily="34" charset="-128"/>
              </a:rPr>
              <a:t>An order in this regard is made by Court or Tribunal to effect that:</a:t>
            </a:r>
          </a:p>
          <a:p>
            <a:pPr marL="739775" lvl="1" indent="-288925" algn="just" eaLnBrk="1" fontAlgn="auto" hangingPunct="1">
              <a:spcAft>
                <a:spcPts val="0"/>
              </a:spcAft>
              <a:buFont typeface="Wingdings 2"/>
              <a:buChar char=""/>
              <a:defRPr/>
            </a:pPr>
            <a:r>
              <a:rPr lang="en-US" sz="2800" dirty="0" smtClean="0">
                <a:latin typeface="Arial Unicode MS" pitchFamily="34" charset="-128"/>
                <a:ea typeface="Arial Unicode MS" pitchFamily="34" charset="-128"/>
                <a:cs typeface="Arial Unicode MS" pitchFamily="34" charset="-128"/>
              </a:rPr>
              <a:t>The relevant earlier accounts were prepared in </a:t>
            </a:r>
            <a:r>
              <a:rPr lang="en-US" sz="2800" b="1" dirty="0" smtClean="0">
                <a:latin typeface="Arial Unicode MS" pitchFamily="34" charset="-128"/>
                <a:ea typeface="Arial Unicode MS" pitchFamily="34" charset="-128"/>
                <a:cs typeface="Arial Unicode MS" pitchFamily="34" charset="-128"/>
              </a:rPr>
              <a:t>fraudulent manner</a:t>
            </a:r>
            <a:r>
              <a:rPr lang="en-US" sz="2800" dirty="0" smtClean="0">
                <a:latin typeface="Arial Unicode MS" pitchFamily="34" charset="-128"/>
                <a:ea typeface="Arial Unicode MS" pitchFamily="34" charset="-128"/>
                <a:cs typeface="Arial Unicode MS" pitchFamily="34" charset="-128"/>
              </a:rPr>
              <a:t>. </a:t>
            </a:r>
          </a:p>
          <a:p>
            <a:pPr marL="739775" lvl="1" indent="-288925" algn="just" eaLnBrk="1" fontAlgn="auto" hangingPunct="1">
              <a:spcAft>
                <a:spcPts val="0"/>
              </a:spcAft>
              <a:buFont typeface="Wingdings 2"/>
              <a:buChar char=""/>
              <a:defRPr/>
            </a:pPr>
            <a:r>
              <a:rPr lang="en-US" sz="2800" dirty="0" smtClean="0">
                <a:latin typeface="Arial Unicode MS" pitchFamily="34" charset="-128"/>
                <a:ea typeface="Arial Unicode MS" pitchFamily="34" charset="-128"/>
                <a:cs typeface="Arial Unicode MS" pitchFamily="34" charset="-128"/>
              </a:rPr>
              <a:t>The affairs of the company were </a:t>
            </a:r>
            <a:r>
              <a:rPr lang="en-US" sz="2800" b="1" dirty="0" err="1" smtClean="0">
                <a:latin typeface="Arial Unicode MS" pitchFamily="34" charset="-128"/>
                <a:ea typeface="Arial Unicode MS" pitchFamily="34" charset="-128"/>
                <a:cs typeface="Arial Unicode MS" pitchFamily="34" charset="-128"/>
              </a:rPr>
              <a:t>mis</a:t>
            </a:r>
            <a:r>
              <a:rPr lang="en-US" sz="2800" b="1" dirty="0" smtClean="0">
                <a:latin typeface="Arial Unicode MS" pitchFamily="34" charset="-128"/>
                <a:ea typeface="Arial Unicode MS" pitchFamily="34" charset="-128"/>
                <a:cs typeface="Arial Unicode MS" pitchFamily="34" charset="-128"/>
              </a:rPr>
              <a:t>-managed</a:t>
            </a:r>
            <a:r>
              <a:rPr lang="en-US" sz="2800" dirty="0" smtClean="0">
                <a:latin typeface="Arial Unicode MS" pitchFamily="34" charset="-128"/>
                <a:ea typeface="Arial Unicode MS" pitchFamily="34" charset="-128"/>
                <a:cs typeface="Arial Unicode MS" pitchFamily="34" charset="-128"/>
              </a:rPr>
              <a:t> during relevant period </a:t>
            </a:r>
            <a:r>
              <a:rPr lang="en-US" sz="2800" b="1" dirty="0" smtClean="0">
                <a:latin typeface="Arial Unicode MS" pitchFamily="34" charset="-128"/>
                <a:ea typeface="Arial Unicode MS" pitchFamily="34" charset="-128"/>
                <a:cs typeface="Arial Unicode MS" pitchFamily="34" charset="-128"/>
              </a:rPr>
              <a:t>casting the doubt on reliability of financial statement</a:t>
            </a:r>
            <a:r>
              <a:rPr lang="en-US" sz="2800" dirty="0" smtClean="0">
                <a:latin typeface="Arial Unicode MS" pitchFamily="34" charset="-128"/>
                <a:ea typeface="Arial Unicode MS" pitchFamily="34" charset="-128"/>
                <a:cs typeface="Arial Unicode MS" pitchFamily="34" charset="-128"/>
              </a:rPr>
              <a:t>. </a:t>
            </a:r>
          </a:p>
          <a:p>
            <a:pPr marL="739775" lvl="1" indent="-288925" algn="just" eaLnBrk="1" fontAlgn="auto" hangingPunct="1">
              <a:spcAft>
                <a:spcPts val="0"/>
              </a:spcAft>
              <a:buFont typeface="Wingdings 2"/>
              <a:buChar char=""/>
              <a:defRPr/>
            </a:pPr>
            <a:endParaRPr lang="en-US" sz="900" dirty="0" smtClean="0">
              <a:latin typeface="Arial Unicode MS" pitchFamily="34" charset="-128"/>
              <a:ea typeface="Arial Unicode MS" pitchFamily="34" charset="-128"/>
              <a:cs typeface="Arial Unicode MS" pitchFamily="34" charset="-128"/>
            </a:endParaRPr>
          </a:p>
          <a:p>
            <a:pPr marL="458788" indent="-457200" algn="just" eaLnBrk="1" fontAlgn="auto" hangingPunct="1">
              <a:spcAft>
                <a:spcPts val="0"/>
              </a:spcAft>
              <a:buFont typeface="Wingdings"/>
              <a:buAutoNum type="alphaLcParenR" startAt="2"/>
              <a:defRPr/>
            </a:pPr>
            <a:r>
              <a:rPr lang="en-US" sz="2800" dirty="0" smtClean="0">
                <a:latin typeface="Arial Unicode MS" pitchFamily="34" charset="-128"/>
                <a:ea typeface="Arial Unicode MS" pitchFamily="34" charset="-128"/>
                <a:cs typeface="Arial Unicode MS" pitchFamily="34" charset="-128"/>
              </a:rPr>
              <a:t>The accounts so revised or re-cast </a:t>
            </a:r>
            <a:r>
              <a:rPr lang="en-US" sz="2800" b="1" dirty="0" smtClean="0">
                <a:latin typeface="Arial Unicode MS" pitchFamily="34" charset="-128"/>
                <a:ea typeface="Arial Unicode MS" pitchFamily="34" charset="-128"/>
                <a:cs typeface="Arial Unicode MS" pitchFamily="34" charset="-128"/>
              </a:rPr>
              <a:t>shall be final</a:t>
            </a:r>
            <a:r>
              <a:rPr lang="en-US" sz="2800" dirty="0" smtClean="0">
                <a:latin typeface="Arial Unicode MS" pitchFamily="34" charset="-128"/>
                <a:ea typeface="Arial Unicode MS" pitchFamily="34" charset="-128"/>
                <a:cs typeface="Arial Unicode MS" pitchFamily="34" charset="-128"/>
              </a:rPr>
              <a:t>. </a:t>
            </a:r>
          </a:p>
          <a:p>
            <a:pPr marL="465138" indent="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9690C8ED-F2CB-4996-90FE-9F3C14F29889}" type="slidenum">
              <a:rPr lang="en-US"/>
              <a:pPr>
                <a:defRPr/>
              </a:pPr>
              <a:t>35</a:t>
            </a:fld>
            <a:endParaRPr lang="en-US"/>
          </a:p>
        </p:txBody>
      </p:sp>
      <p:sp>
        <p:nvSpPr>
          <p:cNvPr id="39941"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0"/>
            <a:ext cx="8686800" cy="274638"/>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Voluntary Revision of Financial Statement or Board’s Report (Section 131)</a:t>
            </a:r>
            <a:r>
              <a:rPr lang="en-US" dirty="0" smtClean="0">
                <a:latin typeface="Arial Unicode MS" pitchFamily="34" charset="-128"/>
                <a:ea typeface="Arial Unicode MS" pitchFamily="34" charset="-128"/>
                <a:cs typeface="Arial Unicode MS" pitchFamily="34" charset="-128"/>
              </a:rPr>
              <a:t/>
            </a:r>
            <a:br>
              <a:rPr lang="en-US" dirty="0" smtClean="0">
                <a:latin typeface="Arial Unicode MS" pitchFamily="34" charset="-128"/>
                <a:ea typeface="Arial Unicode MS" pitchFamily="34" charset="-128"/>
                <a:cs typeface="Arial Unicode MS" pitchFamily="34" charset="-128"/>
              </a:rPr>
            </a:br>
            <a:r>
              <a:rPr lang="en-US" dirty="0" smtClean="0"/>
              <a:t/>
            </a:r>
            <a:br>
              <a:rPr lang="en-US" dirty="0" smtClean="0"/>
            </a:br>
            <a:endParaRPr lang="en-US" dirty="0"/>
          </a:p>
        </p:txBody>
      </p:sp>
      <p:sp>
        <p:nvSpPr>
          <p:cNvPr id="3" name="Content Placeholder 2"/>
          <p:cNvSpPr>
            <a:spLocks noGrp="1"/>
          </p:cNvSpPr>
          <p:nvPr>
            <p:ph sz="quarter" idx="1"/>
          </p:nvPr>
        </p:nvSpPr>
        <p:spPr>
          <a:xfrm>
            <a:off x="381000" y="1752600"/>
            <a:ext cx="8305800" cy="4343400"/>
          </a:xfrm>
        </p:spPr>
        <p:txBody>
          <a:bodyPr>
            <a:noAutofit/>
          </a:bodyPr>
          <a:lstStyle/>
          <a:p>
            <a:pPr marL="0" indent="1588"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If it appears to the Board that financial statement or Board Report </a:t>
            </a:r>
            <a:r>
              <a:rPr lang="en-US" sz="2400" b="1" dirty="0" smtClean="0">
                <a:latin typeface="Arial Unicode MS" pitchFamily="34" charset="-128"/>
                <a:ea typeface="Arial Unicode MS" pitchFamily="34" charset="-128"/>
                <a:cs typeface="Arial Unicode MS" pitchFamily="34" charset="-128"/>
              </a:rPr>
              <a:t>do not comply the provisions of section 129 &amp; 134, t</a:t>
            </a:r>
            <a:r>
              <a:rPr lang="en-US" sz="2400" dirty="0" smtClean="0">
                <a:latin typeface="Arial Unicode MS" pitchFamily="34" charset="-128"/>
                <a:ea typeface="Arial Unicode MS" pitchFamily="34" charset="-128"/>
                <a:cs typeface="Arial Unicode MS" pitchFamily="34" charset="-128"/>
              </a:rPr>
              <a:t>hey may prepare revised financial statement /Board report.</a:t>
            </a:r>
          </a:p>
          <a:p>
            <a:pPr marL="0" indent="1588"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0" indent="1588"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Conditions:</a:t>
            </a:r>
          </a:p>
          <a:p>
            <a:pPr marL="0" indent="1588"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 not </a:t>
            </a:r>
            <a:r>
              <a:rPr lang="en-US" sz="2400" dirty="0" err="1" smtClean="0">
                <a:latin typeface="Arial Unicode MS" pitchFamily="34" charset="-128"/>
                <a:ea typeface="Arial Unicode MS" pitchFamily="34" charset="-128"/>
                <a:cs typeface="Arial Unicode MS" pitchFamily="34" charset="-128"/>
              </a:rPr>
              <a:t>byond</a:t>
            </a:r>
            <a:r>
              <a:rPr lang="en-US" sz="2400" dirty="0" smtClean="0">
                <a:latin typeface="Arial Unicode MS" pitchFamily="34" charset="-128"/>
                <a:ea typeface="Arial Unicode MS" pitchFamily="34" charset="-128"/>
                <a:cs typeface="Arial Unicode MS" pitchFamily="34" charset="-128"/>
              </a:rPr>
              <a:t> </a:t>
            </a:r>
            <a:r>
              <a:rPr lang="en-US" sz="2400" b="1" dirty="0" smtClean="0">
                <a:latin typeface="Arial Unicode MS" pitchFamily="34" charset="-128"/>
                <a:ea typeface="Arial Unicode MS" pitchFamily="34" charset="-128"/>
                <a:cs typeface="Arial Unicode MS" pitchFamily="34" charset="-128"/>
              </a:rPr>
              <a:t>3 </a:t>
            </a:r>
            <a:r>
              <a:rPr lang="en-US" sz="2400" b="1" dirty="0" err="1" smtClean="0">
                <a:latin typeface="Arial Unicode MS" pitchFamily="34" charset="-128"/>
                <a:ea typeface="Arial Unicode MS" pitchFamily="34" charset="-128"/>
                <a:cs typeface="Arial Unicode MS" pitchFamily="34" charset="-128"/>
              </a:rPr>
              <a:t>preceeding</a:t>
            </a:r>
            <a:r>
              <a:rPr lang="en-US" sz="2400" b="1" dirty="0" smtClean="0">
                <a:latin typeface="Arial Unicode MS" pitchFamily="34" charset="-128"/>
                <a:ea typeface="Arial Unicode MS" pitchFamily="34" charset="-128"/>
                <a:cs typeface="Arial Unicode MS" pitchFamily="34" charset="-128"/>
              </a:rPr>
              <a:t> financial year</a:t>
            </a:r>
            <a:r>
              <a:rPr lang="en-US" sz="2400" dirty="0" smtClean="0">
                <a:latin typeface="Arial Unicode MS" pitchFamily="34" charset="-128"/>
                <a:ea typeface="Arial Unicode MS" pitchFamily="34" charset="-128"/>
                <a:cs typeface="Arial Unicode MS" pitchFamily="34" charset="-128"/>
              </a:rPr>
              <a:t> </a:t>
            </a:r>
          </a:p>
          <a:p>
            <a:pPr marL="0" indent="1588"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 not more than </a:t>
            </a:r>
            <a:r>
              <a:rPr lang="en-US" sz="2400" b="1" dirty="0" smtClean="0">
                <a:latin typeface="Arial Unicode MS" pitchFamily="34" charset="-128"/>
                <a:ea typeface="Arial Unicode MS" pitchFamily="34" charset="-128"/>
                <a:cs typeface="Arial Unicode MS" pitchFamily="34" charset="-128"/>
              </a:rPr>
              <a:t>once in a financial year</a:t>
            </a:r>
            <a:r>
              <a:rPr lang="en-US" sz="2400" dirty="0" smtClean="0">
                <a:latin typeface="Arial Unicode MS" pitchFamily="34" charset="-128"/>
                <a:ea typeface="Arial Unicode MS" pitchFamily="34" charset="-128"/>
                <a:cs typeface="Arial Unicode MS" pitchFamily="34" charset="-128"/>
              </a:rPr>
              <a:t>.</a:t>
            </a:r>
          </a:p>
          <a:p>
            <a:pPr marL="0" indent="1588"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 reasons shall be disclosed in Board’s Report.</a:t>
            </a:r>
          </a:p>
          <a:p>
            <a:pPr marL="0" indent="1588"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 with the </a:t>
            </a:r>
            <a:r>
              <a:rPr lang="en-US" sz="2400" b="1" dirty="0" smtClean="0">
                <a:latin typeface="Arial Unicode MS" pitchFamily="34" charset="-128"/>
                <a:ea typeface="Arial Unicode MS" pitchFamily="34" charset="-128"/>
                <a:cs typeface="Arial Unicode MS" pitchFamily="34" charset="-128"/>
              </a:rPr>
              <a:t>approval of Tribunal</a:t>
            </a:r>
          </a:p>
          <a:p>
            <a:pPr marL="0" indent="1588" algn="just" eaLnBrk="1" fontAlgn="auto" hangingPunct="1">
              <a:spcAft>
                <a:spcPts val="0"/>
              </a:spcAft>
              <a:buFont typeface="Wingdings" pitchFamily="2" charset="2"/>
              <a:buChar char="Ø"/>
              <a:defRPr/>
            </a:pPr>
            <a:r>
              <a:rPr lang="en-US" sz="2400" b="1" dirty="0" smtClean="0">
                <a:latin typeface="Arial Unicode MS" pitchFamily="34" charset="-128"/>
                <a:ea typeface="Arial Unicode MS" pitchFamily="34" charset="-128"/>
                <a:cs typeface="Arial Unicode MS" pitchFamily="34" charset="-128"/>
              </a:rPr>
              <a:t> co</a:t>
            </a:r>
            <a:r>
              <a:rPr lang="en-US" sz="2400" dirty="0" smtClean="0">
                <a:latin typeface="Arial Unicode MS" pitchFamily="34" charset="-128"/>
                <a:ea typeface="Arial Unicode MS" pitchFamily="34" charset="-128"/>
                <a:cs typeface="Arial Unicode MS" pitchFamily="34" charset="-128"/>
              </a:rPr>
              <a:t>py of order of tribunal shall be filed with ROC. </a:t>
            </a:r>
          </a:p>
          <a:p>
            <a:pPr marL="465138" indent="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9690C8ED-F2CB-4996-90FE-9F3C14F29889}" type="slidenum">
              <a:rPr lang="en-US"/>
              <a:pPr>
                <a:defRPr/>
              </a:pPr>
              <a:t>36</a:t>
            </a:fld>
            <a:endParaRPr lang="en-US"/>
          </a:p>
        </p:txBody>
      </p:sp>
      <p:sp>
        <p:nvSpPr>
          <p:cNvPr id="39941"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0"/>
            <a:ext cx="8686800" cy="274638"/>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Draft Rules for Revision </a:t>
            </a:r>
            <a:r>
              <a:rPr lang="en-US" dirty="0" smtClean="0">
                <a:latin typeface="Arial Unicode MS" pitchFamily="34" charset="-128"/>
                <a:ea typeface="Arial Unicode MS" pitchFamily="34" charset="-128"/>
                <a:cs typeface="Arial Unicode MS" pitchFamily="34" charset="-128"/>
              </a:rPr>
              <a:t/>
            </a:r>
            <a:br>
              <a:rPr lang="en-US" dirty="0" smtClean="0">
                <a:latin typeface="Arial Unicode MS" pitchFamily="34" charset="-128"/>
                <a:ea typeface="Arial Unicode MS" pitchFamily="34" charset="-128"/>
                <a:cs typeface="Arial Unicode MS" pitchFamily="34" charset="-128"/>
              </a:rPr>
            </a:br>
            <a:r>
              <a:rPr lang="en-US" dirty="0" smtClean="0"/>
              <a:t/>
            </a:r>
            <a:br>
              <a:rPr lang="en-US" dirty="0" smtClean="0"/>
            </a:br>
            <a:endParaRPr lang="en-US" dirty="0"/>
          </a:p>
        </p:txBody>
      </p:sp>
      <p:sp>
        <p:nvSpPr>
          <p:cNvPr id="3" name="Content Placeholder 2"/>
          <p:cNvSpPr>
            <a:spLocks noGrp="1"/>
          </p:cNvSpPr>
          <p:nvPr>
            <p:ph sz="quarter" idx="1"/>
          </p:nvPr>
        </p:nvSpPr>
        <p:spPr>
          <a:xfrm>
            <a:off x="381000" y="1752600"/>
            <a:ext cx="8305800" cy="4343400"/>
          </a:xfrm>
        </p:spPr>
        <p:txBody>
          <a:bodyPr>
            <a:noAutofit/>
          </a:bodyPr>
          <a:lstStyle/>
          <a:p>
            <a:pPr marL="290513" indent="-290513" algn="just" eaLnBrk="1" fontAlgn="auto" hangingPunct="1">
              <a:spcAft>
                <a:spcPts val="0"/>
              </a:spcAft>
              <a:buFont typeface="Wingdings" pitchFamily="2" charset="2"/>
              <a:buChar char="Ø"/>
              <a:defRPr/>
            </a:pPr>
            <a:r>
              <a:rPr lang="en-US" sz="2000" b="1" dirty="0" smtClean="0">
                <a:latin typeface="Arial Unicode MS" pitchFamily="34" charset="-128"/>
                <a:ea typeface="Arial Unicode MS" pitchFamily="34" charset="-128"/>
                <a:cs typeface="Arial Unicode MS" pitchFamily="34" charset="-128"/>
              </a:rPr>
              <a:t>Application</a:t>
            </a:r>
            <a:r>
              <a:rPr lang="en-US" sz="2000" dirty="0" smtClean="0">
                <a:latin typeface="Arial Unicode MS" pitchFamily="34" charset="-128"/>
                <a:ea typeface="Arial Unicode MS" pitchFamily="34" charset="-128"/>
                <a:cs typeface="Arial Unicode MS" pitchFamily="34" charset="-128"/>
              </a:rPr>
              <a:t> to tribunal within </a:t>
            </a:r>
            <a:r>
              <a:rPr lang="en-US" sz="2000" b="1" dirty="0" smtClean="0">
                <a:latin typeface="Arial Unicode MS" pitchFamily="34" charset="-128"/>
                <a:ea typeface="Arial Unicode MS" pitchFamily="34" charset="-128"/>
                <a:cs typeface="Arial Unicode MS" pitchFamily="34" charset="-128"/>
              </a:rPr>
              <a:t>2 weeks </a:t>
            </a:r>
            <a:r>
              <a:rPr lang="en-US" sz="2000" dirty="0" smtClean="0">
                <a:latin typeface="Arial Unicode MS" pitchFamily="34" charset="-128"/>
                <a:ea typeface="Arial Unicode MS" pitchFamily="34" charset="-128"/>
                <a:cs typeface="Arial Unicode MS" pitchFamily="34" charset="-128"/>
              </a:rPr>
              <a:t>from the decision of Board. </a:t>
            </a:r>
          </a:p>
          <a:p>
            <a:pPr marL="290513" indent="-290513"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Disclosure in application for </a:t>
            </a:r>
            <a:r>
              <a:rPr lang="en-US" sz="2000" b="1" dirty="0" smtClean="0">
                <a:latin typeface="Arial Unicode MS" pitchFamily="34" charset="-128"/>
                <a:ea typeface="Arial Unicode MS" pitchFamily="34" charset="-128"/>
                <a:cs typeface="Arial Unicode MS" pitchFamily="34" charset="-128"/>
              </a:rPr>
              <a:t>change of Auditor or majority of Director.</a:t>
            </a:r>
          </a:p>
          <a:p>
            <a:pPr marL="290513" indent="-290513"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Tribunal shall issue notice and hear auditor  on original financial statement.</a:t>
            </a:r>
          </a:p>
          <a:p>
            <a:pPr marL="290513" indent="-290513"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Copy of order to ROC (30 days)</a:t>
            </a:r>
          </a:p>
          <a:p>
            <a:pPr marL="290513" indent="-290513" algn="just" eaLnBrk="1" fontAlgn="auto" hangingPunct="1">
              <a:spcAft>
                <a:spcPts val="0"/>
              </a:spcAft>
              <a:buFont typeface="Wingdings" pitchFamily="2" charset="2"/>
              <a:buChar char="Ø"/>
              <a:defRPr/>
            </a:pPr>
            <a:r>
              <a:rPr lang="en-US" sz="2000" b="1" dirty="0" smtClean="0">
                <a:latin typeface="Arial Unicode MS" pitchFamily="34" charset="-128"/>
                <a:ea typeface="Arial Unicode MS" pitchFamily="34" charset="-128"/>
                <a:cs typeface="Arial Unicode MS" pitchFamily="34" charset="-128"/>
              </a:rPr>
              <a:t>General Meeting</a:t>
            </a:r>
            <a:r>
              <a:rPr lang="en-US" sz="2000" dirty="0" smtClean="0">
                <a:latin typeface="Arial Unicode MS" pitchFamily="34" charset="-128"/>
                <a:ea typeface="Arial Unicode MS" pitchFamily="34" charset="-128"/>
                <a:cs typeface="Arial Unicode MS" pitchFamily="34" charset="-128"/>
              </a:rPr>
              <a:t> shall be called</a:t>
            </a:r>
          </a:p>
          <a:p>
            <a:pPr marL="290513" indent="-290513" algn="just" eaLnBrk="1" fontAlgn="auto" hangingPunct="1">
              <a:spcAft>
                <a:spcPts val="0"/>
              </a:spcAft>
              <a:buFont typeface="Wingdings" pitchFamily="2" charset="2"/>
              <a:buChar char="Ø"/>
              <a:defRPr/>
            </a:pPr>
            <a:r>
              <a:rPr lang="en-US" sz="2000" b="1" dirty="0" smtClean="0">
                <a:latin typeface="Arial Unicode MS" pitchFamily="34" charset="-128"/>
                <a:ea typeface="Arial Unicode MS" pitchFamily="34" charset="-128"/>
                <a:cs typeface="Arial Unicode MS" pitchFamily="34" charset="-128"/>
              </a:rPr>
              <a:t>Notice </a:t>
            </a:r>
            <a:r>
              <a:rPr lang="en-US" sz="2000" dirty="0" smtClean="0">
                <a:latin typeface="Arial Unicode MS" pitchFamily="34" charset="-128"/>
                <a:ea typeface="Arial Unicode MS" pitchFamily="34" charset="-128"/>
                <a:cs typeface="Arial Unicode MS" pitchFamily="34" charset="-128"/>
              </a:rPr>
              <a:t>of General Meeting with reason for revision </a:t>
            </a:r>
            <a:r>
              <a:rPr lang="en-US" sz="2000" b="1" dirty="0" smtClean="0">
                <a:latin typeface="Arial Unicode MS" pitchFamily="34" charset="-128"/>
                <a:ea typeface="Arial Unicode MS" pitchFamily="34" charset="-128"/>
                <a:cs typeface="Arial Unicode MS" pitchFamily="34" charset="-128"/>
              </a:rPr>
              <a:t>shall be published</a:t>
            </a:r>
          </a:p>
          <a:p>
            <a:pPr marL="290513" indent="-290513"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Revised F/s and B/R shall be </a:t>
            </a:r>
            <a:r>
              <a:rPr lang="en-US" sz="2000" b="1" dirty="0" smtClean="0">
                <a:latin typeface="Arial Unicode MS" pitchFamily="34" charset="-128"/>
                <a:ea typeface="Arial Unicode MS" pitchFamily="34" charset="-128"/>
                <a:cs typeface="Arial Unicode MS" pitchFamily="34" charset="-128"/>
              </a:rPr>
              <a:t>placed for adoption.</a:t>
            </a:r>
          </a:p>
          <a:p>
            <a:pPr marL="290513" indent="-290513"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Revised statement / BR shall be filed with ROC (30 days)</a:t>
            </a:r>
          </a:p>
          <a:p>
            <a:pPr marL="290513" indent="-290513"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Word revised be pre-fixed.</a:t>
            </a:r>
          </a:p>
          <a:p>
            <a:pPr marL="290513" indent="-290513" algn="just" eaLnBrk="1" fontAlgn="auto" hangingPunct="1">
              <a:spcAft>
                <a:spcPts val="0"/>
              </a:spcAft>
              <a:buNone/>
              <a:defRPr/>
            </a:pPr>
            <a:r>
              <a:rPr lang="en-US" sz="2000" dirty="0" smtClean="0">
                <a:latin typeface="Arial Unicode MS" pitchFamily="34" charset="-128"/>
                <a:ea typeface="Arial Unicode MS" pitchFamily="34" charset="-128"/>
                <a:cs typeface="Arial Unicode MS" pitchFamily="34" charset="-128"/>
              </a:rPr>
              <a:t> </a:t>
            </a:r>
          </a:p>
        </p:txBody>
      </p:sp>
      <p:sp>
        <p:nvSpPr>
          <p:cNvPr id="4" name="Slide Number Placeholder 3"/>
          <p:cNvSpPr>
            <a:spLocks noGrp="1"/>
          </p:cNvSpPr>
          <p:nvPr>
            <p:ph type="sldNum" sz="quarter" idx="12"/>
          </p:nvPr>
        </p:nvSpPr>
        <p:spPr/>
        <p:txBody>
          <a:bodyPr>
            <a:normAutofit fontScale="85000" lnSpcReduction="20000"/>
          </a:bodyPr>
          <a:lstStyle/>
          <a:p>
            <a:pPr>
              <a:defRPr/>
            </a:pPr>
            <a:fld id="{9690C8ED-F2CB-4996-90FE-9F3C14F29889}" type="slidenum">
              <a:rPr lang="en-US"/>
              <a:pPr>
                <a:defRPr/>
              </a:pPr>
              <a:t>37</a:t>
            </a:fld>
            <a:endParaRPr lang="en-US"/>
          </a:p>
        </p:txBody>
      </p:sp>
      <p:sp>
        <p:nvSpPr>
          <p:cNvPr id="39941"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Board Report</a:t>
            </a:r>
            <a:endParaRPr lang="en-US" dirty="0"/>
          </a:p>
        </p:txBody>
      </p:sp>
      <p:sp>
        <p:nvSpPr>
          <p:cNvPr id="3" name="Content Placeholder 2"/>
          <p:cNvSpPr>
            <a:spLocks noGrp="1"/>
          </p:cNvSpPr>
          <p:nvPr>
            <p:ph sz="quarter" idx="1"/>
          </p:nvPr>
        </p:nvSpPr>
        <p:spPr/>
        <p:txBody>
          <a:bodyPr/>
          <a:lstStyle/>
          <a:p>
            <a:pPr algn="just"/>
            <a:r>
              <a:rPr lang="en-US" sz="2400" dirty="0" smtClean="0">
                <a:latin typeface="Arial Unicode MS" pitchFamily="34" charset="-128"/>
                <a:ea typeface="Arial Unicode MS" pitchFamily="34" charset="-128"/>
                <a:cs typeface="Arial Unicode MS" pitchFamily="34" charset="-128"/>
              </a:rPr>
              <a:t>Shall be prepared based on financial statement. </a:t>
            </a:r>
          </a:p>
          <a:p>
            <a:pPr algn="just"/>
            <a:r>
              <a:rPr lang="en-US" sz="2400" dirty="0" smtClean="0">
                <a:latin typeface="Arial Unicode MS" pitchFamily="34" charset="-128"/>
                <a:ea typeface="Arial Unicode MS" pitchFamily="34" charset="-128"/>
                <a:cs typeface="Arial Unicode MS" pitchFamily="34" charset="-128"/>
              </a:rPr>
              <a:t>Shall contain </a:t>
            </a:r>
            <a:r>
              <a:rPr lang="en-US" sz="2400" b="1" dirty="0" smtClean="0">
                <a:latin typeface="Arial Unicode MS" pitchFamily="34" charset="-128"/>
                <a:ea typeface="Arial Unicode MS" pitchFamily="34" charset="-128"/>
                <a:cs typeface="Arial Unicode MS" pitchFamily="34" charset="-128"/>
              </a:rPr>
              <a:t>separate sections </a:t>
            </a:r>
            <a:r>
              <a:rPr lang="en-US" sz="2400" dirty="0" smtClean="0">
                <a:latin typeface="Arial Unicode MS" pitchFamily="34" charset="-128"/>
                <a:ea typeface="Arial Unicode MS" pitchFamily="34" charset="-128"/>
                <a:cs typeface="Arial Unicode MS" pitchFamily="34" charset="-128"/>
              </a:rPr>
              <a:t>for the position of each subsidiary, associate and </a:t>
            </a:r>
            <a:r>
              <a:rPr lang="en-US" sz="2400" b="1" dirty="0" smtClean="0">
                <a:latin typeface="Arial Unicode MS" pitchFamily="34" charset="-128"/>
                <a:ea typeface="Arial Unicode MS" pitchFamily="34" charset="-128"/>
                <a:cs typeface="Arial Unicode MS" pitchFamily="34" charset="-128"/>
              </a:rPr>
              <a:t>joint venture company</a:t>
            </a:r>
            <a:r>
              <a:rPr lang="en-US" sz="2400" dirty="0" smtClean="0">
                <a:latin typeface="Arial Unicode MS" pitchFamily="34" charset="-128"/>
                <a:ea typeface="Arial Unicode MS" pitchFamily="34" charset="-128"/>
                <a:cs typeface="Arial Unicode MS" pitchFamily="34" charset="-128"/>
              </a:rPr>
              <a:t>.</a:t>
            </a:r>
          </a:p>
          <a:p>
            <a:pPr algn="just"/>
            <a:r>
              <a:rPr lang="en-US" sz="2400" dirty="0" smtClean="0">
                <a:latin typeface="Arial Unicode MS" pitchFamily="34" charset="-128"/>
                <a:ea typeface="Arial Unicode MS" pitchFamily="34" charset="-128"/>
                <a:cs typeface="Arial Unicode MS" pitchFamily="34" charset="-128"/>
              </a:rPr>
              <a:t>Every listed company and other limited company having paid up share capital more than Rs.25.00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shall include the statement undertaking the </a:t>
            </a:r>
            <a:r>
              <a:rPr lang="en-US" sz="2400" b="1" dirty="0" smtClean="0">
                <a:latin typeface="Arial Unicode MS" pitchFamily="34" charset="-128"/>
                <a:ea typeface="Arial Unicode MS" pitchFamily="34" charset="-128"/>
                <a:cs typeface="Arial Unicode MS" pitchFamily="34" charset="-128"/>
              </a:rPr>
              <a:t>annual evaluation made by Board of its own performance</a:t>
            </a:r>
            <a:r>
              <a:rPr lang="en-US" sz="2400" dirty="0" smtClean="0">
                <a:latin typeface="Arial Unicode MS" pitchFamily="34" charset="-128"/>
                <a:ea typeface="Arial Unicode MS" pitchFamily="34" charset="-128"/>
                <a:cs typeface="Arial Unicode MS" pitchFamily="34" charset="-128"/>
              </a:rPr>
              <a:t>.</a:t>
            </a:r>
          </a:p>
          <a:p>
            <a:pPr algn="just"/>
            <a:r>
              <a:rPr lang="en-US" sz="2400" dirty="0" smtClean="0">
                <a:latin typeface="Arial Unicode MS" pitchFamily="34" charset="-128"/>
                <a:ea typeface="Arial Unicode MS" pitchFamily="34" charset="-128"/>
                <a:cs typeface="Arial Unicode MS" pitchFamily="34" charset="-128"/>
              </a:rPr>
              <a:t>Details of material order passed by court, tribunal impacting going concern status and company’s operation in future. </a:t>
            </a:r>
            <a:endParaRPr lang="en-US" sz="2400"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Board Report</a:t>
            </a:r>
            <a:endParaRPr lang="en-US" dirty="0"/>
          </a:p>
        </p:txBody>
      </p:sp>
      <p:sp>
        <p:nvSpPr>
          <p:cNvPr id="3" name="Content Placeholder 2"/>
          <p:cNvSpPr>
            <a:spLocks noGrp="1"/>
          </p:cNvSpPr>
          <p:nvPr>
            <p:ph sz="quarter" idx="1"/>
          </p:nvPr>
        </p:nvSpPr>
        <p:spPr/>
        <p:txBody>
          <a:bodyPr/>
          <a:lstStyle/>
          <a:p>
            <a:pPr>
              <a:buNone/>
            </a:pPr>
            <a:r>
              <a:rPr lang="en-US" sz="2400" dirty="0" smtClean="0">
                <a:latin typeface="Arial Unicode MS" pitchFamily="34" charset="-128"/>
                <a:ea typeface="Arial Unicode MS" pitchFamily="34" charset="-128"/>
                <a:cs typeface="Arial Unicode MS" pitchFamily="34" charset="-128"/>
              </a:rPr>
              <a:t>Shall also include:</a:t>
            </a:r>
          </a:p>
          <a:p>
            <a:r>
              <a:rPr lang="en-US" sz="2400" dirty="0" smtClean="0">
                <a:latin typeface="Arial Unicode MS" pitchFamily="34" charset="-128"/>
                <a:ea typeface="Arial Unicode MS" pitchFamily="34" charset="-128"/>
                <a:cs typeface="Arial Unicode MS" pitchFamily="34" charset="-128"/>
              </a:rPr>
              <a:t>Extracts of annual Return</a:t>
            </a:r>
          </a:p>
          <a:p>
            <a:r>
              <a:rPr lang="en-US" sz="2400" dirty="0" smtClean="0">
                <a:latin typeface="Arial Unicode MS" pitchFamily="34" charset="-128"/>
                <a:ea typeface="Arial Unicode MS" pitchFamily="34" charset="-128"/>
                <a:cs typeface="Arial Unicode MS" pitchFamily="34" charset="-128"/>
              </a:rPr>
              <a:t>No. of Board meetings.</a:t>
            </a:r>
          </a:p>
          <a:p>
            <a:r>
              <a:rPr lang="en-US" sz="2400" dirty="0" smtClean="0">
                <a:latin typeface="Arial Unicode MS" pitchFamily="34" charset="-128"/>
                <a:ea typeface="Arial Unicode MS" pitchFamily="34" charset="-128"/>
                <a:cs typeface="Arial Unicode MS" pitchFamily="34" charset="-128"/>
              </a:rPr>
              <a:t>Directors responsibility statement.</a:t>
            </a:r>
          </a:p>
          <a:p>
            <a:r>
              <a:rPr lang="en-US" sz="2400" dirty="0" smtClean="0">
                <a:latin typeface="Arial Unicode MS" pitchFamily="34" charset="-128"/>
                <a:ea typeface="Arial Unicode MS" pitchFamily="34" charset="-128"/>
                <a:cs typeface="Arial Unicode MS" pitchFamily="34" charset="-128"/>
              </a:rPr>
              <a:t>Statement of declaration by independent director.</a:t>
            </a:r>
          </a:p>
          <a:p>
            <a:r>
              <a:rPr lang="en-US" sz="2400" dirty="0" smtClean="0">
                <a:latin typeface="Arial Unicode MS" pitchFamily="34" charset="-128"/>
                <a:ea typeface="Arial Unicode MS" pitchFamily="34" charset="-128"/>
                <a:cs typeface="Arial Unicode MS" pitchFamily="34" charset="-128"/>
              </a:rPr>
              <a:t>Explanations/comments  on adverse comments, qualifications or disclaimer by auditor.</a:t>
            </a:r>
          </a:p>
          <a:p>
            <a:r>
              <a:rPr lang="en-US" sz="2400" dirty="0" smtClean="0">
                <a:latin typeface="Arial Unicode MS" pitchFamily="34" charset="-128"/>
                <a:ea typeface="Arial Unicode MS" pitchFamily="34" charset="-128"/>
                <a:cs typeface="Arial Unicode MS" pitchFamily="34" charset="-128"/>
              </a:rPr>
              <a:t>Particulars of loans, guarantees or investment (186)</a:t>
            </a:r>
          </a:p>
          <a:p>
            <a:r>
              <a:rPr lang="en-US" sz="2400" dirty="0" smtClean="0">
                <a:latin typeface="Arial Unicode MS" pitchFamily="34" charset="-128"/>
                <a:ea typeface="Arial Unicode MS" pitchFamily="34" charset="-128"/>
                <a:cs typeface="Arial Unicode MS" pitchFamily="34" charset="-128"/>
              </a:rPr>
              <a:t>Particulars of related party transaction( 188)</a:t>
            </a:r>
            <a:endParaRPr lang="en-US" sz="2400"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dirty="0" smtClean="0"/>
              <a:t>Saxena &amp; Saxena Law Chambers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696200" cy="2819400"/>
          </a:xfrm>
        </p:spPr>
        <p:txBody>
          <a:bodyPr>
            <a:normAutofit fontScale="90000"/>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NEW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CONCEPTS</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endParaRPr lang="en-US" sz="3600" u="sng" cap="none" dirty="0" smtClean="0">
              <a:solidFill>
                <a:srgbClr val="17375E"/>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1189038"/>
          </a:xfrm>
        </p:spPr>
        <p:txBody>
          <a:bodyPr>
            <a:normAutofit/>
          </a:bodyPr>
          <a:lstStyle/>
          <a:p>
            <a:pPr marL="0" indent="0" eaLnBrk="1" fontAlgn="auto" hangingPunct="1">
              <a:spcAft>
                <a:spcPts val="0"/>
              </a:spcAft>
              <a:defRPr/>
            </a:pPr>
            <a:r>
              <a:rPr lang="en-US" sz="3200" b="1" dirty="0" smtClean="0">
                <a:latin typeface="Arial Unicode MS" pitchFamily="34" charset="-128"/>
                <a:ea typeface="Arial Unicode MS" pitchFamily="34" charset="-128"/>
                <a:cs typeface="Arial Unicode MS" pitchFamily="34" charset="-128"/>
              </a:rPr>
              <a:t>FORMATION OF NATIONAL FINANCIAL REPORTING AUTHORITY (Section 132)</a:t>
            </a:r>
            <a:endParaRPr lang="en-US" sz="3200" dirty="0" smtClean="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600200"/>
            <a:ext cx="8229600" cy="4525963"/>
          </a:xfrm>
        </p:spPr>
        <p:txBody>
          <a:bodyPr>
            <a:noAutofit/>
          </a:bodyPr>
          <a:lstStyle/>
          <a:p>
            <a:pPr marL="0" indent="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The new Companies Act, 2013 provides the formation of the National Financial Reporting Authority, it is rather conversion of present existing NACAS, National Advisory Committee on Accounting Standard.</a:t>
            </a:r>
          </a:p>
          <a:p>
            <a:pPr marL="0" indent="0" algn="just" eaLnBrk="1" fontAlgn="auto" hangingPunct="1">
              <a:spcAft>
                <a:spcPts val="0"/>
              </a:spcAft>
              <a:buFont typeface="Wingdings"/>
              <a:buNone/>
              <a:defRPr/>
            </a:pPr>
            <a:endParaRPr lang="en-US" sz="9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b="1" dirty="0" smtClean="0">
                <a:latin typeface="Arial Unicode MS" pitchFamily="34" charset="-128"/>
                <a:ea typeface="Arial Unicode MS" pitchFamily="34" charset="-128"/>
                <a:cs typeface="Arial Unicode MS" pitchFamily="34" charset="-128"/>
              </a:rPr>
              <a:t>SCOPE OF NFRA (in brief) :-</a:t>
            </a:r>
          </a:p>
          <a:p>
            <a:pPr marL="514350" indent="-51435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To make recommendations to the Central Government on the formulation and laying down of accounting and auditing policies and standards; </a:t>
            </a:r>
          </a:p>
          <a:p>
            <a:pPr marL="514350" indent="-51435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To monitor and enforce the compliances;</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DBC3302-FDEE-4389-8D04-2949A971CE08}" type="slidenum">
              <a:rPr lang="en-US"/>
              <a:pPr>
                <a:defRPr/>
              </a:pPr>
              <a:t>40</a:t>
            </a:fld>
            <a:endParaRPr lang="en-US"/>
          </a:p>
        </p:txBody>
      </p:sp>
      <p:sp>
        <p:nvSpPr>
          <p:cNvPr id="74757" name="Footer Placeholder 4"/>
          <p:cNvSpPr>
            <a:spLocks noGrp="1"/>
          </p:cNvSpPr>
          <p:nvPr>
            <p:ph type="ftr" sz="quarter" idx="11"/>
          </p:nvPr>
        </p:nvSpPr>
        <p:spPr bwMode="auto">
          <a:xfrm>
            <a:off x="609600" y="6248400"/>
            <a:ext cx="8001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457200"/>
            <a:ext cx="8153400" cy="762000"/>
          </a:xfrm>
        </p:spPr>
        <p:txBody>
          <a:bodyPr>
            <a:normAutofit fontScale="90000"/>
          </a:bodyPr>
          <a:lstStyle/>
          <a:p>
            <a:pPr eaLnBrk="1" fontAlgn="auto" hangingPunct="1">
              <a:spcAft>
                <a:spcPts val="0"/>
              </a:spcAft>
              <a:defRPr/>
            </a:pPr>
            <a:r>
              <a:rPr lang="en-US" dirty="0" smtClean="0"/>
              <a:t/>
            </a:r>
            <a:br>
              <a:rPr lang="en-US" dirty="0" smtClean="0"/>
            </a:br>
            <a:endParaRPr lang="en-US" dirty="0"/>
          </a:p>
        </p:txBody>
      </p:sp>
      <p:sp>
        <p:nvSpPr>
          <p:cNvPr id="3" name="Content Placeholder 2"/>
          <p:cNvSpPr>
            <a:spLocks noGrp="1"/>
          </p:cNvSpPr>
          <p:nvPr>
            <p:ph sz="quarter" idx="1"/>
          </p:nvPr>
        </p:nvSpPr>
        <p:spPr>
          <a:xfrm>
            <a:off x="612775" y="1752600"/>
            <a:ext cx="8153400" cy="4343400"/>
          </a:xfrm>
        </p:spPr>
        <p:txBody>
          <a:bodyPr>
            <a:normAutofit/>
          </a:bodyPr>
          <a:lstStyle/>
          <a:p>
            <a:pPr marL="465138" indent="-465138" algn="just" eaLnBrk="1" fontAlgn="auto" hangingPunct="1">
              <a:spcAft>
                <a:spcPts val="0"/>
              </a:spcAft>
              <a:buFont typeface="+mj-lt"/>
              <a:buAutoNum type="alphaLcParenR" startAt="3"/>
              <a:defRPr/>
            </a:pPr>
            <a:r>
              <a:rPr lang="en-US" sz="2400" dirty="0" smtClean="0">
                <a:latin typeface="Arial Unicode MS" pitchFamily="34" charset="-128"/>
                <a:ea typeface="Arial Unicode MS" pitchFamily="34" charset="-128"/>
                <a:cs typeface="Arial Unicode MS" pitchFamily="34" charset="-128"/>
              </a:rPr>
              <a:t>Oversee the quality of service of the professionals;  </a:t>
            </a:r>
          </a:p>
          <a:p>
            <a:pPr marL="465138" indent="-465138" algn="just" eaLnBrk="1" fontAlgn="auto" hangingPunct="1">
              <a:spcAft>
                <a:spcPts val="0"/>
              </a:spcAft>
              <a:buFont typeface="+mj-lt"/>
              <a:buAutoNum type="alphaLcParenR" startAt="3"/>
              <a:defRPr/>
            </a:pPr>
            <a:r>
              <a:rPr lang="en-US" sz="2400" dirty="0" smtClean="0">
                <a:latin typeface="Arial Unicode MS" pitchFamily="34" charset="-128"/>
                <a:ea typeface="Arial Unicode MS" pitchFamily="34" charset="-128"/>
                <a:cs typeface="Arial Unicode MS" pitchFamily="34" charset="-128"/>
              </a:rPr>
              <a:t>Power to investigate either </a:t>
            </a:r>
            <a:r>
              <a:rPr lang="en-US" sz="2400" dirty="0" err="1" smtClean="0">
                <a:latin typeface="Arial Unicode MS" pitchFamily="34" charset="-128"/>
                <a:ea typeface="Arial Unicode MS" pitchFamily="34" charset="-128"/>
                <a:cs typeface="Arial Unicode MS" pitchFamily="34" charset="-128"/>
              </a:rPr>
              <a:t>suo-moto</a:t>
            </a:r>
            <a:r>
              <a:rPr lang="en-US" sz="2400" dirty="0" smtClean="0">
                <a:latin typeface="Arial Unicode MS" pitchFamily="34" charset="-128"/>
                <a:ea typeface="Arial Unicode MS" pitchFamily="34" charset="-128"/>
                <a:cs typeface="Arial Unicode MS" pitchFamily="34" charset="-128"/>
              </a:rPr>
              <a:t> or reference by the Central Government relating to </a:t>
            </a:r>
            <a:r>
              <a:rPr lang="en-US" sz="2400" dirty="0" err="1" smtClean="0">
                <a:latin typeface="Arial Unicode MS" pitchFamily="34" charset="-128"/>
                <a:ea typeface="Arial Unicode MS" pitchFamily="34" charset="-128"/>
                <a:cs typeface="Arial Unicode MS" pitchFamily="34" charset="-128"/>
              </a:rPr>
              <a:t>mis</a:t>
            </a:r>
            <a:r>
              <a:rPr lang="en-US" sz="2400" dirty="0" smtClean="0">
                <a:latin typeface="Arial Unicode MS" pitchFamily="34" charset="-128"/>
                <a:ea typeface="Arial Unicode MS" pitchFamily="34" charset="-128"/>
                <a:cs typeface="Arial Unicode MS" pitchFamily="34" charset="-128"/>
              </a:rPr>
              <a:t>-conduct by any professional.  </a:t>
            </a:r>
          </a:p>
          <a:p>
            <a:pPr marL="465138" indent="-465138" algn="just" eaLnBrk="1" fontAlgn="auto" hangingPunct="1">
              <a:spcAft>
                <a:spcPts val="0"/>
              </a:spcAft>
              <a:buFont typeface="+mj-lt"/>
              <a:buAutoNum type="alphaLcParenR" startAt="3"/>
              <a:defRPr/>
            </a:pPr>
            <a:r>
              <a:rPr lang="en-US" sz="2400" dirty="0" smtClean="0">
                <a:latin typeface="Arial Unicode MS" pitchFamily="34" charset="-128"/>
                <a:ea typeface="Arial Unicode MS" pitchFamily="34" charset="-128"/>
                <a:cs typeface="Arial Unicode MS" pitchFamily="34" charset="-128"/>
              </a:rPr>
              <a:t>The authority will have quasi-judicial powers.</a:t>
            </a:r>
          </a:p>
          <a:p>
            <a:pPr marL="465138" indent="-465138" algn="just" eaLnBrk="1" fontAlgn="auto" hangingPunct="1">
              <a:spcAft>
                <a:spcPts val="0"/>
              </a:spcAft>
              <a:buFont typeface="+mj-lt"/>
              <a:buAutoNum type="alphaLcParenR" startAt="3"/>
              <a:defRPr/>
            </a:pPr>
            <a:r>
              <a:rPr lang="en-US" sz="2400" dirty="0" smtClean="0">
                <a:latin typeface="Arial Unicode MS" pitchFamily="34" charset="-128"/>
                <a:ea typeface="Arial Unicode MS" pitchFamily="34" charset="-128"/>
                <a:cs typeface="Arial Unicode MS" pitchFamily="34" charset="-128"/>
              </a:rPr>
              <a:t>Penalties.  In case of individual not less than Rs.1.00 </a:t>
            </a:r>
            <a:r>
              <a:rPr lang="en-US" sz="2400" dirty="0" err="1" smtClean="0">
                <a:latin typeface="Arial Unicode MS" pitchFamily="34" charset="-128"/>
                <a:ea typeface="Arial Unicode MS" pitchFamily="34" charset="-128"/>
                <a:cs typeface="Arial Unicode MS" pitchFamily="34" charset="-128"/>
              </a:rPr>
              <a:t>lac</a:t>
            </a:r>
            <a:r>
              <a:rPr lang="en-US" sz="2400" dirty="0" smtClean="0">
                <a:latin typeface="Arial Unicode MS" pitchFamily="34" charset="-128"/>
                <a:ea typeface="Arial Unicode MS" pitchFamily="34" charset="-128"/>
                <a:cs typeface="Arial Unicode MS" pitchFamily="34" charset="-128"/>
              </a:rPr>
              <a:t> and may extend </a:t>
            </a:r>
            <a:r>
              <a:rPr lang="en-US" sz="2400" dirty="0" err="1" smtClean="0">
                <a:latin typeface="Arial Unicode MS" pitchFamily="34" charset="-128"/>
                <a:ea typeface="Arial Unicode MS" pitchFamily="34" charset="-128"/>
                <a:cs typeface="Arial Unicode MS" pitchFamily="34" charset="-128"/>
              </a:rPr>
              <a:t>upto</a:t>
            </a:r>
            <a:r>
              <a:rPr lang="en-US" sz="2400" dirty="0" smtClean="0">
                <a:latin typeface="Arial Unicode MS" pitchFamily="34" charset="-128"/>
                <a:ea typeface="Arial Unicode MS" pitchFamily="34" charset="-128"/>
                <a:cs typeface="Arial Unicode MS" pitchFamily="34" charset="-128"/>
              </a:rPr>
              <a:t> 5 times of the fee received.</a:t>
            </a:r>
          </a:p>
          <a:p>
            <a:pPr marL="465138" indent="-465138" algn="just" eaLnBrk="1" fontAlgn="auto" hangingPunct="1">
              <a:spcAft>
                <a:spcPts val="0"/>
              </a:spcAft>
              <a:buFont typeface="+mj-lt"/>
              <a:buAutoNum type="alphaLcParenR" startAt="3"/>
              <a:defRPr/>
            </a:pPr>
            <a:r>
              <a:rPr lang="en-US" sz="2400" dirty="0" smtClean="0">
                <a:latin typeface="Arial Unicode MS" pitchFamily="34" charset="-128"/>
                <a:ea typeface="Arial Unicode MS" pitchFamily="34" charset="-128"/>
                <a:cs typeface="Arial Unicode MS" pitchFamily="34" charset="-128"/>
              </a:rPr>
              <a:t>In case of firm not less than Rs.10.00 </a:t>
            </a:r>
            <a:r>
              <a:rPr lang="en-US" sz="2400" dirty="0" err="1" smtClean="0">
                <a:latin typeface="Arial Unicode MS" pitchFamily="34" charset="-128"/>
                <a:ea typeface="Arial Unicode MS" pitchFamily="34" charset="-128"/>
                <a:cs typeface="Arial Unicode MS" pitchFamily="34" charset="-128"/>
              </a:rPr>
              <a:t>lacs</a:t>
            </a:r>
            <a:r>
              <a:rPr lang="en-US" sz="2400" dirty="0" smtClean="0">
                <a:latin typeface="Arial Unicode MS" pitchFamily="34" charset="-128"/>
                <a:ea typeface="Arial Unicode MS" pitchFamily="34" charset="-128"/>
                <a:cs typeface="Arial Unicode MS" pitchFamily="34" charset="-128"/>
              </a:rPr>
              <a:t> and may extend </a:t>
            </a:r>
            <a:r>
              <a:rPr lang="en-US" sz="2400" dirty="0" err="1" smtClean="0">
                <a:latin typeface="Arial Unicode MS" pitchFamily="34" charset="-128"/>
                <a:ea typeface="Arial Unicode MS" pitchFamily="34" charset="-128"/>
                <a:cs typeface="Arial Unicode MS" pitchFamily="34" charset="-128"/>
              </a:rPr>
              <a:t>upto</a:t>
            </a:r>
            <a:r>
              <a:rPr lang="en-US" sz="2400" dirty="0" smtClean="0">
                <a:latin typeface="Arial Unicode MS" pitchFamily="34" charset="-128"/>
                <a:ea typeface="Arial Unicode MS" pitchFamily="34" charset="-128"/>
                <a:cs typeface="Arial Unicode MS" pitchFamily="34" charset="-128"/>
              </a:rPr>
              <a:t> 10 times of the fee received. </a:t>
            </a:r>
          </a:p>
          <a:p>
            <a:pPr marL="320040" indent="-320040" algn="just" eaLnBrk="1" fontAlgn="auto" hangingPunct="1">
              <a:spcAft>
                <a:spcPts val="0"/>
              </a:spcAft>
              <a:buFont typeface="Wingdings"/>
              <a:buChar char=""/>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3635AFE-820E-4D1A-90FA-6A4CA5422B5B}" type="slidenum">
              <a:rPr lang="en-US"/>
              <a:pPr>
                <a:defRPr/>
              </a:pPr>
              <a:t>41</a:t>
            </a:fld>
            <a:endParaRPr lang="en-US"/>
          </a:p>
        </p:txBody>
      </p:sp>
      <p:sp>
        <p:nvSpPr>
          <p:cNvPr id="75781"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US" dirty="0" smtClean="0"/>
              <a:t/>
            </a:r>
            <a:br>
              <a:rPr lang="en-US" dirty="0" smtClean="0"/>
            </a:br>
            <a:endParaRPr lang="en-US" dirty="0"/>
          </a:p>
        </p:txBody>
      </p:sp>
      <p:sp>
        <p:nvSpPr>
          <p:cNvPr id="3" name="Content Placeholder 2"/>
          <p:cNvSpPr>
            <a:spLocks noGrp="1"/>
          </p:cNvSpPr>
          <p:nvPr>
            <p:ph sz="quarter" idx="1"/>
          </p:nvPr>
        </p:nvSpPr>
        <p:spPr>
          <a:xfrm>
            <a:off x="612775" y="1828800"/>
            <a:ext cx="8153400" cy="4267200"/>
          </a:xfrm>
        </p:spPr>
        <p:txBody>
          <a:bodyPr>
            <a:noAutofit/>
          </a:bodyPr>
          <a:lstStyle/>
          <a:p>
            <a:pPr marL="514350" indent="-514350" algn="just" eaLnBrk="1" fontAlgn="auto" hangingPunct="1">
              <a:spcAft>
                <a:spcPts val="0"/>
              </a:spcAft>
              <a:buFont typeface="+mj-lt"/>
              <a:buAutoNum type="alphaLcParenR" startAt="8"/>
              <a:defRPr/>
            </a:pPr>
            <a:r>
              <a:rPr lang="en-US" sz="2400" dirty="0" smtClean="0">
                <a:latin typeface="Arial Unicode MS" pitchFamily="34" charset="-128"/>
                <a:ea typeface="Arial Unicode MS" pitchFamily="34" charset="-128"/>
                <a:cs typeface="Arial Unicode MS" pitchFamily="34" charset="-128"/>
              </a:rPr>
              <a:t>Debarring members for minimum six months to ten years from the profession.</a:t>
            </a:r>
          </a:p>
          <a:p>
            <a:pPr marL="514350" indent="-514350" algn="just" eaLnBrk="1" fontAlgn="auto" hangingPunct="1">
              <a:spcAft>
                <a:spcPts val="0"/>
              </a:spcAft>
              <a:buFont typeface="+mj-lt"/>
              <a:buAutoNum type="alphaLcParenR" startAt="8"/>
              <a:defRPr/>
            </a:pPr>
            <a:r>
              <a:rPr lang="en-US" sz="2400" dirty="0" smtClean="0">
                <a:latin typeface="Arial Unicode MS" pitchFamily="34" charset="-128"/>
                <a:ea typeface="Arial Unicode MS" pitchFamily="34" charset="-128"/>
                <a:cs typeface="Arial Unicode MS" pitchFamily="34" charset="-128"/>
              </a:rPr>
              <a:t>Once NFRA has initiated any proceedings, no other institute or any organization shall initiate or conduct any proceedings relating to such matter.</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0BF825F-BDC6-48E2-8A3F-2F7585FD551D}" type="slidenum">
              <a:rPr lang="en-US"/>
              <a:pPr>
                <a:defRPr/>
              </a:pPr>
              <a:t>42</a:t>
            </a:fld>
            <a:endParaRPr lang="en-US"/>
          </a:p>
        </p:txBody>
      </p:sp>
      <p:sp>
        <p:nvSpPr>
          <p:cNvPr id="76805"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915400" cy="1189038"/>
          </a:xfrm>
        </p:spPr>
        <p:txBody>
          <a:bodyPr>
            <a:normAutofit/>
          </a:bodyPr>
          <a:lstStyle/>
          <a:p>
            <a:pPr eaLnBrk="1" fontAlgn="auto" hangingPunct="1">
              <a:spcAft>
                <a:spcPts val="0"/>
              </a:spcAft>
              <a:defRPr/>
            </a:pPr>
            <a:r>
              <a:rPr lang="en-US" sz="3100" dirty="0" smtClean="0">
                <a:latin typeface="Arial Unicode MS" pitchFamily="34" charset="-128"/>
                <a:ea typeface="Arial Unicode MS" pitchFamily="34" charset="-128"/>
                <a:cs typeface="Arial Unicode MS" pitchFamily="34" charset="-128"/>
              </a:rPr>
              <a:t>Corporate Social Responsibilities (Section 135)</a:t>
            </a:r>
          </a:p>
        </p:txBody>
      </p:sp>
      <p:sp>
        <p:nvSpPr>
          <p:cNvPr id="3" name="Content Placeholder 2"/>
          <p:cNvSpPr>
            <a:spLocks noGrp="1"/>
          </p:cNvSpPr>
          <p:nvPr>
            <p:ph sz="quarter" idx="1"/>
          </p:nvPr>
        </p:nvSpPr>
        <p:spPr>
          <a:xfrm>
            <a:off x="612774" y="1600200"/>
            <a:ext cx="8302625" cy="4495800"/>
          </a:xfrm>
        </p:spPr>
        <p:txBody>
          <a:bodyPr>
            <a:noAutofit/>
          </a:bodyPr>
          <a:lstStyle/>
          <a:p>
            <a:pPr marL="0" indent="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Every company during </a:t>
            </a:r>
            <a:r>
              <a:rPr lang="en-US" sz="2800" b="1" dirty="0" smtClean="0">
                <a:latin typeface="Arial Unicode MS" pitchFamily="34" charset="-128"/>
                <a:ea typeface="Arial Unicode MS" pitchFamily="34" charset="-128"/>
                <a:cs typeface="Arial Unicode MS" pitchFamily="34" charset="-128"/>
              </a:rPr>
              <a:t>any financial year </a:t>
            </a:r>
            <a:r>
              <a:rPr lang="en-US" sz="2800" dirty="0" smtClean="0">
                <a:latin typeface="Arial Unicode MS" pitchFamily="34" charset="-128"/>
                <a:ea typeface="Arial Unicode MS" pitchFamily="34" charset="-128"/>
                <a:cs typeface="Arial Unicode MS" pitchFamily="34" charset="-128"/>
              </a:rPr>
              <a:t>having :</a:t>
            </a:r>
          </a:p>
          <a:p>
            <a:pPr marL="0" indent="0" algn="just" eaLnBrk="1" fontAlgn="auto" hangingPunct="1">
              <a:spcAft>
                <a:spcPts val="0"/>
              </a:spcAft>
              <a:buFont typeface="Wingdings"/>
              <a:buNone/>
              <a:defRPr/>
            </a:pPr>
            <a:endParaRPr lang="en-US" sz="9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Net worth of Rs.500.00 crores or more or </a:t>
            </a:r>
          </a:p>
          <a:p>
            <a:pPr marL="514350" indent="-51435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Turnover of Rs.1000.00 crore or more or </a:t>
            </a:r>
          </a:p>
          <a:p>
            <a:pPr marL="514350" indent="-51435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Net profit of Rs.5.00 crores or more</a:t>
            </a:r>
          </a:p>
          <a:p>
            <a:pPr marL="514350" indent="-51435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Such company shall constitute </a:t>
            </a:r>
            <a:r>
              <a:rPr lang="en-US" sz="2400" b="1" dirty="0" smtClean="0">
                <a:latin typeface="Arial Unicode MS" pitchFamily="34" charset="-128"/>
                <a:ea typeface="Arial Unicode MS" pitchFamily="34" charset="-128"/>
                <a:cs typeface="Arial Unicode MS" pitchFamily="34" charset="-128"/>
              </a:rPr>
              <a:t>CSR Committee</a:t>
            </a:r>
            <a:r>
              <a:rPr lang="en-US" sz="2400" dirty="0" smtClean="0">
                <a:latin typeface="Arial Unicode MS" pitchFamily="34" charset="-128"/>
                <a:ea typeface="Arial Unicode MS" pitchFamily="34" charset="-128"/>
                <a:cs typeface="Arial Unicode MS" pitchFamily="34" charset="-128"/>
              </a:rPr>
              <a:t> consisting of three or more directors out of which one shall be independent Director.</a:t>
            </a:r>
          </a:p>
          <a:p>
            <a:pPr marL="514350" indent="-514350" algn="just" eaLnBrk="1" fontAlgn="auto" hangingPunct="1">
              <a:spcAft>
                <a:spcPts val="0"/>
              </a:spcAft>
              <a:buFont typeface="+mj-lt"/>
              <a:buAutoNum type="alphaLcParenR"/>
              <a:defRPr/>
            </a:pPr>
            <a:endParaRPr/>
          </a:p>
          <a:p>
            <a:pPr marL="320040" indent="-320040" algn="just" eaLnBrk="1" fontAlgn="auto" hangingPunct="1">
              <a:spcAft>
                <a:spcPts val="0"/>
              </a:spcAft>
              <a:buFont typeface="Wingdings"/>
              <a:buChar char=""/>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315984A-2953-44FB-88F8-6A3178A58428}" type="slidenum">
              <a:rPr lang="en-US"/>
              <a:pPr>
                <a:defRPr/>
              </a:pPr>
              <a:t>43</a:t>
            </a:fld>
            <a:endParaRPr lang="en-US"/>
          </a:p>
        </p:txBody>
      </p:sp>
      <p:sp>
        <p:nvSpPr>
          <p:cNvPr id="7782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534400" cy="731838"/>
          </a:xfrm>
        </p:spPr>
        <p:txBody>
          <a:bodyPr>
            <a:normAutofit fontScale="90000"/>
          </a:bodyPr>
          <a:lstStyle/>
          <a:p>
            <a:pPr eaLnBrk="1" fontAlgn="auto" hangingPunct="1">
              <a:spcAft>
                <a:spcPts val="0"/>
              </a:spcAft>
              <a:defRPr/>
            </a:pPr>
            <a:r>
              <a:rPr lang="en-US" sz="3400" dirty="0" smtClean="0">
                <a:latin typeface="Arial Unicode MS" pitchFamily="34" charset="-128"/>
                <a:ea typeface="Arial Unicode MS" pitchFamily="34" charset="-128"/>
                <a:cs typeface="Arial Unicode MS" pitchFamily="34" charset="-128"/>
              </a:rPr>
              <a:t>Corporate Social Responsibilities (Section 135)</a:t>
            </a:r>
            <a:r>
              <a:rPr lang="en-US" dirty="0"/>
              <a:t/>
            </a:r>
            <a:br>
              <a:rPr lang="en-US" dirty="0"/>
            </a:br>
            <a:endParaRPr lang="en-US" dirty="0"/>
          </a:p>
        </p:txBody>
      </p:sp>
      <p:sp>
        <p:nvSpPr>
          <p:cNvPr id="3" name="Content Placeholder 2"/>
          <p:cNvSpPr>
            <a:spLocks noGrp="1"/>
          </p:cNvSpPr>
          <p:nvPr>
            <p:ph sz="quarter" idx="1"/>
          </p:nvPr>
        </p:nvSpPr>
        <p:spPr>
          <a:xfrm>
            <a:off x="612775" y="1600200"/>
            <a:ext cx="8153400" cy="4495800"/>
          </a:xfrm>
        </p:spPr>
        <p:txBody>
          <a:bodyPr>
            <a:normAutofit/>
          </a:bodyPr>
          <a:lstStyle/>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Role of the Committee:</a:t>
            </a: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To formulate and recommend to the board, the CSR policy for the activities mentioned in Schedule-VII.</a:t>
            </a:r>
          </a:p>
          <a:p>
            <a:pPr marL="320040" indent="-320040" algn="just" eaLnBrk="1" fontAlgn="auto" hangingPunct="1">
              <a:spcAft>
                <a:spcPts val="0"/>
              </a:spcAft>
              <a:buFont typeface="Wingdings"/>
              <a:buChar char=""/>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Recommendation of the amount of the expenditure be incurred.</a:t>
            </a:r>
          </a:p>
          <a:p>
            <a:pPr marL="320040" indent="-320040" algn="just" eaLnBrk="1" fontAlgn="auto" hangingPunct="1">
              <a:spcAft>
                <a:spcPts val="0"/>
              </a:spcAft>
              <a:buFont typeface="Wingdings"/>
              <a:buChar char=""/>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Monitor the CSR policy from time to time </a:t>
            </a:r>
          </a:p>
        </p:txBody>
      </p:sp>
      <p:sp>
        <p:nvSpPr>
          <p:cNvPr id="4" name="Slide Number Placeholder 3"/>
          <p:cNvSpPr>
            <a:spLocks noGrp="1"/>
          </p:cNvSpPr>
          <p:nvPr>
            <p:ph type="sldNum" sz="quarter" idx="12"/>
          </p:nvPr>
        </p:nvSpPr>
        <p:spPr/>
        <p:txBody>
          <a:bodyPr>
            <a:normAutofit fontScale="85000" lnSpcReduction="20000"/>
          </a:bodyPr>
          <a:lstStyle/>
          <a:p>
            <a:pPr>
              <a:defRPr/>
            </a:pPr>
            <a:fld id="{D315984A-2953-44FB-88F8-6A3178A58428}" type="slidenum">
              <a:rPr lang="en-US"/>
              <a:pPr>
                <a:defRPr/>
              </a:pPr>
              <a:t>44</a:t>
            </a:fld>
            <a:endParaRPr lang="en-US"/>
          </a:p>
        </p:txBody>
      </p:sp>
      <p:sp>
        <p:nvSpPr>
          <p:cNvPr id="7782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534400" cy="731838"/>
          </a:xfrm>
        </p:spPr>
        <p:txBody>
          <a:bodyPr>
            <a:normAutofit fontScale="90000"/>
          </a:bodyPr>
          <a:lstStyle/>
          <a:p>
            <a:pPr eaLnBrk="1" fontAlgn="auto" hangingPunct="1">
              <a:spcAft>
                <a:spcPts val="0"/>
              </a:spcAft>
              <a:defRPr/>
            </a:pPr>
            <a:r>
              <a:rPr lang="en-US" sz="3400" dirty="0" smtClean="0">
                <a:latin typeface="Arial Unicode MS" pitchFamily="34" charset="-128"/>
                <a:ea typeface="Arial Unicode MS" pitchFamily="34" charset="-128"/>
                <a:cs typeface="Arial Unicode MS" pitchFamily="34" charset="-128"/>
              </a:rPr>
              <a:t>Corporate Social Responsibilities (Section 135)</a:t>
            </a:r>
            <a:r>
              <a:rPr lang="en-US" dirty="0"/>
              <a:t/>
            </a:r>
            <a:br>
              <a:rPr lang="en-US" dirty="0"/>
            </a:br>
            <a:endParaRPr lang="en-US" dirty="0"/>
          </a:p>
        </p:txBody>
      </p:sp>
      <p:sp>
        <p:nvSpPr>
          <p:cNvPr id="3" name="Content Placeholder 2"/>
          <p:cNvSpPr>
            <a:spLocks noGrp="1"/>
          </p:cNvSpPr>
          <p:nvPr>
            <p:ph sz="quarter" idx="1"/>
          </p:nvPr>
        </p:nvSpPr>
        <p:spPr>
          <a:xfrm>
            <a:off x="612775" y="1600200"/>
            <a:ext cx="8153400" cy="4495800"/>
          </a:xfrm>
        </p:spPr>
        <p:txBody>
          <a:bodyPr>
            <a:normAutofit/>
          </a:bodyPr>
          <a:lstStyle/>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Applicable </a:t>
            </a:r>
            <a:r>
              <a:rPr lang="en-US" sz="2400" dirty="0" err="1" smtClean="0">
                <a:latin typeface="Arial Unicode MS" pitchFamily="34" charset="-128"/>
                <a:ea typeface="Arial Unicode MS" pitchFamily="34" charset="-128"/>
                <a:cs typeface="Arial Unicode MS" pitchFamily="34" charset="-128"/>
              </a:rPr>
              <a:t>w.e.f</a:t>
            </a:r>
            <a:r>
              <a:rPr lang="en-US" sz="2400" dirty="0" smtClean="0">
                <a:latin typeface="Arial Unicode MS" pitchFamily="34" charset="-128"/>
                <a:ea typeface="Arial Unicode MS" pitchFamily="34" charset="-128"/>
                <a:cs typeface="Arial Unicode MS" pitchFamily="34" charset="-128"/>
              </a:rPr>
              <a:t>. 1</a:t>
            </a:r>
            <a:r>
              <a:rPr lang="en-US" sz="2400" baseline="30000" dirty="0" smtClean="0">
                <a:latin typeface="Arial Unicode MS" pitchFamily="34" charset="-128"/>
                <a:ea typeface="Arial Unicode MS" pitchFamily="34" charset="-128"/>
                <a:cs typeface="Arial Unicode MS" pitchFamily="34" charset="-128"/>
              </a:rPr>
              <a:t>st</a:t>
            </a:r>
            <a:r>
              <a:rPr lang="en-US" sz="2400" dirty="0" smtClean="0">
                <a:latin typeface="Arial Unicode MS" pitchFamily="34" charset="-128"/>
                <a:ea typeface="Arial Unicode MS" pitchFamily="34" charset="-128"/>
                <a:cs typeface="Arial Unicode MS" pitchFamily="34" charset="-128"/>
              </a:rPr>
              <a:t> April 2014.  As per Rule 5 of (CSR Policy) Rules 2014.</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Unlisted company are not required to appoint Independent Director in CSR committee</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Private company having only 2 directors shall constitute the committee with such 2 directors.</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In case of foreign company, the committee shall comprise of </a:t>
            </a:r>
            <a:r>
              <a:rPr lang="en-US" sz="2400" dirty="0" err="1" smtClean="0">
                <a:latin typeface="Arial Unicode MS" pitchFamily="34" charset="-128"/>
                <a:ea typeface="Arial Unicode MS" pitchFamily="34" charset="-128"/>
                <a:cs typeface="Arial Unicode MS" pitchFamily="34" charset="-128"/>
              </a:rPr>
              <a:t>atleast</a:t>
            </a:r>
            <a:r>
              <a:rPr lang="en-US" sz="2400" dirty="0" smtClean="0">
                <a:latin typeface="Arial Unicode MS" pitchFamily="34" charset="-128"/>
                <a:ea typeface="Arial Unicode MS" pitchFamily="34" charset="-128"/>
                <a:cs typeface="Arial Unicode MS" pitchFamily="34" charset="-128"/>
              </a:rPr>
              <a:t> 2 persons of which one shall be resident in India and other will be nominated by foreign company. </a:t>
            </a: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315984A-2953-44FB-88F8-6A3178A58428}" type="slidenum">
              <a:rPr lang="en-US"/>
              <a:pPr>
                <a:defRPr/>
              </a:pPr>
              <a:t>45</a:t>
            </a:fld>
            <a:endParaRPr lang="en-US"/>
          </a:p>
        </p:txBody>
      </p:sp>
      <p:sp>
        <p:nvSpPr>
          <p:cNvPr id="7782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534400" cy="731838"/>
          </a:xfrm>
        </p:spPr>
        <p:txBody>
          <a:bodyPr>
            <a:normAutofit fontScale="90000"/>
          </a:bodyPr>
          <a:lstStyle/>
          <a:p>
            <a:pPr eaLnBrk="1" fontAlgn="auto" hangingPunct="1">
              <a:spcAft>
                <a:spcPts val="0"/>
              </a:spcAft>
              <a:defRPr/>
            </a:pPr>
            <a:r>
              <a:rPr lang="en-US" sz="3400" dirty="0" smtClean="0">
                <a:latin typeface="Arial Unicode MS" pitchFamily="34" charset="-128"/>
                <a:ea typeface="Arial Unicode MS" pitchFamily="34" charset="-128"/>
                <a:cs typeface="Arial Unicode MS" pitchFamily="34" charset="-128"/>
              </a:rPr>
              <a:t>Corporate Social Responsibilities (Section 135)</a:t>
            </a:r>
            <a:r>
              <a:rPr lang="en-US" dirty="0"/>
              <a:t/>
            </a:r>
            <a:br>
              <a:rPr lang="en-US" dirty="0"/>
            </a:br>
            <a:endParaRPr lang="en-US" dirty="0"/>
          </a:p>
        </p:txBody>
      </p:sp>
      <p:sp>
        <p:nvSpPr>
          <p:cNvPr id="3" name="Content Placeholder 2"/>
          <p:cNvSpPr>
            <a:spLocks noGrp="1"/>
          </p:cNvSpPr>
          <p:nvPr>
            <p:ph sz="quarter" idx="1"/>
          </p:nvPr>
        </p:nvSpPr>
        <p:spPr>
          <a:xfrm>
            <a:off x="612775" y="1600200"/>
            <a:ext cx="8153400" cy="4495800"/>
          </a:xfrm>
        </p:spPr>
        <p:txBody>
          <a:bodyPr>
            <a:normAutofit/>
          </a:bodyPr>
          <a:lstStyle/>
          <a:p>
            <a:pPr marL="465138" indent="-465138" algn="just" eaLnBrk="1" fontAlgn="auto" hangingPunct="1">
              <a:spcAft>
                <a:spcPts val="0"/>
              </a:spcAft>
              <a:buFont typeface="+mj-lt"/>
              <a:buAutoNum type="alphaLcParenR" startAt="6"/>
              <a:defRPr/>
            </a:pPr>
            <a:r>
              <a:rPr lang="en-US" sz="2400" dirty="0" smtClean="0">
                <a:latin typeface="Arial Unicode MS" pitchFamily="34" charset="-128"/>
                <a:ea typeface="Arial Unicode MS" pitchFamily="34" charset="-128"/>
                <a:cs typeface="Arial Unicode MS" pitchFamily="34" charset="-128"/>
              </a:rPr>
              <a:t>The Board shall disclose the CSR Policy in its Report and on the website of company and ensure that CDR activities are undertaken by Company.  </a:t>
            </a:r>
          </a:p>
          <a:p>
            <a:pPr marL="514350" indent="-514350" algn="just" eaLnBrk="1" fontAlgn="auto" hangingPunct="1">
              <a:spcAft>
                <a:spcPts val="0"/>
              </a:spcAft>
              <a:buFont typeface="+mj-lt"/>
              <a:buAutoNum type="alphaLcParenR" startAt="7"/>
              <a:defRPr/>
            </a:pPr>
            <a:r>
              <a:rPr lang="en-US" sz="2400" dirty="0" smtClean="0">
                <a:latin typeface="Arial Unicode MS" pitchFamily="34" charset="-128"/>
                <a:ea typeface="Arial Unicode MS" pitchFamily="34" charset="-128"/>
                <a:cs typeface="Arial Unicode MS" pitchFamily="34" charset="-128"/>
              </a:rPr>
              <a:t>Company shall spend at least </a:t>
            </a:r>
            <a:r>
              <a:rPr lang="en-US" sz="2400" b="1" dirty="0" smtClean="0">
                <a:latin typeface="Arial Unicode MS" pitchFamily="34" charset="-128"/>
                <a:ea typeface="Arial Unicode MS" pitchFamily="34" charset="-128"/>
                <a:cs typeface="Arial Unicode MS" pitchFamily="34" charset="-128"/>
              </a:rPr>
              <a:t>2% of its average net profit</a:t>
            </a:r>
            <a:r>
              <a:rPr lang="en-US" sz="2400" dirty="0" smtClean="0">
                <a:latin typeface="Arial Unicode MS" pitchFamily="34" charset="-128"/>
                <a:ea typeface="Arial Unicode MS" pitchFamily="34" charset="-128"/>
                <a:cs typeface="Arial Unicode MS" pitchFamily="34" charset="-128"/>
              </a:rPr>
              <a:t> during three immediate financial years for the social responsibilities.</a:t>
            </a:r>
          </a:p>
          <a:p>
            <a:pPr marL="514350" indent="-514350" algn="just" eaLnBrk="1" fontAlgn="auto" hangingPunct="1">
              <a:spcAft>
                <a:spcPts val="0"/>
              </a:spcAft>
              <a:buFont typeface="+mj-lt"/>
              <a:buAutoNum type="alphaLcParenR" startAt="7"/>
              <a:defRPr/>
            </a:pPr>
            <a:r>
              <a:rPr lang="en-US" sz="2400" dirty="0" smtClean="0">
                <a:latin typeface="Arial Unicode MS" pitchFamily="34" charset="-128"/>
                <a:ea typeface="Arial Unicode MS" pitchFamily="34" charset="-128"/>
                <a:cs typeface="Arial Unicode MS" pitchFamily="34" charset="-128"/>
              </a:rPr>
              <a:t>Preference shall be given to local areas where it operate.</a:t>
            </a:r>
          </a:p>
          <a:p>
            <a:pPr marL="514350" indent="-514350" algn="just" eaLnBrk="1" fontAlgn="auto" hangingPunct="1">
              <a:spcAft>
                <a:spcPts val="0"/>
              </a:spcAft>
              <a:buFont typeface="+mj-lt"/>
              <a:buAutoNum type="alphaLcParenR" startAt="7"/>
              <a:defRPr/>
            </a:pPr>
            <a:r>
              <a:rPr lang="en-US" sz="2400" dirty="0" smtClean="0">
                <a:latin typeface="Arial Unicode MS" pitchFamily="34" charset="-128"/>
                <a:ea typeface="Arial Unicode MS" pitchFamily="34" charset="-128"/>
                <a:cs typeface="Arial Unicode MS" pitchFamily="34" charset="-128"/>
              </a:rPr>
              <a:t>In case company does not spent  required fund reasons be disclosed in Director’s Report.</a:t>
            </a:r>
          </a:p>
          <a:p>
            <a:pPr marL="320040" indent="-320040" algn="just" eaLnBrk="1" fontAlgn="auto" hangingPunct="1">
              <a:spcAft>
                <a:spcPts val="0"/>
              </a:spcAft>
              <a:buFont typeface="Wingdings"/>
              <a:buChar char=""/>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315984A-2953-44FB-88F8-6A3178A58428}" type="slidenum">
              <a:rPr lang="en-US"/>
              <a:pPr>
                <a:defRPr/>
              </a:pPr>
              <a:t>46</a:t>
            </a:fld>
            <a:endParaRPr lang="en-US"/>
          </a:p>
        </p:txBody>
      </p:sp>
      <p:sp>
        <p:nvSpPr>
          <p:cNvPr id="7782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534400" cy="731838"/>
          </a:xfrm>
        </p:spPr>
        <p:txBody>
          <a:bodyPr>
            <a:normAutofit fontScale="90000"/>
          </a:bodyPr>
          <a:lstStyle/>
          <a:p>
            <a:pPr eaLnBrk="1" fontAlgn="auto" hangingPunct="1">
              <a:spcAft>
                <a:spcPts val="0"/>
              </a:spcAft>
              <a:defRPr/>
            </a:pPr>
            <a:r>
              <a:rPr lang="en-US" sz="3400" dirty="0" smtClean="0">
                <a:latin typeface="Arial Unicode MS" pitchFamily="34" charset="-128"/>
                <a:ea typeface="Arial Unicode MS" pitchFamily="34" charset="-128"/>
                <a:cs typeface="Arial Unicode MS" pitchFamily="34" charset="-128"/>
              </a:rPr>
              <a:t>Corporate Social Responsibilities (Section 135)</a:t>
            </a:r>
            <a:r>
              <a:rPr lang="en-US" dirty="0"/>
              <a:t/>
            </a:r>
            <a:br>
              <a:rPr lang="en-US" dirty="0"/>
            </a:br>
            <a:endParaRPr lang="en-US" dirty="0"/>
          </a:p>
        </p:txBody>
      </p:sp>
      <p:sp>
        <p:nvSpPr>
          <p:cNvPr id="3" name="Content Placeholder 2"/>
          <p:cNvSpPr>
            <a:spLocks noGrp="1"/>
          </p:cNvSpPr>
          <p:nvPr>
            <p:ph sz="quarter" idx="1"/>
          </p:nvPr>
        </p:nvSpPr>
        <p:spPr>
          <a:xfrm>
            <a:off x="612775" y="1600200"/>
            <a:ext cx="8153400" cy="4495800"/>
          </a:xfrm>
        </p:spPr>
        <p:txBody>
          <a:bodyPr>
            <a:normAutofit/>
          </a:bodyPr>
          <a:lstStyle/>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CSR project or program giving benefit only to the employees of the company and other formalities shall not be considered under the CSR activities. </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Contribute to the political party shall not be considered as CSR activities.</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The particulars of CSR activities and amount spend shall be disclosed in the board report.  In case company not spending any money in CSR, that shall also be reported. </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The CSR activities undertaken by company shall be hosted on company website.</a:t>
            </a: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315984A-2953-44FB-88F8-6A3178A58428}" type="slidenum">
              <a:rPr lang="en-US"/>
              <a:pPr>
                <a:defRPr/>
              </a:pPr>
              <a:t>47</a:t>
            </a:fld>
            <a:endParaRPr lang="en-US"/>
          </a:p>
        </p:txBody>
      </p:sp>
      <p:sp>
        <p:nvSpPr>
          <p:cNvPr id="7782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534400" cy="731838"/>
          </a:xfrm>
        </p:spPr>
        <p:txBody>
          <a:bodyPr>
            <a:normAutofit fontScale="90000"/>
          </a:bodyPr>
          <a:lstStyle/>
          <a:p>
            <a:pPr eaLnBrk="1" fontAlgn="auto" hangingPunct="1">
              <a:spcAft>
                <a:spcPts val="0"/>
              </a:spcAft>
              <a:defRPr/>
            </a:pPr>
            <a:r>
              <a:rPr lang="en-US" sz="3400" dirty="0" smtClean="0">
                <a:latin typeface="Arial Unicode MS" pitchFamily="34" charset="-128"/>
                <a:ea typeface="Arial Unicode MS" pitchFamily="34" charset="-128"/>
                <a:cs typeface="Arial Unicode MS" pitchFamily="34" charset="-128"/>
              </a:rPr>
              <a:t>Internal Audit</a:t>
            </a:r>
            <a:r>
              <a:rPr lang="en-US" dirty="0"/>
              <a:t/>
            </a:r>
            <a:br>
              <a:rPr lang="en-US" dirty="0"/>
            </a:br>
            <a:endParaRPr lang="en-US" dirty="0"/>
          </a:p>
        </p:txBody>
      </p:sp>
      <p:sp>
        <p:nvSpPr>
          <p:cNvPr id="3" name="Content Placeholder 2"/>
          <p:cNvSpPr>
            <a:spLocks noGrp="1"/>
          </p:cNvSpPr>
          <p:nvPr>
            <p:ph sz="quarter" idx="1"/>
          </p:nvPr>
        </p:nvSpPr>
        <p:spPr>
          <a:xfrm>
            <a:off x="612775" y="1600200"/>
            <a:ext cx="8153400" cy="4495800"/>
          </a:xfrm>
        </p:spPr>
        <p:txBody>
          <a:bodyPr>
            <a:normAutofit/>
          </a:bodyPr>
          <a:lstStyle/>
          <a:p>
            <a:pPr marL="0" indent="0" algn="just" eaLnBrk="1" fontAlgn="auto" hangingPunct="1">
              <a:spcAft>
                <a:spcPts val="0"/>
              </a:spcAft>
              <a:buNone/>
              <a:defRPr/>
            </a:pPr>
            <a:r>
              <a:rPr lang="en-US" sz="2400" b="1" u="sng" dirty="0" smtClean="0">
                <a:latin typeface="Arial Unicode MS" pitchFamily="34" charset="-128"/>
                <a:ea typeface="Arial Unicode MS" pitchFamily="34" charset="-128"/>
                <a:cs typeface="Arial Unicode MS" pitchFamily="34" charset="-128"/>
              </a:rPr>
              <a:t>Eligibility:</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Every listed company.</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Every unlisted public company.</a:t>
            </a:r>
          </a:p>
          <a:p>
            <a:pPr marL="640715" lvl="1"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Paid up share capital Rs.50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a:t>
            </a:r>
          </a:p>
          <a:p>
            <a:pPr marL="640715" lvl="1"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Turnover Rs.200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a:t>
            </a:r>
          </a:p>
          <a:p>
            <a:pPr marL="640715" lvl="1"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Outstanding loans and borrowings from bank and public institutions Rs.100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a:t>
            </a:r>
          </a:p>
          <a:p>
            <a:pPr marL="640715" lvl="1"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Outstanding deposits : Rs25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a:t>
            </a:r>
          </a:p>
        </p:txBody>
      </p:sp>
      <p:sp>
        <p:nvSpPr>
          <p:cNvPr id="4" name="Slide Number Placeholder 3"/>
          <p:cNvSpPr>
            <a:spLocks noGrp="1"/>
          </p:cNvSpPr>
          <p:nvPr>
            <p:ph type="sldNum" sz="quarter" idx="12"/>
          </p:nvPr>
        </p:nvSpPr>
        <p:spPr/>
        <p:txBody>
          <a:bodyPr>
            <a:normAutofit fontScale="85000" lnSpcReduction="20000"/>
          </a:bodyPr>
          <a:lstStyle/>
          <a:p>
            <a:pPr>
              <a:defRPr/>
            </a:pPr>
            <a:fld id="{D315984A-2953-44FB-88F8-6A3178A58428}" type="slidenum">
              <a:rPr lang="en-US"/>
              <a:pPr>
                <a:defRPr/>
              </a:pPr>
              <a:t>48</a:t>
            </a:fld>
            <a:endParaRPr lang="en-US"/>
          </a:p>
        </p:txBody>
      </p:sp>
      <p:sp>
        <p:nvSpPr>
          <p:cNvPr id="7782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534400" cy="731838"/>
          </a:xfrm>
        </p:spPr>
        <p:txBody>
          <a:bodyPr>
            <a:normAutofit fontScale="90000"/>
          </a:bodyPr>
          <a:lstStyle/>
          <a:p>
            <a:pPr eaLnBrk="1" fontAlgn="auto" hangingPunct="1">
              <a:spcAft>
                <a:spcPts val="0"/>
              </a:spcAft>
              <a:defRPr/>
            </a:pPr>
            <a:r>
              <a:rPr lang="en-US" sz="3400" dirty="0" smtClean="0">
                <a:latin typeface="Arial Unicode MS" pitchFamily="34" charset="-128"/>
                <a:ea typeface="Arial Unicode MS" pitchFamily="34" charset="-128"/>
                <a:cs typeface="Arial Unicode MS" pitchFamily="34" charset="-128"/>
              </a:rPr>
              <a:t>Internal Audit</a:t>
            </a:r>
            <a:r>
              <a:rPr lang="en-US" dirty="0"/>
              <a:t/>
            </a:r>
            <a:br>
              <a:rPr lang="en-US" dirty="0"/>
            </a:br>
            <a:endParaRPr lang="en-US" dirty="0"/>
          </a:p>
        </p:txBody>
      </p:sp>
      <p:sp>
        <p:nvSpPr>
          <p:cNvPr id="3" name="Content Placeholder 2"/>
          <p:cNvSpPr>
            <a:spLocks noGrp="1"/>
          </p:cNvSpPr>
          <p:nvPr>
            <p:ph sz="quarter" idx="1"/>
          </p:nvPr>
        </p:nvSpPr>
        <p:spPr>
          <a:xfrm>
            <a:off x="612775" y="1600200"/>
            <a:ext cx="8153400" cy="4495800"/>
          </a:xfrm>
        </p:spPr>
        <p:txBody>
          <a:bodyPr>
            <a:normAutofit lnSpcReduction="10000"/>
          </a:bodyPr>
          <a:lstStyle/>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Every private company</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    having turnover of Rs.200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a:t>
            </a:r>
          </a:p>
          <a:p>
            <a:pPr marL="640715" lvl="1" indent="-320040" algn="just" eaLnBrk="1" fontAlgn="auto" hangingPunct="1">
              <a:spcAft>
                <a:spcPts val="0"/>
              </a:spcAft>
              <a:buFont typeface="Wingdings"/>
              <a:buChar char=""/>
              <a:defRPr/>
            </a:pPr>
            <a:r>
              <a:rPr lang="en-US" sz="2100" dirty="0" smtClean="0">
                <a:latin typeface="Arial Unicode MS" pitchFamily="34" charset="-128"/>
                <a:ea typeface="Arial Unicode MS" pitchFamily="34" charset="-128"/>
                <a:cs typeface="Arial Unicode MS" pitchFamily="34" charset="-128"/>
              </a:rPr>
              <a:t>Outstanding loans or borrowing of Rs.100 </a:t>
            </a:r>
            <a:r>
              <a:rPr lang="en-US" sz="2100" dirty="0" err="1" smtClean="0">
                <a:latin typeface="Arial Unicode MS" pitchFamily="34" charset="-128"/>
                <a:ea typeface="Arial Unicode MS" pitchFamily="34" charset="-128"/>
                <a:cs typeface="Arial Unicode MS" pitchFamily="34" charset="-128"/>
              </a:rPr>
              <a:t>crores</a:t>
            </a:r>
            <a:r>
              <a:rPr lang="en-US" sz="2100" dirty="0" smtClean="0">
                <a:latin typeface="Arial Unicode MS" pitchFamily="34" charset="-128"/>
                <a:ea typeface="Arial Unicode MS" pitchFamily="34" charset="-128"/>
                <a:cs typeface="Arial Unicode MS" pitchFamily="34" charset="-128"/>
              </a:rPr>
              <a:t> or more </a:t>
            </a:r>
          </a:p>
          <a:p>
            <a:pPr marL="640715" lvl="1" indent="-320040" algn="just" eaLnBrk="1" fontAlgn="auto" hangingPunct="1">
              <a:spcAft>
                <a:spcPts val="0"/>
              </a:spcAft>
              <a:buFont typeface="Wingdings"/>
              <a:buChar char=""/>
              <a:defRPr/>
            </a:pPr>
            <a:r>
              <a:rPr lang="en-US" sz="2100" dirty="0" smtClean="0">
                <a:latin typeface="Arial Unicode MS" pitchFamily="34" charset="-128"/>
                <a:ea typeface="Arial Unicode MS" pitchFamily="34" charset="-128"/>
                <a:cs typeface="Arial Unicode MS" pitchFamily="34" charset="-128"/>
              </a:rPr>
              <a:t>Transition period : 6 months </a:t>
            </a:r>
            <a:r>
              <a:rPr lang="en-US" sz="2100" dirty="0" err="1" smtClean="0">
                <a:latin typeface="Arial Unicode MS" pitchFamily="34" charset="-128"/>
                <a:ea typeface="Arial Unicode MS" pitchFamily="34" charset="-128"/>
                <a:cs typeface="Arial Unicode MS" pitchFamily="34" charset="-128"/>
              </a:rPr>
              <a:t>w.e.f</a:t>
            </a:r>
            <a:r>
              <a:rPr lang="en-US" sz="2100" dirty="0" smtClean="0">
                <a:latin typeface="Arial Unicode MS" pitchFamily="34" charset="-128"/>
                <a:ea typeface="Arial Unicode MS" pitchFamily="34" charset="-128"/>
                <a:cs typeface="Arial Unicode MS" pitchFamily="34" charset="-128"/>
              </a:rPr>
              <a:t>. 1</a:t>
            </a:r>
            <a:r>
              <a:rPr lang="en-US" sz="2100" baseline="30000" dirty="0" smtClean="0">
                <a:latin typeface="Arial Unicode MS" pitchFamily="34" charset="-128"/>
                <a:ea typeface="Arial Unicode MS" pitchFamily="34" charset="-128"/>
                <a:cs typeface="Arial Unicode MS" pitchFamily="34" charset="-128"/>
              </a:rPr>
              <a:t>st</a:t>
            </a:r>
            <a:r>
              <a:rPr lang="en-US" sz="2100" dirty="0" smtClean="0">
                <a:latin typeface="Arial Unicode MS" pitchFamily="34" charset="-128"/>
                <a:ea typeface="Arial Unicode MS" pitchFamily="34" charset="-128"/>
                <a:cs typeface="Arial Unicode MS" pitchFamily="34" charset="-128"/>
              </a:rPr>
              <a:t> April 2014</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The internal audit may or may not be employee of the company.</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Internal auditor shall be chartered accountant or cost accountant for such other professional has to be decided by the Board.  The audit committee shall formulate the scope, official periodicity or methodology for conducting internal audit.</a:t>
            </a:r>
          </a:p>
        </p:txBody>
      </p:sp>
      <p:sp>
        <p:nvSpPr>
          <p:cNvPr id="4" name="Slide Number Placeholder 3"/>
          <p:cNvSpPr>
            <a:spLocks noGrp="1"/>
          </p:cNvSpPr>
          <p:nvPr>
            <p:ph type="sldNum" sz="quarter" idx="12"/>
          </p:nvPr>
        </p:nvSpPr>
        <p:spPr/>
        <p:txBody>
          <a:bodyPr>
            <a:normAutofit fontScale="85000" lnSpcReduction="20000"/>
          </a:bodyPr>
          <a:lstStyle/>
          <a:p>
            <a:pPr>
              <a:defRPr/>
            </a:pPr>
            <a:fld id="{D315984A-2953-44FB-88F8-6A3178A58428}" type="slidenum">
              <a:rPr lang="en-US"/>
              <a:pPr>
                <a:defRPr/>
              </a:pPr>
              <a:t>49</a:t>
            </a:fld>
            <a:endParaRPr lang="en-US"/>
          </a:p>
        </p:txBody>
      </p:sp>
      <p:sp>
        <p:nvSpPr>
          <p:cNvPr id="7782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599" cy="838200"/>
          </a:xfrm>
        </p:spPr>
        <p:txBody>
          <a:bodyPr>
            <a:normAutofit/>
          </a:bodyPr>
          <a:lstStyle/>
          <a:p>
            <a:pPr marL="320040" indent="-320040" eaLnBrk="1" fontAlgn="auto" hangingPunct="1">
              <a:spcAft>
                <a:spcPts val="0"/>
              </a:spcAft>
              <a:defRPr/>
            </a:pPr>
            <a:r>
              <a:rPr lang="en-US" sz="3600" dirty="0" smtClean="0">
                <a:solidFill>
                  <a:schemeClr val="tx1"/>
                </a:solidFill>
                <a:latin typeface="Arial Unicode MS" pitchFamily="34" charset="-128"/>
                <a:ea typeface="Arial Unicode MS" pitchFamily="34" charset="-128"/>
                <a:cs typeface="Arial Unicode MS" pitchFamily="34" charset="-128"/>
              </a:rPr>
              <a:t>One Person Company :Section 3(1)(c)</a:t>
            </a:r>
          </a:p>
        </p:txBody>
      </p:sp>
      <p:sp>
        <p:nvSpPr>
          <p:cNvPr id="3" name="Content Placeholder 2"/>
          <p:cNvSpPr>
            <a:spLocks noGrp="1"/>
          </p:cNvSpPr>
          <p:nvPr>
            <p:ph sz="quarter" idx="1"/>
          </p:nvPr>
        </p:nvSpPr>
        <p:spPr>
          <a:xfrm>
            <a:off x="457200" y="1600200"/>
            <a:ext cx="8458200" cy="5257800"/>
          </a:xfrm>
        </p:spPr>
        <p:txBody>
          <a:bodyPr>
            <a:normAutofit/>
          </a:bodyPr>
          <a:lstStyle/>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Only natural person and Indian citizen and resident is eligible.</a:t>
            </a: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A company which has only one person as member.</a:t>
            </a: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OPC shall be private company.</a:t>
            </a: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MOA to indicate the name of the person who shall became member in case of death or his incapacity to contaract.</a:t>
            </a: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Consent of that person to be filed with ROC.</a:t>
            </a: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Other person can withdraw his consent any time.</a:t>
            </a: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Member can change the name of other person at any time.</a:t>
            </a: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"One person company" has be mentioned in (bracket) below the name of company.</a:t>
            </a:r>
          </a:p>
          <a:p>
            <a:pPr marL="320040" indent="-320040" algn="just" eaLnBrk="1" fontAlgn="auto" hangingPunct="1">
              <a:spcAft>
                <a:spcPts val="0"/>
              </a:spcAft>
              <a:buFont typeface="Wingdings"/>
              <a:buChar char=""/>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1C0F8AD-3EC8-4425-9B69-FBD9FA5DCEC1}" type="slidenum">
              <a:rPr lang="en-US"/>
              <a:pPr>
                <a:defRPr/>
              </a:pPr>
              <a:t>5</a:t>
            </a:fld>
            <a:endParaRPr lang="en-US"/>
          </a:p>
        </p:txBody>
      </p:sp>
      <p:sp>
        <p:nvSpPr>
          <p:cNvPr id="12293" name="Footer Placeholder 4"/>
          <p:cNvSpPr>
            <a:spLocks noGrp="1"/>
          </p:cNvSpPr>
          <p:nvPr>
            <p:ph type="ftr" sz="quarter" idx="11"/>
          </p:nvPr>
        </p:nvSpPr>
        <p:spPr bwMode="auto">
          <a:xfrm>
            <a:off x="609600" y="6400800"/>
            <a:ext cx="8229600" cy="2127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fontScale="90000"/>
          </a:bodyPr>
          <a:lstStyle/>
          <a:p>
            <a:pPr eaLnBrk="1" fontAlgn="auto" hangingPunct="1">
              <a:spcAft>
                <a:spcPts val="0"/>
              </a:spcAft>
              <a:defRPr/>
            </a:pPr>
            <a:r>
              <a:rPr lang="en-US" sz="3600" b="1" dirty="0" smtClean="0">
                <a:latin typeface="Arial Unicode MS" pitchFamily="34" charset="-128"/>
                <a:ea typeface="Arial Unicode MS" pitchFamily="34" charset="-128"/>
                <a:cs typeface="Arial Unicode MS" pitchFamily="34" charset="-128"/>
              </a:rPr>
              <a:t>APPOINTMENT OF AUDITOR </a:t>
            </a:r>
            <a:r>
              <a:rPr lang="en-US" sz="3600" b="1" dirty="0" smtClean="0"/>
              <a:t>(Section139) </a:t>
            </a:r>
            <a:endParaRPr lang="en-US" dirty="0"/>
          </a:p>
        </p:txBody>
      </p:sp>
      <p:sp>
        <p:nvSpPr>
          <p:cNvPr id="3" name="Content Placeholder 2"/>
          <p:cNvSpPr>
            <a:spLocks noGrp="1"/>
          </p:cNvSpPr>
          <p:nvPr>
            <p:ph sz="quarter" idx="1"/>
          </p:nvPr>
        </p:nvSpPr>
        <p:spPr>
          <a:xfrm>
            <a:off x="612775" y="1600200"/>
            <a:ext cx="8153400" cy="4495800"/>
          </a:xfrm>
        </p:spPr>
        <p:txBody>
          <a:bodyPr>
            <a:noAutofit/>
          </a:bodyPr>
          <a:lstStyle/>
          <a:p>
            <a:pPr algn="just" eaLnBrk="1" hangingPunct="1">
              <a:buFont typeface="Wingdings" pitchFamily="2" charset="2"/>
              <a:buNone/>
            </a:pPr>
            <a:r>
              <a:rPr lang="en-US" sz="2800" u="sng" dirty="0" smtClean="0">
                <a:latin typeface="Arial Unicode MS" pitchFamily="34" charset="-128"/>
                <a:ea typeface="Arial Unicode MS" pitchFamily="34" charset="-128"/>
                <a:cs typeface="Arial Unicode MS" pitchFamily="34" charset="-128"/>
              </a:rPr>
              <a:t>Government Companies </a:t>
            </a:r>
            <a:r>
              <a:rPr lang="en-US" sz="2800" dirty="0" smtClean="0">
                <a:latin typeface="Arial Unicode MS" pitchFamily="34" charset="-128"/>
                <a:ea typeface="Arial Unicode MS" pitchFamily="34" charset="-128"/>
                <a:cs typeface="Arial Unicode MS" pitchFamily="34" charset="-128"/>
              </a:rPr>
              <a:t>:-</a:t>
            </a:r>
          </a:p>
          <a:p>
            <a:pPr algn="just" eaLnBrk="1" hangingPunct="1">
              <a:buFont typeface="Wingdings" pitchFamily="2" charset="2"/>
              <a:buNone/>
            </a:pPr>
            <a:endParaRPr lang="en-US" sz="2400" dirty="0" smtClean="0">
              <a:latin typeface="Arial Unicode MS" pitchFamily="34" charset="-128"/>
              <a:ea typeface="Arial Unicode MS" pitchFamily="34" charset="-128"/>
              <a:cs typeface="Arial Unicode MS" pitchFamily="34" charset="-128"/>
            </a:endParaRPr>
          </a:p>
          <a:p>
            <a:pPr algn="just" eaLnBrk="1" hangingPunct="1"/>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59EC5F4-B2B1-46DB-B7F8-C65A6A73B759}" type="slidenum">
              <a:rPr lang="en-US"/>
              <a:pPr>
                <a:defRPr/>
              </a:pPr>
              <a:t>50</a:t>
            </a:fld>
            <a:endParaRPr lang="en-US"/>
          </a:p>
        </p:txBody>
      </p:sp>
      <p:sp>
        <p:nvSpPr>
          <p:cNvPr id="48133"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graphicFrame>
        <p:nvGraphicFramePr>
          <p:cNvPr id="6" name="Table 5"/>
          <p:cNvGraphicFramePr>
            <a:graphicFrameLocks noGrp="1"/>
          </p:cNvGraphicFramePr>
          <p:nvPr/>
        </p:nvGraphicFramePr>
        <p:xfrm>
          <a:off x="685800" y="2438400"/>
          <a:ext cx="7889240" cy="2926080"/>
        </p:xfrm>
        <a:graphic>
          <a:graphicData uri="http://schemas.openxmlformats.org/drawingml/2006/table">
            <a:tbl>
              <a:tblPr firstRow="1" bandRow="1">
                <a:tableStyleId>{2D5ABB26-0587-4C30-8999-92F81FD0307C}</a:tableStyleId>
              </a:tblPr>
              <a:tblGrid>
                <a:gridCol w="2743200"/>
                <a:gridCol w="228600"/>
                <a:gridCol w="116840"/>
                <a:gridCol w="4800600"/>
              </a:tblGrid>
              <a:tr h="370840">
                <a:tc>
                  <a:txBody>
                    <a:bodyPr/>
                    <a:lstStyle/>
                    <a:p>
                      <a:r>
                        <a:rPr lang="en-US" sz="2400" dirty="0" smtClean="0">
                          <a:latin typeface="Arial Unicode MS" pitchFamily="34" charset="-128"/>
                          <a:ea typeface="Arial Unicode MS" pitchFamily="34" charset="-128"/>
                          <a:cs typeface="Arial Unicode MS" pitchFamily="34" charset="-128"/>
                        </a:rPr>
                        <a:t>First Auditor</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a:t>
                      </a:r>
                      <a:endParaRPr lang="en-US" sz="2400" dirty="0">
                        <a:latin typeface="Arial Unicode MS" pitchFamily="34" charset="-128"/>
                        <a:ea typeface="Arial Unicode MS" pitchFamily="34" charset="-128"/>
                        <a:cs typeface="Arial Unicode MS" pitchFamily="34" charset="-128"/>
                      </a:endParaRPr>
                    </a:p>
                  </a:txBody>
                  <a:tcPr/>
                </a:tc>
                <a:tc gridSpan="2">
                  <a:txBody>
                    <a:bodyPr/>
                    <a:lstStyle/>
                    <a:p>
                      <a:r>
                        <a:rPr lang="en-US" sz="2400" dirty="0" smtClean="0">
                          <a:latin typeface="Arial Unicode MS" pitchFamily="34" charset="-128"/>
                          <a:ea typeface="Arial Unicode MS" pitchFamily="34" charset="-128"/>
                          <a:cs typeface="Arial Unicode MS" pitchFamily="34" charset="-128"/>
                        </a:rPr>
                        <a:t>By C&amp;AG within 60 days from the date of incorporation</a:t>
                      </a:r>
                      <a:endParaRPr lang="en-US" sz="2400" dirty="0">
                        <a:latin typeface="Arial Unicode MS" pitchFamily="34" charset="-128"/>
                        <a:ea typeface="Arial Unicode MS" pitchFamily="34" charset="-128"/>
                        <a:cs typeface="Arial Unicode MS" pitchFamily="34" charset="-128"/>
                      </a:endParaRPr>
                    </a:p>
                  </a:txBody>
                  <a:tcPr/>
                </a:tc>
                <a:tc hMerge="1">
                  <a:txBody>
                    <a:bodyPr/>
                    <a:lstStyle/>
                    <a:p>
                      <a:endParaRPr lang="en-US"/>
                    </a:p>
                  </a:txBody>
                  <a:tcPr/>
                </a:tc>
              </a:tr>
              <a:tr h="370840">
                <a:tc gridSpan="4">
                  <a:txBody>
                    <a:bodyPr/>
                    <a:lstStyle/>
                    <a:p>
                      <a:endParaRPr lang="en-US" sz="2400" dirty="0" smtClean="0">
                        <a:latin typeface="Arial Unicode MS" pitchFamily="34" charset="-128"/>
                        <a:ea typeface="Arial Unicode MS" pitchFamily="34" charset="-128"/>
                        <a:cs typeface="Arial Unicode MS" pitchFamily="34" charset="-128"/>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Unicode MS" pitchFamily="34" charset="-128"/>
                          <a:ea typeface="Arial Unicode MS" pitchFamily="34" charset="-128"/>
                          <a:cs typeface="Arial Unicode MS" pitchFamily="34" charset="-128"/>
                        </a:rPr>
                        <a:t>If not appointed</a:t>
                      </a:r>
                    </a:p>
                    <a:p>
                      <a:r>
                        <a:rPr lang="en-US" sz="2400" dirty="0" smtClean="0">
                          <a:latin typeface="Arial Unicode MS" pitchFamily="34" charset="-128"/>
                          <a:ea typeface="Arial Unicode MS" pitchFamily="34" charset="-128"/>
                          <a:cs typeface="Arial Unicode MS" pitchFamily="34" charset="-128"/>
                        </a:rPr>
                        <a:t>by C&amp;</a:t>
                      </a:r>
                      <a:r>
                        <a:rPr lang="en-US" sz="2400" baseline="0" dirty="0" smtClean="0">
                          <a:latin typeface="Arial Unicode MS" pitchFamily="34" charset="-128"/>
                          <a:ea typeface="Arial Unicode MS" pitchFamily="34" charset="-128"/>
                          <a:cs typeface="Arial Unicode MS" pitchFamily="34" charset="-128"/>
                        </a:rPr>
                        <a:t>AG</a:t>
                      </a:r>
                      <a:endParaRPr lang="en-US" sz="2400" dirty="0">
                        <a:latin typeface="Arial Unicode MS" pitchFamily="34" charset="-128"/>
                        <a:ea typeface="Arial Unicode MS" pitchFamily="34" charset="-128"/>
                        <a:cs typeface="Arial Unicode MS" pitchFamily="34" charset="-128"/>
                      </a:endParaRPr>
                    </a:p>
                  </a:txBody>
                  <a:tcPr/>
                </a:tc>
                <a:tc gridSpan="2">
                  <a:txBody>
                    <a:bodyPr/>
                    <a:lstStyle/>
                    <a:p>
                      <a:r>
                        <a:rPr lang="en-US" sz="2400" dirty="0" smtClean="0">
                          <a:latin typeface="Arial Unicode MS" pitchFamily="34" charset="-128"/>
                          <a:ea typeface="Arial Unicode MS" pitchFamily="34" charset="-128"/>
                          <a:cs typeface="Arial Unicode MS" pitchFamily="34" charset="-128"/>
                        </a:rPr>
                        <a:t>:</a:t>
                      </a:r>
                      <a:endParaRPr lang="en-US" sz="2400" dirty="0">
                        <a:latin typeface="Arial Unicode MS" pitchFamily="34" charset="-128"/>
                        <a:ea typeface="Arial Unicode MS" pitchFamily="34" charset="-128"/>
                        <a:cs typeface="Arial Unicode MS" pitchFamily="34" charset="-128"/>
                      </a:endParaRPr>
                    </a:p>
                  </a:txBody>
                  <a:tcPr/>
                </a:tc>
                <a:tc hMerge="1">
                  <a:txBody>
                    <a:bodyPr/>
                    <a:lstStyle/>
                    <a:p>
                      <a:endParaRPr lang="en-US"/>
                    </a:p>
                  </a:txBody>
                  <a:tcPr/>
                </a:tc>
                <a:tc>
                  <a:txBody>
                    <a:bodyPr/>
                    <a:lstStyle/>
                    <a:p>
                      <a:r>
                        <a:rPr lang="en-US" sz="2400" dirty="0" smtClean="0">
                          <a:latin typeface="Arial Unicode MS" pitchFamily="34" charset="-128"/>
                          <a:ea typeface="Arial Unicode MS" pitchFamily="34" charset="-128"/>
                          <a:cs typeface="Arial Unicode MS" pitchFamily="34" charset="-128"/>
                        </a:rPr>
                        <a:t>By board within</a:t>
                      </a:r>
                      <a:r>
                        <a:rPr lang="en-US" sz="2400" baseline="0" dirty="0" smtClean="0">
                          <a:latin typeface="Arial Unicode MS" pitchFamily="34" charset="-128"/>
                          <a:ea typeface="Arial Unicode MS" pitchFamily="34" charset="-128"/>
                          <a:cs typeface="Arial Unicode MS" pitchFamily="34" charset="-128"/>
                        </a:rPr>
                        <a:t> next 30 days</a:t>
                      </a:r>
                    </a:p>
                    <a:p>
                      <a:endParaRPr lang="en-US" sz="2400" dirty="0">
                        <a:latin typeface="Arial Unicode MS" pitchFamily="34" charset="-128"/>
                        <a:ea typeface="Arial Unicode MS" pitchFamily="34" charset="-128"/>
                        <a:cs typeface="Arial Unicode MS" pitchFamily="34" charset="-128"/>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Unicode MS" pitchFamily="34" charset="-128"/>
                          <a:ea typeface="Arial Unicode MS" pitchFamily="34" charset="-128"/>
                          <a:cs typeface="Arial Unicode MS" pitchFamily="34" charset="-128"/>
                        </a:rPr>
                        <a:t>If not appointed</a:t>
                      </a:r>
                    </a:p>
                    <a:p>
                      <a:r>
                        <a:rPr lang="en-US" sz="2400" dirty="0" smtClean="0">
                          <a:latin typeface="Arial Unicode MS" pitchFamily="34" charset="-128"/>
                          <a:ea typeface="Arial Unicode MS" pitchFamily="34" charset="-128"/>
                          <a:cs typeface="Arial Unicode MS" pitchFamily="34" charset="-128"/>
                        </a:rPr>
                        <a:t>By Board</a:t>
                      </a:r>
                      <a:endParaRPr lang="en-US" sz="2400" dirty="0">
                        <a:latin typeface="Arial Unicode MS" pitchFamily="34" charset="-128"/>
                        <a:ea typeface="Arial Unicode MS" pitchFamily="34" charset="-128"/>
                        <a:cs typeface="Arial Unicode MS" pitchFamily="34" charset="-128"/>
                      </a:endParaRPr>
                    </a:p>
                  </a:txBody>
                  <a:tcPr/>
                </a:tc>
                <a:tc gridSpan="2">
                  <a:txBody>
                    <a:bodyPr/>
                    <a:lstStyle/>
                    <a:p>
                      <a:r>
                        <a:rPr lang="en-US" sz="2400" dirty="0" smtClean="0">
                          <a:latin typeface="Arial Unicode MS" pitchFamily="34" charset="-128"/>
                          <a:ea typeface="Arial Unicode MS" pitchFamily="34" charset="-128"/>
                          <a:cs typeface="Arial Unicode MS" pitchFamily="34" charset="-128"/>
                        </a:rPr>
                        <a:t>:</a:t>
                      </a:r>
                      <a:endParaRPr lang="en-US" sz="2400" dirty="0">
                        <a:latin typeface="Arial Unicode MS" pitchFamily="34" charset="-128"/>
                        <a:ea typeface="Arial Unicode MS" pitchFamily="34" charset="-128"/>
                        <a:cs typeface="Arial Unicode MS" pitchFamily="34" charset="-128"/>
                      </a:endParaRPr>
                    </a:p>
                  </a:txBody>
                  <a:tcPr/>
                </a:tc>
                <a:tc hMerge="1">
                  <a:txBody>
                    <a:bodyPr/>
                    <a:lstStyle/>
                    <a:p>
                      <a:endParaRPr lang="en-US"/>
                    </a:p>
                  </a:txBody>
                  <a:tcPr/>
                </a:tc>
                <a:tc>
                  <a:txBody>
                    <a:bodyPr/>
                    <a:lstStyle/>
                    <a:p>
                      <a:r>
                        <a:rPr lang="en-US" sz="2400" dirty="0" smtClean="0">
                          <a:latin typeface="Arial Unicode MS" pitchFamily="34" charset="-128"/>
                          <a:ea typeface="Arial Unicode MS" pitchFamily="34" charset="-128"/>
                          <a:cs typeface="Arial Unicode MS" pitchFamily="34" charset="-128"/>
                        </a:rPr>
                        <a:t>By members</a:t>
                      </a:r>
                      <a:r>
                        <a:rPr lang="en-US" sz="2400" baseline="0" dirty="0" smtClean="0">
                          <a:latin typeface="Arial Unicode MS" pitchFamily="34" charset="-128"/>
                          <a:ea typeface="Arial Unicode MS" pitchFamily="34" charset="-128"/>
                          <a:cs typeface="Arial Unicode MS" pitchFamily="34" charset="-128"/>
                        </a:rPr>
                        <a:t> within next 90 days</a:t>
                      </a:r>
                      <a:endParaRPr lang="en-US" sz="2400"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57200" y="381000"/>
            <a:ext cx="8229600" cy="914400"/>
          </a:xfrm>
        </p:spPr>
        <p:txBody>
          <a:bodyPr/>
          <a:lstStyle/>
          <a:p>
            <a:pPr eaLnBrk="1" hangingPunct="1"/>
            <a:r>
              <a:rPr lang="en-US" sz="3600" b="1" dirty="0" smtClean="0"/>
              <a:t>AUDIT &amp; AUDITORS </a:t>
            </a:r>
            <a:r>
              <a:rPr lang="en-US" sz="3600" dirty="0" smtClean="0"/>
              <a:t/>
            </a:r>
            <a:br>
              <a:rPr lang="en-US" sz="3600" dirty="0" smtClean="0"/>
            </a:br>
            <a:endParaRPr lang="en-US" sz="3600" dirty="0" smtClean="0"/>
          </a:p>
        </p:txBody>
      </p:sp>
      <p:sp>
        <p:nvSpPr>
          <p:cNvPr id="3" name="Content Placeholder 2"/>
          <p:cNvSpPr>
            <a:spLocks noGrp="1"/>
          </p:cNvSpPr>
          <p:nvPr>
            <p:ph sz="quarter" idx="1"/>
          </p:nvPr>
        </p:nvSpPr>
        <p:spPr>
          <a:xfrm>
            <a:off x="612775" y="1600200"/>
            <a:ext cx="8153400" cy="4648200"/>
          </a:xfrm>
        </p:spPr>
        <p:txBody>
          <a:bodyPr>
            <a:noAutofit/>
          </a:bodyPr>
          <a:lstStyle/>
          <a:p>
            <a:pPr algn="just" eaLnBrk="1" hangingPunct="1">
              <a:lnSpc>
                <a:spcPct val="80000"/>
              </a:lnSpc>
              <a:buFont typeface="Wingdings" pitchFamily="2" charset="2"/>
              <a:buNone/>
            </a:pPr>
            <a:r>
              <a:rPr lang="en-US" sz="2800" u="sng" dirty="0" smtClean="0">
                <a:latin typeface="Arial Unicode MS" pitchFamily="34" charset="-128"/>
                <a:ea typeface="Arial Unicode MS" pitchFamily="34" charset="-128"/>
                <a:cs typeface="Arial Unicode MS" pitchFamily="34" charset="-128"/>
              </a:rPr>
              <a:t>Other than Government Companies :</a:t>
            </a:r>
            <a:r>
              <a:rPr lang="en-US" sz="2800" dirty="0" smtClean="0">
                <a:latin typeface="Arial Unicode MS" pitchFamily="34" charset="-128"/>
                <a:ea typeface="Arial Unicode MS" pitchFamily="34" charset="-128"/>
                <a:cs typeface="Arial Unicode MS" pitchFamily="34" charset="-128"/>
              </a:rPr>
              <a:t>-</a:t>
            </a:r>
          </a:p>
          <a:p>
            <a:pPr algn="just" eaLnBrk="1" hangingPunct="1">
              <a:lnSpc>
                <a:spcPct val="80000"/>
              </a:lnSpc>
              <a:buFont typeface="Wingdings" pitchFamily="2" charset="2"/>
              <a:buNone/>
            </a:pPr>
            <a:endParaRPr lang="en-US" sz="2400" dirty="0" smtClean="0">
              <a:latin typeface="Arial Unicode MS" pitchFamily="34" charset="-128"/>
              <a:ea typeface="Arial Unicode MS" pitchFamily="34" charset="-128"/>
              <a:cs typeface="Arial Unicode MS" pitchFamily="34" charset="-128"/>
            </a:endParaRPr>
          </a:p>
          <a:p>
            <a:pPr algn="just" eaLnBrk="1" hangingPunct="1">
              <a:lnSpc>
                <a:spcPct val="80000"/>
              </a:lnSpc>
              <a:buNone/>
            </a:pPr>
            <a:endParaRPr lang="en-US" sz="2400" dirty="0" smtClean="0">
              <a:latin typeface="Arial Unicode MS" pitchFamily="34" charset="-128"/>
              <a:ea typeface="Arial Unicode MS" pitchFamily="34" charset="-128"/>
              <a:cs typeface="Arial Unicode MS" pitchFamily="34" charset="-128"/>
            </a:endParaRPr>
          </a:p>
          <a:p>
            <a:pPr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950C039-0520-40F9-9209-97815E6DF5BE}" type="slidenum">
              <a:rPr lang="en-US"/>
              <a:pPr>
                <a:defRPr/>
              </a:pPr>
              <a:t>51</a:t>
            </a:fld>
            <a:endParaRPr lang="en-US"/>
          </a:p>
        </p:txBody>
      </p:sp>
      <p:sp>
        <p:nvSpPr>
          <p:cNvPr id="49157"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graphicFrame>
        <p:nvGraphicFramePr>
          <p:cNvPr id="6" name="Table 5"/>
          <p:cNvGraphicFramePr>
            <a:graphicFrameLocks noGrp="1"/>
          </p:cNvGraphicFramePr>
          <p:nvPr/>
        </p:nvGraphicFramePr>
        <p:xfrm>
          <a:off x="685800" y="2438400"/>
          <a:ext cx="7848600" cy="2468880"/>
        </p:xfrm>
        <a:graphic>
          <a:graphicData uri="http://schemas.openxmlformats.org/drawingml/2006/table">
            <a:tbl>
              <a:tblPr firstRow="1" bandRow="1">
                <a:tableStyleId>{2D5ABB26-0587-4C30-8999-92F81FD0307C}</a:tableStyleId>
              </a:tblPr>
              <a:tblGrid>
                <a:gridCol w="2590800"/>
                <a:gridCol w="304800"/>
                <a:gridCol w="4953000"/>
              </a:tblGrid>
              <a:tr h="370840">
                <a:tc>
                  <a:txBody>
                    <a:bodyPr/>
                    <a:lstStyle/>
                    <a:p>
                      <a:r>
                        <a:rPr lang="en-US" sz="2400" dirty="0" smtClean="0">
                          <a:latin typeface="Arial Unicode MS" pitchFamily="34" charset="-128"/>
                          <a:ea typeface="Arial Unicode MS" pitchFamily="34" charset="-128"/>
                          <a:cs typeface="Arial Unicode MS" pitchFamily="34" charset="-128"/>
                        </a:rPr>
                        <a:t>First Auditor</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By board within 30 days from the date of incorporation</a:t>
                      </a:r>
                      <a:r>
                        <a:rPr lang="en-US" sz="2400" baseline="0" dirty="0" smtClean="0">
                          <a:latin typeface="Arial Unicode MS" pitchFamily="34" charset="-128"/>
                          <a:ea typeface="Arial Unicode MS" pitchFamily="34" charset="-128"/>
                          <a:cs typeface="Arial Unicode MS" pitchFamily="34" charset="-128"/>
                        </a:rPr>
                        <a:t> </a:t>
                      </a:r>
                    </a:p>
                    <a:p>
                      <a:endParaRPr lang="en-US" sz="2400" dirty="0">
                        <a:latin typeface="Arial Unicode MS" pitchFamily="34" charset="-128"/>
                        <a:ea typeface="Arial Unicode MS" pitchFamily="34" charset="-128"/>
                        <a:cs typeface="Arial Unicode MS" pitchFamily="34" charset="-128"/>
                      </a:endParaRPr>
                    </a:p>
                  </a:txBody>
                  <a:tcPr/>
                </a:tc>
              </a:tr>
              <a:tr h="370840">
                <a:tc>
                  <a:txBody>
                    <a:bodyPr/>
                    <a:lstStyle/>
                    <a:p>
                      <a:r>
                        <a:rPr lang="en-US" sz="2400" dirty="0" smtClean="0">
                          <a:latin typeface="Arial Unicode MS" pitchFamily="34" charset="-128"/>
                          <a:ea typeface="Arial Unicode MS" pitchFamily="34" charset="-128"/>
                          <a:cs typeface="Arial Unicode MS" pitchFamily="34" charset="-128"/>
                        </a:rPr>
                        <a:t>If not by Board</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By members within next 90 days in EOGM.</a:t>
                      </a:r>
                      <a:endParaRPr lang="en-US" sz="2400" dirty="0">
                        <a:latin typeface="Arial Unicode MS" pitchFamily="34" charset="-128"/>
                        <a:ea typeface="Arial Unicode MS" pitchFamily="34" charset="-128"/>
                        <a:cs typeface="Arial Unicode MS" pitchFamily="34" charset="-128"/>
                      </a:endParaRPr>
                    </a:p>
                  </a:txBody>
                  <a:tcPr/>
                </a:tc>
              </a:tr>
              <a:tr h="370840">
                <a:tc>
                  <a:txBody>
                    <a:bodyPr/>
                    <a:lstStyle/>
                    <a:p>
                      <a:endParaRPr lang="en-US" sz="2400" dirty="0">
                        <a:latin typeface="Arial Unicode MS" pitchFamily="34" charset="-128"/>
                        <a:ea typeface="Arial Unicode MS" pitchFamily="34" charset="-128"/>
                        <a:cs typeface="Arial Unicode MS" pitchFamily="34" charset="-128"/>
                      </a:endParaRPr>
                    </a:p>
                  </a:txBody>
                  <a:tcPr/>
                </a:tc>
                <a:tc>
                  <a:txBody>
                    <a:bodyPr/>
                    <a:lstStyle/>
                    <a:p>
                      <a:endParaRPr lang="en-US" sz="2400" dirty="0">
                        <a:latin typeface="Arial Unicode MS" pitchFamily="34" charset="-128"/>
                        <a:ea typeface="Arial Unicode MS" pitchFamily="34" charset="-128"/>
                        <a:cs typeface="Arial Unicode MS" pitchFamily="34" charset="-128"/>
                      </a:endParaRPr>
                    </a:p>
                  </a:txBody>
                  <a:tcPr/>
                </a:tc>
                <a:tc>
                  <a:txBody>
                    <a:bodyPr/>
                    <a:lstStyle/>
                    <a:p>
                      <a:endParaRPr lang="en-US" sz="2400"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57200" y="381000"/>
            <a:ext cx="8229600" cy="914400"/>
          </a:xfrm>
        </p:spPr>
        <p:txBody>
          <a:bodyPr/>
          <a:lstStyle/>
          <a:p>
            <a:pPr eaLnBrk="1" hangingPunct="1"/>
            <a:r>
              <a:rPr lang="en-US" sz="3600" b="1" dirty="0" smtClean="0"/>
              <a:t>AUDIT &amp; AUDITORS </a:t>
            </a:r>
            <a:r>
              <a:rPr lang="en-US" sz="3600" dirty="0" smtClean="0"/>
              <a:t/>
            </a:r>
            <a:br>
              <a:rPr lang="en-US" sz="3600" dirty="0" smtClean="0"/>
            </a:br>
            <a:endParaRPr lang="en-US" sz="3600" dirty="0" smtClean="0"/>
          </a:p>
        </p:txBody>
      </p:sp>
      <p:sp>
        <p:nvSpPr>
          <p:cNvPr id="3" name="Content Placeholder 2"/>
          <p:cNvSpPr>
            <a:spLocks noGrp="1"/>
          </p:cNvSpPr>
          <p:nvPr>
            <p:ph sz="quarter" idx="1"/>
          </p:nvPr>
        </p:nvSpPr>
        <p:spPr>
          <a:xfrm>
            <a:off x="381000" y="1600200"/>
            <a:ext cx="8385175" cy="4648200"/>
          </a:xfrm>
        </p:spPr>
        <p:txBody>
          <a:bodyPr>
            <a:noAutofit/>
          </a:bodyPr>
          <a:lstStyle/>
          <a:p>
            <a:pPr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First auditor shall hold office till the conclusion of first AGM.  </a:t>
            </a:r>
          </a:p>
          <a:p>
            <a:pPr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In first AGM auditor shall be appointed till the conclusion of 6</a:t>
            </a:r>
            <a:r>
              <a:rPr lang="en-US" sz="2800" baseline="30000" dirty="0" smtClean="0">
                <a:latin typeface="Arial Unicode MS" pitchFamily="34" charset="-128"/>
                <a:ea typeface="Arial Unicode MS" pitchFamily="34" charset="-128"/>
                <a:cs typeface="Arial Unicode MS" pitchFamily="34" charset="-128"/>
              </a:rPr>
              <a:t>th</a:t>
            </a:r>
            <a:r>
              <a:rPr lang="en-US" sz="2800" dirty="0" smtClean="0">
                <a:latin typeface="Arial Unicode MS" pitchFamily="34" charset="-128"/>
                <a:ea typeface="Arial Unicode MS" pitchFamily="34" charset="-128"/>
                <a:cs typeface="Arial Unicode MS" pitchFamily="34" charset="-128"/>
              </a:rPr>
              <a:t> Annual General Meeting and </a:t>
            </a:r>
          </a:p>
          <a:p>
            <a:pPr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Thereafter every 6</a:t>
            </a:r>
            <a:r>
              <a:rPr lang="en-US" sz="2800" baseline="30000" dirty="0" smtClean="0">
                <a:latin typeface="Arial Unicode MS" pitchFamily="34" charset="-128"/>
                <a:ea typeface="Arial Unicode MS" pitchFamily="34" charset="-128"/>
                <a:cs typeface="Arial Unicode MS" pitchFamily="34" charset="-128"/>
              </a:rPr>
              <a:t>th</a:t>
            </a:r>
            <a:r>
              <a:rPr lang="en-US" sz="2800" dirty="0" smtClean="0">
                <a:latin typeface="Arial Unicode MS" pitchFamily="34" charset="-128"/>
                <a:ea typeface="Arial Unicode MS" pitchFamily="34" charset="-128"/>
                <a:cs typeface="Arial Unicode MS" pitchFamily="34" charset="-128"/>
              </a:rPr>
              <a:t> AGM. </a:t>
            </a:r>
          </a:p>
          <a:p>
            <a:pPr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However, appointment shall be ratified in each AGM.  </a:t>
            </a:r>
          </a:p>
          <a:p>
            <a:pPr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If not ratified BOD shall appoint another auditor after following due procedure.</a:t>
            </a:r>
          </a:p>
          <a:p>
            <a:pPr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The company shall inform to the Auditor and shall also file notice within 15 days to ROC.</a:t>
            </a:r>
          </a:p>
          <a:p>
            <a:pPr algn="just" eaLnBrk="1" hangingPunct="1">
              <a:lnSpc>
                <a:spcPct val="80000"/>
              </a:lnSpc>
            </a:pPr>
            <a:endParaRPr lang="en-US" sz="2800" dirty="0" smtClean="0">
              <a:latin typeface="Arial Unicode MS" pitchFamily="34" charset="-128"/>
              <a:ea typeface="Arial Unicode MS" pitchFamily="34" charset="-128"/>
              <a:cs typeface="Arial Unicode MS" pitchFamily="34" charset="-128"/>
            </a:endParaRPr>
          </a:p>
          <a:p>
            <a:pPr algn="just" eaLnBrk="1" hangingPunct="1">
              <a:lnSpc>
                <a:spcPct val="80000"/>
              </a:lnSpc>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950C039-0520-40F9-9209-97815E6DF5BE}" type="slidenum">
              <a:rPr lang="en-US"/>
              <a:pPr>
                <a:defRPr/>
              </a:pPr>
              <a:t>52</a:t>
            </a:fld>
            <a:endParaRPr lang="en-US"/>
          </a:p>
        </p:txBody>
      </p:sp>
      <p:sp>
        <p:nvSpPr>
          <p:cNvPr id="49157"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fontScale="90000"/>
          </a:bodyPr>
          <a:lstStyle/>
          <a:p>
            <a:pPr eaLnBrk="1" fontAlgn="auto" hangingPunct="1">
              <a:spcAft>
                <a:spcPts val="0"/>
              </a:spcAft>
              <a:defRPr/>
            </a:pPr>
            <a:r>
              <a:rPr lang="en-US" sz="3600" dirty="0" smtClean="0"/>
              <a:t>MANDATORY ROTATION OF AUDITORS </a:t>
            </a:r>
            <a:br>
              <a:rPr lang="en-US" sz="3600" dirty="0" smtClean="0"/>
            </a:br>
            <a:r>
              <a:rPr lang="en-US" sz="3600" dirty="0" smtClean="0"/>
              <a:t>(Section 139 (2))</a:t>
            </a:r>
            <a:endParaRPr lang="en-US" dirty="0"/>
          </a:p>
        </p:txBody>
      </p:sp>
      <p:sp>
        <p:nvSpPr>
          <p:cNvPr id="3" name="Content Placeholder 2"/>
          <p:cNvSpPr>
            <a:spLocks noGrp="1"/>
          </p:cNvSpPr>
          <p:nvPr>
            <p:ph sz="quarter" idx="1"/>
          </p:nvPr>
        </p:nvSpPr>
        <p:spPr>
          <a:xfrm>
            <a:off x="381000" y="1752600"/>
            <a:ext cx="8534400" cy="4876800"/>
          </a:xfrm>
        </p:spPr>
        <p:txBody>
          <a:bodyPr>
            <a:normAutofit/>
          </a:bodyPr>
          <a:lstStyle/>
          <a:p>
            <a:pPr marL="290513" indent="-290513" algn="just" eaLnBrk="1" hangingPunct="1">
              <a:lnSpc>
                <a:spcPct val="80000"/>
              </a:lnSpc>
              <a:buFont typeface="Wingdings" pitchFamily="2" charset="2"/>
              <a:buChar char="q"/>
            </a:pPr>
            <a:r>
              <a:rPr lang="en-US" sz="2800" dirty="0" smtClean="0">
                <a:latin typeface="Arial Unicode MS" pitchFamily="34" charset="-128"/>
                <a:ea typeface="Arial Unicode MS" pitchFamily="34" charset="-128"/>
                <a:cs typeface="Arial Unicode MS" pitchFamily="34" charset="-128"/>
              </a:rPr>
              <a:t>No listed company or any other class of company as may be prescribed shall appoint or re-appoint its auditor.</a:t>
            </a:r>
          </a:p>
          <a:p>
            <a:pPr marL="290513" indent="-290513" algn="just" eaLnBrk="1" hangingPunct="1">
              <a:lnSpc>
                <a:spcPct val="80000"/>
              </a:lnSpc>
              <a:buFont typeface="Wingdings" pitchFamily="2" charset="2"/>
              <a:buChar char="q"/>
            </a:pPr>
            <a:endParaRPr lang="en-US" sz="2800" dirty="0" smtClean="0">
              <a:latin typeface="Arial Unicode MS" pitchFamily="34" charset="-128"/>
              <a:ea typeface="Arial Unicode MS" pitchFamily="34" charset="-128"/>
              <a:cs typeface="Arial Unicode MS" pitchFamily="34" charset="-128"/>
            </a:endParaRPr>
          </a:p>
          <a:p>
            <a:pPr marL="290513" indent="-290513"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In case of individual – for more than one term of 5 consecutive years.</a:t>
            </a:r>
          </a:p>
          <a:p>
            <a:pPr marL="290513" indent="-290513" algn="just" eaLnBrk="1" hangingPunct="1">
              <a:lnSpc>
                <a:spcPct val="80000"/>
              </a:lnSpc>
            </a:pPr>
            <a:endParaRPr lang="en-US" sz="2800" dirty="0" smtClean="0">
              <a:latin typeface="Arial Unicode MS" pitchFamily="34" charset="-128"/>
              <a:ea typeface="Arial Unicode MS" pitchFamily="34" charset="-128"/>
              <a:cs typeface="Arial Unicode MS" pitchFamily="34" charset="-128"/>
            </a:endParaRPr>
          </a:p>
          <a:p>
            <a:pPr marL="290513" indent="-290513"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In case of firm – for more than 2 terms of 5 consecutive years. </a:t>
            </a:r>
          </a:p>
          <a:p>
            <a:pPr marL="0" indent="0" algn="just" eaLnBrk="1" hangingPunct="1">
              <a:lnSpc>
                <a:spcPct val="80000"/>
              </a:lnSpc>
              <a:buNone/>
            </a:pPr>
            <a:endParaRPr lang="en-US" sz="28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None/>
            </a:pPr>
            <a:endParaRPr lang="en-US" sz="2800" dirty="0" smtClean="0">
              <a:latin typeface="Arial Unicode MS" pitchFamily="34" charset="-128"/>
              <a:ea typeface="Arial Unicode MS" pitchFamily="34" charset="-128"/>
              <a:cs typeface="Arial Unicode MS" pitchFamily="34" charset="-128"/>
            </a:endParaRPr>
          </a:p>
          <a:p>
            <a:pPr marL="727075" lvl="1" indent="-406400" algn="just" eaLnBrk="1" hangingPunct="1">
              <a:lnSpc>
                <a:spcPct val="80000"/>
              </a:lnSpc>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BEAF1F9-F25F-4932-8916-1A14A1936A3E}" type="slidenum">
              <a:rPr lang="en-US"/>
              <a:pPr>
                <a:defRPr/>
              </a:pPr>
              <a:t>53</a:t>
            </a:fld>
            <a:endParaRPr lang="en-US"/>
          </a:p>
        </p:txBody>
      </p:sp>
      <p:sp>
        <p:nvSpPr>
          <p:cNvPr id="50181"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fontScale="90000"/>
          </a:bodyPr>
          <a:lstStyle/>
          <a:p>
            <a:pPr eaLnBrk="1" fontAlgn="auto" hangingPunct="1">
              <a:spcAft>
                <a:spcPts val="0"/>
              </a:spcAft>
              <a:defRPr/>
            </a:pPr>
            <a:r>
              <a:rPr lang="en-US" sz="3600" dirty="0" smtClean="0"/>
              <a:t>MANDATORY ROTATION OF AUDITORS </a:t>
            </a:r>
            <a:br>
              <a:rPr lang="en-US" sz="3600" dirty="0" smtClean="0"/>
            </a:br>
            <a:r>
              <a:rPr lang="en-US" sz="3600" dirty="0" smtClean="0"/>
              <a:t>(Section 139 (2))</a:t>
            </a:r>
            <a:endParaRPr lang="en-US" dirty="0"/>
          </a:p>
        </p:txBody>
      </p:sp>
      <p:sp>
        <p:nvSpPr>
          <p:cNvPr id="3" name="Content Placeholder 2"/>
          <p:cNvSpPr>
            <a:spLocks noGrp="1"/>
          </p:cNvSpPr>
          <p:nvPr>
            <p:ph sz="quarter" idx="1"/>
          </p:nvPr>
        </p:nvSpPr>
        <p:spPr>
          <a:xfrm>
            <a:off x="381000" y="1600200"/>
            <a:ext cx="8534400" cy="5029200"/>
          </a:xfrm>
        </p:spPr>
        <p:txBody>
          <a:bodyPr>
            <a:normAutofit/>
          </a:bodyPr>
          <a:lstStyle/>
          <a:p>
            <a:pPr marL="0" indent="0" algn="just" eaLnBrk="1" hangingPunct="1">
              <a:lnSpc>
                <a:spcPct val="80000"/>
              </a:lnSpc>
              <a:buNone/>
            </a:pPr>
            <a:r>
              <a:rPr lang="en-US" sz="2400" dirty="0" smtClean="0">
                <a:latin typeface="Arial Unicode MS" pitchFamily="34" charset="-128"/>
                <a:ea typeface="Arial Unicode MS" pitchFamily="34" charset="-128"/>
                <a:cs typeface="Arial Unicode MS" pitchFamily="34" charset="-128"/>
              </a:rPr>
              <a:t>(Rule 5 Companies Audit &amp; Auditors Rule, 2014)</a:t>
            </a:r>
          </a:p>
          <a:p>
            <a:pPr marL="0" indent="0" algn="just" eaLnBrk="1" hangingPunct="1">
              <a:lnSpc>
                <a:spcPct val="80000"/>
              </a:lnSpc>
              <a:buNone/>
            </a:pPr>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None/>
            </a:pPr>
            <a:r>
              <a:rPr lang="en-US" sz="2400" dirty="0" smtClean="0">
                <a:latin typeface="Arial Unicode MS" pitchFamily="34" charset="-128"/>
                <a:ea typeface="Arial Unicode MS" pitchFamily="34" charset="-128"/>
                <a:cs typeface="Arial Unicode MS" pitchFamily="34" charset="-128"/>
              </a:rPr>
              <a:t>OPC and small companies are not covered.</a:t>
            </a:r>
          </a:p>
          <a:p>
            <a:pPr marL="0" indent="0" algn="just" eaLnBrk="1" hangingPunct="1">
              <a:lnSpc>
                <a:spcPct val="80000"/>
              </a:lnSpc>
              <a:buNone/>
            </a:pPr>
            <a:endParaRPr lang="en-US" sz="2400" u="sng"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None/>
            </a:pPr>
            <a:r>
              <a:rPr lang="en-US" sz="2400" u="sng" dirty="0" smtClean="0">
                <a:latin typeface="Arial Unicode MS" pitchFamily="34" charset="-128"/>
                <a:ea typeface="Arial Unicode MS" pitchFamily="34" charset="-128"/>
                <a:cs typeface="Arial Unicode MS" pitchFamily="34" charset="-128"/>
              </a:rPr>
              <a:t>Applicable to following companies:</a:t>
            </a:r>
          </a:p>
          <a:p>
            <a:pPr marL="347663" indent="-347663" algn="just" eaLnBrk="1" hangingPunct="1">
              <a:lnSpc>
                <a:spcPct val="80000"/>
              </a:lnSpc>
            </a:pPr>
            <a:r>
              <a:rPr lang="en-US" sz="2400" dirty="0" smtClean="0">
                <a:latin typeface="Arial Unicode MS" pitchFamily="34" charset="-128"/>
                <a:ea typeface="Arial Unicode MS" pitchFamily="34" charset="-128"/>
                <a:cs typeface="Arial Unicode MS" pitchFamily="34" charset="-128"/>
              </a:rPr>
              <a:t>All unlisted public company having paid up capita Rs.10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a:t>
            </a:r>
          </a:p>
          <a:p>
            <a:pPr marL="347663" indent="-347663"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hangingPunct="1">
              <a:lnSpc>
                <a:spcPct val="80000"/>
              </a:lnSpc>
            </a:pPr>
            <a:r>
              <a:rPr lang="en-US" sz="2400" dirty="0" smtClean="0">
                <a:latin typeface="Arial Unicode MS" pitchFamily="34" charset="-128"/>
                <a:ea typeface="Arial Unicode MS" pitchFamily="34" charset="-128"/>
                <a:cs typeface="Arial Unicode MS" pitchFamily="34" charset="-128"/>
              </a:rPr>
              <a:t>All private company having paid up capital Rs.20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 </a:t>
            </a:r>
          </a:p>
          <a:p>
            <a:pPr marL="0" indent="0" algn="just" eaLnBrk="1" hangingPunct="1">
              <a:lnSpc>
                <a:spcPct val="80000"/>
              </a:lnSpc>
              <a:buNone/>
            </a:pPr>
            <a:endParaRPr lang="en-US" sz="2400" dirty="0" smtClean="0">
              <a:latin typeface="Arial Unicode MS" pitchFamily="34" charset="-128"/>
              <a:ea typeface="Arial Unicode MS" pitchFamily="34" charset="-128"/>
              <a:cs typeface="Arial Unicode MS" pitchFamily="34" charset="-128"/>
            </a:endParaRPr>
          </a:p>
          <a:p>
            <a:pPr marL="727075" lvl="1" indent="-406400"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BEAF1F9-F25F-4932-8916-1A14A1936A3E}" type="slidenum">
              <a:rPr lang="en-US"/>
              <a:pPr>
                <a:defRPr/>
              </a:pPr>
              <a:t>54</a:t>
            </a:fld>
            <a:endParaRPr lang="en-US"/>
          </a:p>
        </p:txBody>
      </p:sp>
      <p:sp>
        <p:nvSpPr>
          <p:cNvPr id="50181"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fontScale="90000"/>
          </a:bodyPr>
          <a:lstStyle/>
          <a:p>
            <a:pPr eaLnBrk="1" fontAlgn="auto" hangingPunct="1">
              <a:spcAft>
                <a:spcPts val="0"/>
              </a:spcAft>
              <a:defRPr/>
            </a:pPr>
            <a:r>
              <a:rPr lang="en-US" sz="3600" dirty="0" smtClean="0"/>
              <a:t>MANDATORY ROTATION OF AUDITORS </a:t>
            </a:r>
            <a:br>
              <a:rPr lang="en-US" sz="3600" dirty="0" smtClean="0"/>
            </a:br>
            <a:r>
              <a:rPr lang="en-US" sz="3600" dirty="0" smtClean="0"/>
              <a:t>(Section 139 (2))</a:t>
            </a:r>
            <a:endParaRPr lang="en-US" dirty="0"/>
          </a:p>
        </p:txBody>
      </p:sp>
      <p:sp>
        <p:nvSpPr>
          <p:cNvPr id="3" name="Content Placeholder 2"/>
          <p:cNvSpPr>
            <a:spLocks noGrp="1"/>
          </p:cNvSpPr>
          <p:nvPr>
            <p:ph sz="quarter" idx="1"/>
          </p:nvPr>
        </p:nvSpPr>
        <p:spPr>
          <a:xfrm>
            <a:off x="381000" y="1752600"/>
            <a:ext cx="8534400" cy="4876800"/>
          </a:xfrm>
        </p:spPr>
        <p:txBody>
          <a:bodyPr>
            <a:normAutofit/>
          </a:bodyPr>
          <a:lstStyle/>
          <a:p>
            <a:pPr marL="290513" indent="-290513" algn="just" eaLnBrk="1" hangingPunct="1">
              <a:lnSpc>
                <a:spcPct val="80000"/>
              </a:lnSpc>
            </a:pPr>
            <a:r>
              <a:rPr lang="en-US" sz="2400" dirty="0" smtClean="0">
                <a:latin typeface="Arial Unicode MS" pitchFamily="34" charset="-128"/>
                <a:ea typeface="Arial Unicode MS" pitchFamily="34" charset="-128"/>
                <a:cs typeface="Arial Unicode MS" pitchFamily="34" charset="-128"/>
              </a:rPr>
              <a:t>All companies having &lt; threshold limits but having public borrowings from financial institutions and banks &gt; Rs.50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a:t>
            </a:r>
          </a:p>
          <a:p>
            <a:pPr marL="290513" indent="-290513" algn="just" eaLnBrk="1" hangingPunct="1">
              <a:lnSpc>
                <a:spcPct val="80000"/>
              </a:lnSpc>
              <a:buNone/>
            </a:pPr>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None/>
            </a:pPr>
            <a:r>
              <a:rPr lang="en-US" sz="2400" dirty="0" smtClean="0">
                <a:latin typeface="Arial Unicode MS" pitchFamily="34" charset="-128"/>
                <a:ea typeface="Arial Unicode MS" pitchFamily="34" charset="-128"/>
                <a:cs typeface="Arial Unicode MS" pitchFamily="34" charset="-128"/>
              </a:rPr>
              <a:t>   These provisions shall be applicable to all existing companies within 3 years from the date of commencement of this act.</a:t>
            </a:r>
          </a:p>
          <a:p>
            <a:pPr marL="0" indent="0" algn="just" eaLnBrk="1" hangingPunct="1">
              <a:lnSpc>
                <a:spcPct val="80000"/>
              </a:lnSpc>
              <a:buNone/>
            </a:pPr>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None/>
            </a:pPr>
            <a:r>
              <a:rPr lang="en-US" sz="2400" u="sng" dirty="0" smtClean="0">
                <a:latin typeface="Arial Unicode MS" pitchFamily="34" charset="-128"/>
                <a:ea typeface="Arial Unicode MS" pitchFamily="34" charset="-128"/>
                <a:cs typeface="Arial Unicode MS" pitchFamily="34" charset="-128"/>
              </a:rPr>
              <a:t>Rule 6 (3)(</a:t>
            </a:r>
            <a:r>
              <a:rPr lang="en-US" sz="2400" u="sng" dirty="0" err="1" smtClean="0">
                <a:latin typeface="Arial Unicode MS" pitchFamily="34" charset="-128"/>
                <a:ea typeface="Arial Unicode MS" pitchFamily="34" charset="-128"/>
                <a:cs typeface="Arial Unicode MS" pitchFamily="34" charset="-128"/>
              </a:rPr>
              <a:t>i</a:t>
            </a:r>
            <a:r>
              <a:rPr lang="en-US" sz="2400" u="sng" dirty="0" smtClean="0">
                <a:latin typeface="Arial Unicode MS" pitchFamily="34" charset="-128"/>
                <a:ea typeface="Arial Unicode MS" pitchFamily="34" charset="-128"/>
                <a:cs typeface="Arial Unicode MS" pitchFamily="34" charset="-128"/>
              </a:rPr>
              <a:t>):</a:t>
            </a:r>
          </a:p>
          <a:p>
            <a:pPr marL="0" indent="0" algn="just" eaLnBrk="1" hangingPunct="1">
              <a:lnSpc>
                <a:spcPct val="80000"/>
              </a:lnSpc>
              <a:buNone/>
            </a:pPr>
            <a:endParaRPr lang="en-US" sz="2400" u="sng" dirty="0" smtClean="0">
              <a:latin typeface="Arial Unicode MS" pitchFamily="34" charset="-128"/>
              <a:ea typeface="Arial Unicode MS" pitchFamily="34" charset="-128"/>
              <a:cs typeface="Arial Unicode MS" pitchFamily="34" charset="-128"/>
            </a:endParaRPr>
          </a:p>
          <a:p>
            <a:pPr marL="290513" indent="-290513" algn="just" eaLnBrk="1" hangingPunct="1">
              <a:lnSpc>
                <a:spcPct val="80000"/>
              </a:lnSpc>
            </a:pPr>
            <a:r>
              <a:rPr lang="en-US" sz="2400" dirty="0" smtClean="0">
                <a:latin typeface="Arial Unicode MS" pitchFamily="34" charset="-128"/>
                <a:ea typeface="Arial Unicode MS" pitchFamily="34" charset="-128"/>
                <a:cs typeface="Arial Unicode MS" pitchFamily="34" charset="-128"/>
              </a:rPr>
              <a:t>Period for which he or it has been holding office as auditor prior to the commencement of Act shall be taken into account in calculation of 5 consecutive years and 10 consecutive years.</a:t>
            </a:r>
          </a:p>
          <a:p>
            <a:pPr marL="727075" lvl="1" indent="-406400"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BEAF1F9-F25F-4932-8916-1A14A1936A3E}" type="slidenum">
              <a:rPr lang="en-US"/>
              <a:pPr>
                <a:defRPr/>
              </a:pPr>
              <a:t>55</a:t>
            </a:fld>
            <a:endParaRPr lang="en-US"/>
          </a:p>
        </p:txBody>
      </p:sp>
      <p:sp>
        <p:nvSpPr>
          <p:cNvPr id="50181"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fontScale="90000"/>
          </a:bodyPr>
          <a:lstStyle/>
          <a:p>
            <a:pPr eaLnBrk="1" fontAlgn="auto" hangingPunct="1">
              <a:spcAft>
                <a:spcPts val="0"/>
              </a:spcAft>
              <a:defRPr/>
            </a:pPr>
            <a:r>
              <a:rPr lang="en-US" sz="4000" b="1" dirty="0" smtClean="0"/>
              <a:t>MANDATORY ROTATION OF AUDITORS</a:t>
            </a:r>
            <a:r>
              <a:rPr lang="en-US" dirty="0" smtClean="0"/>
              <a:t/>
            </a:r>
            <a:br>
              <a:rPr lang="en-US" dirty="0" smtClean="0"/>
            </a:br>
            <a:endParaRPr lang="en-US" dirty="0"/>
          </a:p>
        </p:txBody>
      </p:sp>
      <p:sp>
        <p:nvSpPr>
          <p:cNvPr id="3" name="Content Placeholder 2"/>
          <p:cNvSpPr>
            <a:spLocks noGrp="1"/>
          </p:cNvSpPr>
          <p:nvPr>
            <p:ph sz="quarter" idx="1"/>
          </p:nvPr>
        </p:nvSpPr>
        <p:spPr>
          <a:xfrm>
            <a:off x="381000" y="1676400"/>
            <a:ext cx="8305800" cy="4953000"/>
          </a:xfrm>
        </p:spPr>
        <p:txBody>
          <a:bodyPr>
            <a:noAutofit/>
          </a:bodyPr>
          <a:lstStyle/>
          <a:p>
            <a:pPr marL="347663" indent="-347663" algn="just" eaLnBrk="1" hangingPunct="1">
              <a:lnSpc>
                <a:spcPct val="80000"/>
              </a:lnSpc>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Where company has two or more auditors, company shall follow the rotation in such manner that all joint auditors do not complete their tenure in same year.</a:t>
            </a:r>
          </a:p>
          <a:p>
            <a:pPr marL="347663" indent="-347663" algn="just" eaLnBrk="1" hangingPunct="1">
              <a:lnSpc>
                <a:spcPct val="80000"/>
              </a:lnSpc>
              <a:buFont typeface="Wingdings" pitchFamily="2" charset="2"/>
              <a:buChar char="q"/>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hangingPunct="1">
              <a:lnSpc>
                <a:spcPct val="80000"/>
              </a:lnSpc>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Common partners in incoming firm of auditors, or in same network or operation under same trademark will not be eligible.</a:t>
            </a:r>
          </a:p>
          <a:p>
            <a:pPr marL="347663" indent="-347663" algn="just" eaLnBrk="1" hangingPunct="1">
              <a:lnSpc>
                <a:spcPct val="80000"/>
              </a:lnSpc>
              <a:buFont typeface="Wingdings" pitchFamily="2" charset="2"/>
              <a:buChar char="q"/>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hangingPunct="1">
              <a:lnSpc>
                <a:spcPct val="80000"/>
              </a:lnSpc>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The auditor can again be appointed after gap of 5 years.  </a:t>
            </a:r>
          </a:p>
          <a:p>
            <a:pPr marL="0" indent="0"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BEAF1F9-F25F-4932-8916-1A14A1936A3E}" type="slidenum">
              <a:rPr lang="en-US"/>
              <a:pPr>
                <a:defRPr/>
              </a:pPr>
              <a:t>56</a:t>
            </a:fld>
            <a:endParaRPr lang="en-US"/>
          </a:p>
        </p:txBody>
      </p:sp>
      <p:sp>
        <p:nvSpPr>
          <p:cNvPr id="50181"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fontScale="90000"/>
          </a:bodyPr>
          <a:lstStyle/>
          <a:p>
            <a:pPr eaLnBrk="1" fontAlgn="auto" hangingPunct="1">
              <a:spcAft>
                <a:spcPts val="0"/>
              </a:spcAft>
              <a:defRPr/>
            </a:pPr>
            <a:r>
              <a:rPr lang="en-US" sz="4000" b="1" dirty="0" smtClean="0"/>
              <a:t>MANDATORY ROTATION OF AUDITORS</a:t>
            </a:r>
            <a:r>
              <a:rPr lang="en-US" dirty="0" smtClean="0"/>
              <a:t/>
            </a:r>
            <a:br>
              <a:rPr lang="en-US" dirty="0" smtClean="0"/>
            </a:br>
            <a:endParaRPr lang="en-US" dirty="0"/>
          </a:p>
        </p:txBody>
      </p:sp>
      <p:sp>
        <p:nvSpPr>
          <p:cNvPr id="3" name="Content Placeholder 2"/>
          <p:cNvSpPr>
            <a:spLocks noGrp="1"/>
          </p:cNvSpPr>
          <p:nvPr>
            <p:ph sz="quarter" idx="1"/>
          </p:nvPr>
        </p:nvSpPr>
        <p:spPr>
          <a:xfrm>
            <a:off x="609600" y="1752600"/>
            <a:ext cx="7924800" cy="4876800"/>
          </a:xfrm>
        </p:spPr>
        <p:txBody>
          <a:bodyPr>
            <a:noAutofit/>
          </a:bodyPr>
          <a:lstStyle/>
          <a:p>
            <a:pPr marL="347663" indent="-347663" algn="just" eaLnBrk="1" hangingPunct="1">
              <a:lnSpc>
                <a:spcPct val="80000"/>
              </a:lnSpc>
              <a:buFont typeface="Wingdings" pitchFamily="2" charset="2"/>
              <a:buChar char="q"/>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hangingPunct="1">
              <a:lnSpc>
                <a:spcPct val="80000"/>
              </a:lnSpc>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The shareholders may resolve that the partner and his team shall rotate every year or audit shall be conducted by more than one auditor.</a:t>
            </a:r>
          </a:p>
          <a:p>
            <a:pPr marL="347663" indent="-347663" algn="just" eaLnBrk="1" hangingPunct="1">
              <a:lnSpc>
                <a:spcPct val="80000"/>
              </a:lnSpc>
              <a:buFont typeface="Wingdings" pitchFamily="2" charset="2"/>
              <a:buChar char="q"/>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hangingPunct="1">
              <a:lnSpc>
                <a:spcPct val="80000"/>
              </a:lnSpc>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Central Government may prescribe rule for rotation of auditors. </a:t>
            </a:r>
          </a:p>
          <a:p>
            <a:pPr marL="0" indent="0"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BEAF1F9-F25F-4932-8916-1A14A1936A3E}" type="slidenum">
              <a:rPr lang="en-US"/>
              <a:pPr>
                <a:defRPr/>
              </a:pPr>
              <a:t>57</a:t>
            </a:fld>
            <a:endParaRPr lang="en-US"/>
          </a:p>
        </p:txBody>
      </p:sp>
      <p:sp>
        <p:nvSpPr>
          <p:cNvPr id="50181"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a:bodyPr>
          <a:lstStyle/>
          <a:p>
            <a:pPr marL="0" indent="0" eaLnBrk="1" fontAlgn="auto" hangingPunct="1">
              <a:spcAft>
                <a:spcPts val="0"/>
              </a:spcAft>
              <a:defRPr/>
            </a:pPr>
            <a:r>
              <a:rPr lang="en-US" b="1" dirty="0" smtClean="0">
                <a:latin typeface="Arial Unicode MS" pitchFamily="34" charset="-128"/>
                <a:ea typeface="Arial Unicode MS" pitchFamily="34" charset="-128"/>
                <a:cs typeface="Arial Unicode MS" pitchFamily="34" charset="-128"/>
              </a:rPr>
              <a:t>Removal of Auditor</a:t>
            </a:r>
          </a:p>
        </p:txBody>
      </p:sp>
      <p:sp>
        <p:nvSpPr>
          <p:cNvPr id="3" name="Content Placeholder 2"/>
          <p:cNvSpPr>
            <a:spLocks noGrp="1"/>
          </p:cNvSpPr>
          <p:nvPr>
            <p:ph sz="quarter" idx="1"/>
          </p:nvPr>
        </p:nvSpPr>
        <p:spPr>
          <a:xfrm>
            <a:off x="457200" y="1600200"/>
            <a:ext cx="8308975" cy="4495800"/>
          </a:xfrm>
        </p:spPr>
        <p:txBody>
          <a:bodyPr>
            <a:noAutofit/>
          </a:bodyPr>
          <a:lstStyle/>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By Special Resolution and</a:t>
            </a: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Prior approval of CG </a:t>
            </a: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Reasonable opportunity be given</a:t>
            </a:r>
          </a:p>
          <a:p>
            <a:pPr marL="320040" indent="-320040"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Rule 7</a:t>
            </a:r>
          </a:p>
          <a:p>
            <a:pPr marL="514350" indent="-514350" eaLnBrk="1" fontAlgn="auto" hangingPunct="1">
              <a:spcAft>
                <a:spcPts val="0"/>
              </a:spcAft>
              <a:buAutoNum type="romanLcParenR"/>
              <a:defRPr/>
            </a:pPr>
            <a:r>
              <a:rPr lang="en-US" sz="2400" dirty="0" smtClean="0">
                <a:latin typeface="Arial Unicode MS" pitchFamily="34" charset="-128"/>
                <a:ea typeface="Arial Unicode MS" pitchFamily="34" charset="-128"/>
                <a:cs typeface="Arial Unicode MS" pitchFamily="34" charset="-128"/>
              </a:rPr>
              <a:t>Application to CG within 30 days from the passing of resolution by Board.</a:t>
            </a:r>
          </a:p>
          <a:p>
            <a:pPr marL="514350" indent="-514350" eaLnBrk="1" fontAlgn="auto" hangingPunct="1">
              <a:spcAft>
                <a:spcPts val="0"/>
              </a:spcAft>
              <a:buAutoNum type="romanLcParenR"/>
              <a:defRPr/>
            </a:pPr>
            <a:r>
              <a:rPr lang="en-US" sz="2400" dirty="0" smtClean="0">
                <a:latin typeface="Arial Unicode MS" pitchFamily="34" charset="-128"/>
                <a:ea typeface="Arial Unicode MS" pitchFamily="34" charset="-128"/>
                <a:cs typeface="Arial Unicode MS" pitchFamily="34" charset="-128"/>
              </a:rPr>
              <a:t>Hold General meeting within 60 days from the receipt of permission from CG for Special Resolution. </a:t>
            </a:r>
          </a:p>
          <a:p>
            <a:pPr marL="0" indent="0"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58</a:t>
            </a:fld>
            <a:endParaRPr lang="en-US"/>
          </a:p>
        </p:txBody>
      </p:sp>
      <p:sp>
        <p:nvSpPr>
          <p:cNvPr id="5632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a:bodyPr>
          <a:lstStyle/>
          <a:p>
            <a:pPr eaLnBrk="1" fontAlgn="auto" hangingPunct="1">
              <a:spcAft>
                <a:spcPts val="0"/>
              </a:spcAft>
              <a:defRPr/>
            </a:pPr>
            <a:r>
              <a:rPr lang="en-US" sz="4000" b="1" dirty="0" smtClean="0">
                <a:latin typeface="Arial Unicode MS" pitchFamily="34" charset="-128"/>
                <a:ea typeface="Arial Unicode MS" pitchFamily="34" charset="-128"/>
                <a:cs typeface="Arial Unicode MS" pitchFamily="34" charset="-128"/>
              </a:rPr>
              <a:t>Removal of Auditor</a:t>
            </a:r>
            <a:endParaRPr lang="en-US" sz="4000" dirty="0"/>
          </a:p>
        </p:txBody>
      </p:sp>
      <p:sp>
        <p:nvSpPr>
          <p:cNvPr id="3" name="Content Placeholder 2"/>
          <p:cNvSpPr>
            <a:spLocks noGrp="1"/>
          </p:cNvSpPr>
          <p:nvPr>
            <p:ph sz="quarter" idx="1"/>
          </p:nvPr>
        </p:nvSpPr>
        <p:spPr>
          <a:xfrm>
            <a:off x="457200" y="1600200"/>
            <a:ext cx="8308975" cy="4495800"/>
          </a:xfrm>
        </p:spPr>
        <p:txBody>
          <a:bodyPr>
            <a:noAutofit/>
          </a:bodyPr>
          <a:lstStyle/>
          <a:p>
            <a:pPr marL="0" indent="0" algn="just" eaLnBrk="1" fontAlgn="auto" hangingPunct="1">
              <a:spcAft>
                <a:spcPts val="0"/>
              </a:spcAft>
              <a:buFont typeface="Wingdings"/>
              <a:buNone/>
              <a:defRPr/>
            </a:pPr>
            <a:r>
              <a:rPr lang="en-US" sz="2800" b="1" u="sng" dirty="0" smtClean="0">
                <a:latin typeface="Arial Unicode MS" pitchFamily="34" charset="-128"/>
                <a:ea typeface="Arial Unicode MS" pitchFamily="34" charset="-128"/>
                <a:cs typeface="Arial Unicode MS" pitchFamily="34" charset="-128"/>
              </a:rPr>
              <a:t>Removal by Tribunal :-</a:t>
            </a:r>
          </a:p>
          <a:p>
            <a:pPr marL="320040" indent="-320040" algn="just" eaLnBrk="1" fontAlgn="auto" hangingPunct="1">
              <a:spcAft>
                <a:spcPts val="0"/>
              </a:spcAft>
              <a:buFont typeface="Wingdings"/>
              <a:buNone/>
              <a:defRPr/>
            </a:pPr>
            <a:endParaRPr lang="en-US" sz="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Auditor acted (directly or indirectly in </a:t>
            </a:r>
            <a:r>
              <a:rPr lang="en-US" sz="2400" b="1" dirty="0" smtClean="0">
                <a:latin typeface="Arial Unicode MS" pitchFamily="34" charset="-128"/>
                <a:ea typeface="Arial Unicode MS" pitchFamily="34" charset="-128"/>
                <a:cs typeface="Arial Unicode MS" pitchFamily="34" charset="-128"/>
              </a:rPr>
              <a:t>fraudulent manner </a:t>
            </a:r>
            <a:r>
              <a:rPr lang="en-US" sz="2400" dirty="0" smtClean="0">
                <a:latin typeface="Arial Unicode MS" pitchFamily="34" charset="-128"/>
                <a:ea typeface="Arial Unicode MS" pitchFamily="34" charset="-128"/>
                <a:cs typeface="Arial Unicode MS" pitchFamily="34" charset="-128"/>
              </a:rPr>
              <a:t>or </a:t>
            </a:r>
          </a:p>
          <a:p>
            <a:pPr marL="320040" indent="-320040" algn="just" eaLnBrk="1" fontAlgn="auto" hangingPunct="1">
              <a:spcAft>
                <a:spcPts val="0"/>
              </a:spcAft>
              <a:defRPr/>
            </a:pPr>
            <a:r>
              <a:rPr lang="en-US" sz="2400" b="1" dirty="0" smtClean="0">
                <a:latin typeface="Arial Unicode MS" pitchFamily="34" charset="-128"/>
                <a:ea typeface="Arial Unicode MS" pitchFamily="34" charset="-128"/>
                <a:cs typeface="Arial Unicode MS" pitchFamily="34" charset="-128"/>
              </a:rPr>
              <a:t>Abetted or colluded </a:t>
            </a:r>
            <a:r>
              <a:rPr lang="en-US" sz="2400" dirty="0" smtClean="0">
                <a:latin typeface="Arial Unicode MS" pitchFamily="34" charset="-128"/>
                <a:ea typeface="Arial Unicode MS" pitchFamily="34" charset="-128"/>
                <a:cs typeface="Arial Unicode MS" pitchFamily="34" charset="-128"/>
              </a:rPr>
              <a:t>in any fraud by or in relation to company or its officer or director.</a:t>
            </a: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Tribunal shall order within 15 days from the date of application by Central Government.</a:t>
            </a: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Such auditor </a:t>
            </a:r>
            <a:r>
              <a:rPr lang="en-US" sz="2400" b="1" dirty="0" smtClean="0">
                <a:latin typeface="Arial Unicode MS" pitchFamily="34" charset="-128"/>
                <a:ea typeface="Arial Unicode MS" pitchFamily="34" charset="-128"/>
                <a:cs typeface="Arial Unicode MS" pitchFamily="34" charset="-128"/>
              </a:rPr>
              <a:t>shall not be eligible</a:t>
            </a:r>
            <a:r>
              <a:rPr lang="en-US" sz="2400" dirty="0" smtClean="0">
                <a:latin typeface="Arial Unicode MS" pitchFamily="34" charset="-128"/>
                <a:ea typeface="Arial Unicode MS" pitchFamily="34" charset="-128"/>
                <a:cs typeface="Arial Unicode MS" pitchFamily="34" charset="-128"/>
              </a:rPr>
              <a:t> for the appointment as auditor of </a:t>
            </a:r>
            <a:r>
              <a:rPr lang="en-US" sz="2400" b="1" dirty="0" smtClean="0">
                <a:latin typeface="Arial Unicode MS" pitchFamily="34" charset="-128"/>
                <a:ea typeface="Arial Unicode MS" pitchFamily="34" charset="-128"/>
                <a:cs typeface="Arial Unicode MS" pitchFamily="34" charset="-128"/>
              </a:rPr>
              <a:t>5 years </a:t>
            </a:r>
            <a:r>
              <a:rPr lang="en-US" sz="2400" dirty="0" smtClean="0">
                <a:latin typeface="Arial Unicode MS" pitchFamily="34" charset="-128"/>
                <a:ea typeface="Arial Unicode MS" pitchFamily="34" charset="-128"/>
                <a:cs typeface="Arial Unicode MS" pitchFamily="34" charset="-128"/>
              </a:rPr>
              <a:t>in any company and shall be punishable u/s 447.</a:t>
            </a:r>
          </a:p>
          <a:p>
            <a:pPr marL="320040" indent="-320040" eaLnBrk="1" fontAlgn="auto" hangingPunct="1">
              <a:spcAft>
                <a:spcPts val="0"/>
              </a:spcAft>
              <a:buFont typeface="Wingdings"/>
              <a:buChar char=""/>
              <a:defRPr/>
            </a:pPr>
            <a:endParaRPr lang="en-US" sz="2400" dirty="0" smtClean="0">
              <a:latin typeface="Arial Unicode MS" pitchFamily="34" charset="-128"/>
              <a:ea typeface="Arial Unicode MS" pitchFamily="34" charset="-128"/>
              <a:cs typeface="Arial Unicode MS" pitchFamily="34" charset="-128"/>
            </a:endParaRPr>
          </a:p>
          <a:p>
            <a:pPr marL="0" indent="0"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59</a:t>
            </a:fld>
            <a:endParaRPr lang="en-US"/>
          </a:p>
        </p:txBody>
      </p:sp>
      <p:sp>
        <p:nvSpPr>
          <p:cNvPr id="5632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599" cy="838200"/>
          </a:xfrm>
        </p:spPr>
        <p:txBody>
          <a:bodyPr>
            <a:normAutofit/>
          </a:bodyPr>
          <a:lstStyle/>
          <a:p>
            <a:pPr eaLnBrk="1" fontAlgn="auto" hangingPunct="1">
              <a:spcAft>
                <a:spcPts val="0"/>
              </a:spcAft>
              <a:defRPr/>
            </a:pPr>
            <a:r>
              <a:rPr lang="en-US" sz="3600" dirty="0" smtClean="0">
                <a:solidFill>
                  <a:schemeClr val="tx1"/>
                </a:solidFill>
                <a:latin typeface="Arial Unicode MS" pitchFamily="34" charset="-128"/>
                <a:ea typeface="Arial Unicode MS" pitchFamily="34" charset="-128"/>
                <a:cs typeface="Arial Unicode MS" pitchFamily="34" charset="-128"/>
              </a:rPr>
              <a:t>One Person Company [Section 3(1)(c)]</a:t>
            </a:r>
            <a:endParaRPr lang="en-US" sz="3600" dirty="0">
              <a:solidFill>
                <a:schemeClr val="tx1"/>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600200"/>
            <a:ext cx="8458200" cy="4953000"/>
          </a:xfrm>
        </p:spPr>
        <p:txBody>
          <a:bodyPr>
            <a:normAutofit/>
          </a:bodyPr>
          <a:lstStyle/>
          <a:p>
            <a:pPr marL="320040" indent="-320040" algn="just" eaLnBrk="1" fontAlgn="auto" hangingPunct="1">
              <a:spcAft>
                <a:spcPts val="0"/>
              </a:spcAft>
              <a:buNone/>
              <a:defRPr/>
            </a:pPr>
            <a:r>
              <a:rPr lang="en-US" sz="3200" b="1" dirty="0" smtClean="0">
                <a:latin typeface="Arial Unicode MS" pitchFamily="34" charset="-128"/>
                <a:ea typeface="Arial Unicode MS" pitchFamily="34" charset="-128"/>
                <a:cs typeface="Arial Unicode MS" pitchFamily="34" charset="-128"/>
              </a:rPr>
              <a:t>Rule 3 :</a:t>
            </a: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No person shall be entitled to incorporate more than 1 OPCs.</a:t>
            </a:r>
          </a:p>
          <a:p>
            <a:pPr marL="320040" indent="-320040" algn="just" eaLnBrk="1" fontAlgn="auto" hangingPunct="1">
              <a:spcAft>
                <a:spcPts val="0"/>
              </a:spcAft>
              <a:buFont typeface="Wingdings" pitchFamily="2" charset="2"/>
              <a:buChar char="Ø"/>
              <a:defRPr/>
            </a:pPr>
            <a:endParaRPr lang="en-US" sz="9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In case one member of OPC becomes the member in another OPC by virtue of his being nominee in that OPC.  He/she shall meet the criteria of OPC in 180 days.</a:t>
            </a:r>
          </a:p>
          <a:p>
            <a:pPr marL="320040" indent="-320040" algn="just" eaLnBrk="1" fontAlgn="auto" hangingPunct="1">
              <a:spcAft>
                <a:spcPts val="0"/>
              </a:spcAft>
              <a:buFont typeface="Wingdings" pitchFamily="2" charset="2"/>
              <a:buChar char="Ø"/>
              <a:defRPr/>
            </a:pPr>
            <a:endParaRPr lang="en-US" sz="9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OPC cannot be for Section 8 company.</a:t>
            </a:r>
          </a:p>
          <a:p>
            <a:pPr marL="320040" indent="-320040" algn="just" eaLnBrk="1" fontAlgn="auto" hangingPunct="1">
              <a:spcAft>
                <a:spcPts val="0"/>
              </a:spcAft>
              <a:buFont typeface="Wingdings" pitchFamily="2" charset="2"/>
              <a:buChar char="Ø"/>
              <a:defRPr/>
            </a:pPr>
            <a:endParaRPr lang="en-US" sz="9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OPC cannot do the business of NBFC.</a:t>
            </a: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1C0F8AD-3EC8-4425-9B69-FBD9FA5DCEC1}" type="slidenum">
              <a:rPr lang="en-US"/>
              <a:pPr>
                <a:defRPr/>
              </a:pPr>
              <a:t>6</a:t>
            </a:fld>
            <a:endParaRPr lang="en-US"/>
          </a:p>
        </p:txBody>
      </p:sp>
      <p:sp>
        <p:nvSpPr>
          <p:cNvPr id="12293" name="Footer Placeholder 4"/>
          <p:cNvSpPr>
            <a:spLocks noGrp="1"/>
          </p:cNvSpPr>
          <p:nvPr>
            <p:ph type="ftr" sz="quarter" idx="11"/>
          </p:nvPr>
        </p:nvSpPr>
        <p:spPr bwMode="auto">
          <a:xfrm>
            <a:off x="609600" y="6400800"/>
            <a:ext cx="8229600" cy="2127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a:bodyPr>
          <a:lstStyle/>
          <a:p>
            <a:pPr marL="0" indent="0" eaLnBrk="1" fontAlgn="auto" hangingPunct="1">
              <a:spcAft>
                <a:spcPts val="0"/>
              </a:spcAft>
              <a:defRPr/>
            </a:pPr>
            <a:r>
              <a:rPr lang="en-US" b="1" dirty="0" smtClean="0">
                <a:latin typeface="Arial Unicode MS" pitchFamily="34" charset="-128"/>
                <a:ea typeface="Arial Unicode MS" pitchFamily="34" charset="-128"/>
                <a:cs typeface="Arial Unicode MS" pitchFamily="34" charset="-128"/>
              </a:rPr>
              <a:t>Qualification of Auditor </a:t>
            </a:r>
          </a:p>
        </p:txBody>
      </p:sp>
      <p:sp>
        <p:nvSpPr>
          <p:cNvPr id="3" name="Content Placeholder 2"/>
          <p:cNvSpPr>
            <a:spLocks noGrp="1"/>
          </p:cNvSpPr>
          <p:nvPr>
            <p:ph sz="quarter" idx="1"/>
          </p:nvPr>
        </p:nvSpPr>
        <p:spPr>
          <a:xfrm>
            <a:off x="457200" y="1600200"/>
            <a:ext cx="8308975" cy="4495800"/>
          </a:xfrm>
        </p:spPr>
        <p:txBody>
          <a:bodyPr>
            <a:noAutofit/>
          </a:bodyPr>
          <a:lstStyle/>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A chartered Accountant or firm of chartered Accountants</a:t>
            </a:r>
          </a:p>
          <a:p>
            <a:pPr marL="320040" indent="-32004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LLP can be Auditor</a:t>
            </a:r>
          </a:p>
          <a:p>
            <a:pPr marL="320040" indent="-32004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Only partner who is  Chartered Accountant in practice shall be </a:t>
            </a:r>
            <a:r>
              <a:rPr lang="en-US" sz="2400" dirty="0" err="1" smtClean="0">
                <a:latin typeface="Arial Unicode MS" pitchFamily="34" charset="-128"/>
                <a:ea typeface="Arial Unicode MS" pitchFamily="34" charset="-128"/>
                <a:cs typeface="Arial Unicode MS" pitchFamily="34" charset="-128"/>
              </a:rPr>
              <a:t>authorised</a:t>
            </a:r>
            <a:r>
              <a:rPr lang="en-US" sz="2400" dirty="0" smtClean="0">
                <a:latin typeface="Arial Unicode MS" pitchFamily="34" charset="-128"/>
                <a:ea typeface="Arial Unicode MS" pitchFamily="34" charset="-128"/>
                <a:cs typeface="Arial Unicode MS" pitchFamily="34" charset="-128"/>
              </a:rPr>
              <a:t> by firm to act and sign on behalf of firm. </a:t>
            </a:r>
          </a:p>
          <a:p>
            <a:pPr marL="320040" indent="-320040" eaLnBrk="1" fontAlgn="auto" hangingPunct="1">
              <a:spcAft>
                <a:spcPts val="0"/>
              </a:spcAft>
              <a:buFont typeface="Wingdings"/>
              <a:buChar char=""/>
              <a:defRPr/>
            </a:pPr>
            <a:endParaRPr lang="en-US" sz="2400" dirty="0" smtClean="0">
              <a:latin typeface="Arial Unicode MS" pitchFamily="34" charset="-128"/>
              <a:ea typeface="Arial Unicode MS" pitchFamily="34" charset="-128"/>
              <a:cs typeface="Arial Unicode MS" pitchFamily="34" charset="-128"/>
            </a:endParaRPr>
          </a:p>
          <a:p>
            <a:pPr marL="0" indent="0"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60</a:t>
            </a:fld>
            <a:endParaRPr lang="en-US"/>
          </a:p>
        </p:txBody>
      </p:sp>
      <p:sp>
        <p:nvSpPr>
          <p:cNvPr id="5632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fontScale="90000"/>
          </a:bodyPr>
          <a:lstStyle/>
          <a:p>
            <a:pPr eaLnBrk="1" fontAlgn="auto" hangingPunct="1">
              <a:spcAft>
                <a:spcPts val="0"/>
              </a:spcAft>
              <a:defRPr/>
            </a:pPr>
            <a:r>
              <a:rPr lang="en-US" b="1" dirty="0" smtClean="0">
                <a:latin typeface="Arial Unicode MS" pitchFamily="34" charset="-128"/>
                <a:ea typeface="Arial Unicode MS" pitchFamily="34" charset="-128"/>
                <a:cs typeface="Arial Unicode MS" pitchFamily="34" charset="-128"/>
              </a:rPr>
              <a:t>Disqualifications (141).</a:t>
            </a:r>
            <a:br>
              <a:rPr lang="en-US" b="1" dirty="0" smtClean="0">
                <a:latin typeface="Arial Unicode MS" pitchFamily="34" charset="-128"/>
                <a:ea typeface="Arial Unicode MS" pitchFamily="34" charset="-128"/>
                <a:cs typeface="Arial Unicode MS" pitchFamily="34" charset="-128"/>
              </a:rPr>
            </a:br>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61</a:t>
            </a:fld>
            <a:endParaRPr lang="en-US"/>
          </a:p>
        </p:txBody>
      </p:sp>
      <p:sp>
        <p:nvSpPr>
          <p:cNvPr id="5632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
        <p:nvSpPr>
          <p:cNvPr id="6" name="Content Placeholder 5"/>
          <p:cNvSpPr>
            <a:spLocks noGrp="1"/>
          </p:cNvSpPr>
          <p:nvPr>
            <p:ph sz="quarter" idx="1"/>
          </p:nvPr>
        </p:nvSpPr>
        <p:spPr/>
        <p:txBody>
          <a:bodyPr/>
          <a:lstStyle/>
          <a:p>
            <a:pPr marL="0" indent="0" algn="just" eaLnBrk="1" fontAlgn="auto" hangingPunct="1">
              <a:spcAft>
                <a:spcPts val="0"/>
              </a:spcAft>
              <a:buFont typeface="Wingdings"/>
              <a:buNone/>
              <a:defRPr/>
            </a:pPr>
            <a:r>
              <a:rPr lang="en-US" sz="2800" u="sng" dirty="0" smtClean="0">
                <a:latin typeface="Arial Unicode MS" pitchFamily="34" charset="-128"/>
                <a:ea typeface="Arial Unicode MS" pitchFamily="34" charset="-128"/>
                <a:cs typeface="Arial Unicode MS" pitchFamily="34" charset="-128"/>
              </a:rPr>
              <a:t>Following can not be appointed as Auditor:</a:t>
            </a:r>
          </a:p>
          <a:p>
            <a:pPr marL="320040" indent="-320040" algn="just" eaLnBrk="1" fontAlgn="auto" hangingPunct="1">
              <a:spcAft>
                <a:spcPts val="0"/>
              </a:spcAft>
              <a:buFont typeface="Wingdings"/>
              <a:buNone/>
              <a:defRPr/>
            </a:pPr>
            <a:endParaRPr lang="en-US" sz="2800" u="sng" dirty="0" smtClean="0">
              <a:latin typeface="Arial Unicode MS" pitchFamily="34" charset="-128"/>
              <a:ea typeface="Arial Unicode MS" pitchFamily="34" charset="-128"/>
              <a:cs typeface="Arial Unicode MS" pitchFamily="34" charset="-128"/>
            </a:endParaRPr>
          </a:p>
          <a:p>
            <a:pPr marL="457200" indent="-457200" algn="just" eaLnBrk="1" fontAlgn="auto" hangingPunct="1">
              <a:spcAft>
                <a:spcPts val="0"/>
              </a:spcAft>
              <a:buFont typeface="+mj-lt"/>
              <a:buAutoNum type="arabicParenR"/>
              <a:defRPr/>
            </a:pPr>
            <a:r>
              <a:rPr lang="en-US" sz="2800" dirty="0" smtClean="0">
                <a:latin typeface="Arial Unicode MS" pitchFamily="34" charset="-128"/>
                <a:ea typeface="Arial Unicode MS" pitchFamily="34" charset="-128"/>
                <a:cs typeface="Arial Unicode MS" pitchFamily="34" charset="-128"/>
              </a:rPr>
              <a:t>A body corporate other than LLP.</a:t>
            </a:r>
          </a:p>
          <a:p>
            <a:pPr marL="457200" indent="-457200" algn="just" eaLnBrk="1" fontAlgn="auto" hangingPunct="1">
              <a:spcAft>
                <a:spcPts val="0"/>
              </a:spcAft>
              <a:buFont typeface="+mj-lt"/>
              <a:buAutoNum type="arabicParenR"/>
              <a:defRPr/>
            </a:pPr>
            <a:endParaRPr lang="en-US" sz="2800" dirty="0" smtClean="0">
              <a:latin typeface="Arial Unicode MS" pitchFamily="34" charset="-128"/>
              <a:ea typeface="Arial Unicode MS" pitchFamily="34" charset="-128"/>
              <a:cs typeface="Arial Unicode MS" pitchFamily="34" charset="-128"/>
            </a:endParaRPr>
          </a:p>
          <a:p>
            <a:pPr marL="457200" indent="-457200" algn="just" eaLnBrk="1" fontAlgn="auto" hangingPunct="1">
              <a:spcAft>
                <a:spcPts val="0"/>
              </a:spcAft>
              <a:buFont typeface="+mj-lt"/>
              <a:buAutoNum type="arabicParenR"/>
              <a:defRPr/>
            </a:pPr>
            <a:r>
              <a:rPr lang="en-US" sz="2800" dirty="0" smtClean="0">
                <a:latin typeface="Arial Unicode MS" pitchFamily="34" charset="-128"/>
                <a:ea typeface="Arial Unicode MS" pitchFamily="34" charset="-128"/>
                <a:cs typeface="Arial Unicode MS" pitchFamily="34" charset="-128"/>
              </a:rPr>
              <a:t>Officer or employee of the company.</a:t>
            </a:r>
          </a:p>
          <a:p>
            <a:pPr marL="457200" indent="-457200" algn="just" eaLnBrk="1" fontAlgn="auto" hangingPunct="1">
              <a:spcAft>
                <a:spcPts val="0"/>
              </a:spcAft>
              <a:buFont typeface="+mj-lt"/>
              <a:buAutoNum type="arabicParenR"/>
              <a:defRPr/>
            </a:pPr>
            <a:endParaRPr lang="en-US" sz="2800" dirty="0" smtClean="0">
              <a:latin typeface="Arial Unicode MS" pitchFamily="34" charset="-128"/>
              <a:ea typeface="Arial Unicode MS" pitchFamily="34" charset="-128"/>
              <a:cs typeface="Arial Unicode MS" pitchFamily="34" charset="-128"/>
            </a:endParaRPr>
          </a:p>
          <a:p>
            <a:pPr marL="457200" indent="-457200" algn="just" eaLnBrk="1" fontAlgn="auto" hangingPunct="1">
              <a:spcAft>
                <a:spcPts val="0"/>
              </a:spcAft>
              <a:buFont typeface="+mj-lt"/>
              <a:buAutoNum type="arabicParenR"/>
              <a:defRPr/>
            </a:pPr>
            <a:r>
              <a:rPr lang="en-US" sz="2800" dirty="0" smtClean="0">
                <a:latin typeface="Arial Unicode MS" pitchFamily="34" charset="-128"/>
                <a:ea typeface="Arial Unicode MS" pitchFamily="34" charset="-128"/>
                <a:cs typeface="Arial Unicode MS" pitchFamily="34" charset="-128"/>
              </a:rPr>
              <a:t>A person who is a partner or is in employment of an officer or employee of company.</a:t>
            </a:r>
          </a:p>
          <a:p>
            <a:pPr marL="682625" indent="-682625" algn="just" eaLnBrk="1" fontAlgn="auto" hangingPunct="1">
              <a:spcAft>
                <a:spcPts val="0"/>
              </a:spcAft>
              <a:buAutoNum type="alphaLcParenR" startAt="2"/>
              <a:defRPr/>
            </a:pPr>
            <a:endParaRPr lang="en-US" sz="2000" dirty="0" smtClean="0">
              <a:latin typeface="Arial Unicode MS" pitchFamily="34" charset="-128"/>
              <a:ea typeface="Arial Unicode MS" pitchFamily="34" charset="-128"/>
              <a:cs typeface="Arial Unicode MS" pitchFamily="34" charset="-128"/>
            </a:endParaRPr>
          </a:p>
          <a:p>
            <a:pPr marL="682625" indent="-682625" algn="just" eaLnBrk="1" fontAlgn="auto" hangingPunct="1">
              <a:spcAft>
                <a:spcPts val="0"/>
              </a:spcAft>
              <a:buNone/>
              <a:defRPr/>
            </a:pPr>
            <a:endParaRPr lang="en-US" sz="20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None/>
              <a:defRPr/>
            </a:pPr>
            <a:endParaRPr lang="en-US" sz="2000" dirty="0" smtClean="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fontScale="90000"/>
          </a:bodyPr>
          <a:lstStyle/>
          <a:p>
            <a:pPr eaLnBrk="1" fontAlgn="auto" hangingPunct="1">
              <a:spcAft>
                <a:spcPts val="0"/>
              </a:spcAft>
              <a:defRPr/>
            </a:pPr>
            <a:r>
              <a:rPr lang="en-US" b="1" dirty="0" smtClean="0">
                <a:latin typeface="Arial Unicode MS" pitchFamily="34" charset="-128"/>
                <a:ea typeface="Arial Unicode MS" pitchFamily="34" charset="-128"/>
                <a:cs typeface="Arial Unicode MS" pitchFamily="34" charset="-128"/>
              </a:rPr>
              <a:t>Disqualifications (141).</a:t>
            </a:r>
            <a:br>
              <a:rPr lang="en-US" b="1" dirty="0" smtClean="0">
                <a:latin typeface="Arial Unicode MS" pitchFamily="34" charset="-128"/>
                <a:ea typeface="Arial Unicode MS" pitchFamily="34" charset="-128"/>
                <a:cs typeface="Arial Unicode MS" pitchFamily="34" charset="-128"/>
              </a:rPr>
            </a:br>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62</a:t>
            </a:fld>
            <a:endParaRPr lang="en-US"/>
          </a:p>
        </p:txBody>
      </p:sp>
      <p:sp>
        <p:nvSpPr>
          <p:cNvPr id="5632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
        <p:nvSpPr>
          <p:cNvPr id="6" name="Content Placeholder 5"/>
          <p:cNvSpPr>
            <a:spLocks noGrp="1"/>
          </p:cNvSpPr>
          <p:nvPr>
            <p:ph sz="quarter" idx="1"/>
          </p:nvPr>
        </p:nvSpPr>
        <p:spPr>
          <a:xfrm>
            <a:off x="533400" y="1600200"/>
            <a:ext cx="8153400" cy="4495800"/>
          </a:xfrm>
        </p:spPr>
        <p:txBody>
          <a:bodyPr/>
          <a:lstStyle/>
          <a:p>
            <a:pPr marL="457200" indent="-457200" algn="just" eaLnBrk="1" fontAlgn="auto" hangingPunct="1">
              <a:spcAft>
                <a:spcPts val="0"/>
              </a:spcAft>
              <a:buFont typeface="+mj-lt"/>
              <a:buAutoNum type="arabicParenR" startAt="4"/>
              <a:defRPr/>
            </a:pPr>
            <a:r>
              <a:rPr lang="en-US" sz="2400" dirty="0" smtClean="0">
                <a:latin typeface="Arial Unicode MS" pitchFamily="34" charset="-128"/>
                <a:ea typeface="Arial Unicode MS" pitchFamily="34" charset="-128"/>
                <a:cs typeface="Arial Unicode MS" pitchFamily="34" charset="-128"/>
              </a:rPr>
              <a:t>If a person or his relative or partner:</a:t>
            </a:r>
          </a:p>
          <a:p>
            <a:pPr marL="566738" indent="-233363"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has interest by holding securities in company, subsidiary, holding or associate company for exceeding Rs.1,00,000/-.</a:t>
            </a:r>
          </a:p>
          <a:p>
            <a:pPr marL="566738" indent="-233363"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Is indebted to the company, subsidiary, holding or associate company or subsidiary of holding company in excess of Rs.5,00,000/-.</a:t>
            </a:r>
          </a:p>
          <a:p>
            <a:pPr marL="566738" indent="-233363"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Has given guarantee or provided security in connection with indebtedness of  third  person to the company subsidiary, holding or associate or subsidiary of holding company or Rs.100,000/- or more</a:t>
            </a:r>
          </a:p>
          <a:p>
            <a:pPr marL="682625" indent="-682625" algn="just" eaLnBrk="1" fontAlgn="auto" hangingPunct="1">
              <a:spcAft>
                <a:spcPts val="0"/>
              </a:spcAft>
              <a:buAutoNum type="alphaLcParenR" startAt="2"/>
              <a:defRPr/>
            </a:pPr>
            <a:endParaRPr lang="en-US" sz="2400" dirty="0" smtClean="0">
              <a:latin typeface="Arial Unicode MS" pitchFamily="34" charset="-128"/>
              <a:ea typeface="Arial Unicode MS" pitchFamily="34" charset="-128"/>
              <a:cs typeface="Arial Unicode MS" pitchFamily="34" charset="-128"/>
            </a:endParaRPr>
          </a:p>
          <a:p>
            <a:pPr marL="682625" indent="-682625"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fontScale="90000"/>
          </a:bodyPr>
          <a:lstStyle/>
          <a:p>
            <a:pPr eaLnBrk="1" fontAlgn="auto" hangingPunct="1">
              <a:spcAft>
                <a:spcPts val="0"/>
              </a:spcAft>
              <a:defRPr/>
            </a:pPr>
            <a:r>
              <a:rPr lang="en-US" b="1" dirty="0" smtClean="0">
                <a:latin typeface="Arial Unicode MS" pitchFamily="34" charset="-128"/>
                <a:ea typeface="Arial Unicode MS" pitchFamily="34" charset="-128"/>
                <a:cs typeface="Arial Unicode MS" pitchFamily="34" charset="-128"/>
              </a:rPr>
              <a:t>Disqualifications (141).</a:t>
            </a:r>
            <a:br>
              <a:rPr lang="en-US" b="1" dirty="0" smtClean="0">
                <a:latin typeface="Arial Unicode MS" pitchFamily="34" charset="-128"/>
                <a:ea typeface="Arial Unicode MS" pitchFamily="34" charset="-128"/>
                <a:cs typeface="Arial Unicode MS" pitchFamily="34" charset="-128"/>
              </a:rPr>
            </a:br>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63</a:t>
            </a:fld>
            <a:endParaRPr lang="en-US"/>
          </a:p>
        </p:txBody>
      </p:sp>
      <p:sp>
        <p:nvSpPr>
          <p:cNvPr id="56325" name="Footer Placeholder 4"/>
          <p:cNvSpPr>
            <a:spLocks noGrp="1"/>
          </p:cNvSpPr>
          <p:nvPr>
            <p:ph type="ftr" sz="quarter" idx="11"/>
          </p:nvPr>
        </p:nvSpPr>
        <p:spPr bwMode="auto">
          <a:xfrm>
            <a:off x="6324600" y="6248400"/>
            <a:ext cx="2438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
        <p:nvSpPr>
          <p:cNvPr id="6" name="Content Placeholder 5"/>
          <p:cNvSpPr>
            <a:spLocks noGrp="1"/>
          </p:cNvSpPr>
          <p:nvPr>
            <p:ph sz="quarter" idx="1"/>
          </p:nvPr>
        </p:nvSpPr>
        <p:spPr>
          <a:xfrm>
            <a:off x="381000" y="1600200"/>
            <a:ext cx="8385048" cy="4724400"/>
          </a:xfrm>
        </p:spPr>
        <p:txBody>
          <a:bodyPr/>
          <a:lstStyle/>
          <a:p>
            <a:pPr marL="347663" indent="-347663" algn="just" eaLnBrk="1" fontAlgn="auto" hangingPunct="1">
              <a:spcAft>
                <a:spcPts val="0"/>
              </a:spcAft>
              <a:buFont typeface="+mj-lt"/>
              <a:buAutoNum type="arabicParenR" startAt="5"/>
              <a:defRPr/>
            </a:pPr>
            <a:r>
              <a:rPr lang="en-US" sz="2600" dirty="0" smtClean="0">
                <a:latin typeface="Arial Unicode MS" pitchFamily="34" charset="-128"/>
                <a:ea typeface="Arial Unicode MS" pitchFamily="34" charset="-128"/>
                <a:cs typeface="Arial Unicode MS" pitchFamily="34" charset="-128"/>
              </a:rPr>
              <a:t>A person or firm whose </a:t>
            </a:r>
            <a:r>
              <a:rPr lang="en-US" sz="2600" b="1" dirty="0" smtClean="0">
                <a:latin typeface="Arial Unicode MS" pitchFamily="34" charset="-128"/>
                <a:ea typeface="Arial Unicode MS" pitchFamily="34" charset="-128"/>
                <a:cs typeface="Arial Unicode MS" pitchFamily="34" charset="-128"/>
              </a:rPr>
              <a:t>business relationship</a:t>
            </a:r>
            <a:r>
              <a:rPr lang="en-US" sz="2600" dirty="0" smtClean="0">
                <a:latin typeface="Arial Unicode MS" pitchFamily="34" charset="-128"/>
                <a:ea typeface="Arial Unicode MS" pitchFamily="34" charset="-128"/>
                <a:cs typeface="Arial Unicode MS" pitchFamily="34" charset="-128"/>
              </a:rPr>
              <a:t> with company, subsidiary or associate company or subsidiary of such holding company or associate company of such nature as may be prescribed.</a:t>
            </a:r>
          </a:p>
          <a:p>
            <a:pPr marL="347663" indent="-347663" algn="just" eaLnBrk="1" fontAlgn="auto" hangingPunct="1">
              <a:spcAft>
                <a:spcPts val="0"/>
              </a:spcAft>
              <a:buFont typeface="+mj-lt"/>
              <a:buAutoNum type="arabicParenR" startAt="5"/>
              <a:defRPr/>
            </a:pPr>
            <a:endParaRPr lang="en-US" sz="26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buFont typeface="+mj-lt"/>
              <a:buAutoNum type="arabicParenR" startAt="5"/>
              <a:defRPr/>
            </a:pPr>
            <a:r>
              <a:rPr lang="en-US" sz="2600" dirty="0" smtClean="0">
                <a:latin typeface="Arial Unicode MS" pitchFamily="34" charset="-128"/>
                <a:ea typeface="Arial Unicode MS" pitchFamily="34" charset="-128"/>
                <a:cs typeface="Arial Unicode MS" pitchFamily="34" charset="-128"/>
              </a:rPr>
              <a:t>Whose relative is director or is in employment of company as director or KMP.</a:t>
            </a:r>
          </a:p>
          <a:p>
            <a:pPr marL="347663" indent="-347663" algn="just" eaLnBrk="1" fontAlgn="auto" hangingPunct="1">
              <a:spcAft>
                <a:spcPts val="0"/>
              </a:spcAft>
              <a:buFont typeface="+mj-lt"/>
              <a:buAutoNum type="arabicParenR" startAt="5"/>
              <a:defRPr/>
            </a:pPr>
            <a:endParaRPr lang="en-US" sz="26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buFont typeface="+mj-lt"/>
              <a:buAutoNum type="arabicParenR" startAt="5"/>
              <a:defRPr/>
            </a:pPr>
            <a:r>
              <a:rPr lang="en-US" sz="2600" dirty="0" smtClean="0">
                <a:latin typeface="Arial Unicode MS" pitchFamily="34" charset="-128"/>
                <a:ea typeface="Arial Unicode MS" pitchFamily="34" charset="-128"/>
                <a:cs typeface="Arial Unicode MS" pitchFamily="34" charset="-128"/>
              </a:rPr>
              <a:t>If as on date of appointment such person is holding audit of more than 20 companies.</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fontScale="90000"/>
          </a:bodyPr>
          <a:lstStyle/>
          <a:p>
            <a:pPr eaLnBrk="1" fontAlgn="auto" hangingPunct="1">
              <a:spcAft>
                <a:spcPts val="0"/>
              </a:spcAft>
              <a:defRPr/>
            </a:pPr>
            <a:r>
              <a:rPr lang="en-US" b="1" dirty="0" smtClean="0">
                <a:latin typeface="Arial Unicode MS" pitchFamily="34" charset="-128"/>
                <a:ea typeface="Arial Unicode MS" pitchFamily="34" charset="-128"/>
                <a:cs typeface="Arial Unicode MS" pitchFamily="34" charset="-128"/>
              </a:rPr>
              <a:t>Disqualifications (141).</a:t>
            </a:r>
            <a:br>
              <a:rPr lang="en-US" b="1" dirty="0" smtClean="0">
                <a:latin typeface="Arial Unicode MS" pitchFamily="34" charset="-128"/>
                <a:ea typeface="Arial Unicode MS" pitchFamily="34" charset="-128"/>
                <a:cs typeface="Arial Unicode MS" pitchFamily="34" charset="-128"/>
              </a:rPr>
            </a:br>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64</a:t>
            </a:fld>
            <a:endParaRPr lang="en-US"/>
          </a:p>
        </p:txBody>
      </p:sp>
      <p:sp>
        <p:nvSpPr>
          <p:cNvPr id="56325" name="Footer Placeholder 4"/>
          <p:cNvSpPr>
            <a:spLocks noGrp="1"/>
          </p:cNvSpPr>
          <p:nvPr>
            <p:ph type="ftr" sz="quarter" idx="11"/>
          </p:nvPr>
        </p:nvSpPr>
        <p:spPr bwMode="auto">
          <a:xfrm>
            <a:off x="6324600" y="6248400"/>
            <a:ext cx="2438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
        <p:nvSpPr>
          <p:cNvPr id="6" name="Content Placeholder 5"/>
          <p:cNvSpPr>
            <a:spLocks noGrp="1"/>
          </p:cNvSpPr>
          <p:nvPr>
            <p:ph sz="quarter" idx="1"/>
          </p:nvPr>
        </p:nvSpPr>
        <p:spPr>
          <a:xfrm>
            <a:off x="381000" y="1600200"/>
            <a:ext cx="8385048" cy="4724400"/>
          </a:xfrm>
        </p:spPr>
        <p:txBody>
          <a:bodyPr/>
          <a:lstStyle/>
          <a:p>
            <a:pPr marL="457200" indent="-457200" algn="just" eaLnBrk="1" fontAlgn="auto" hangingPunct="1">
              <a:spcAft>
                <a:spcPts val="0"/>
              </a:spcAft>
              <a:buFont typeface="+mj-lt"/>
              <a:buAutoNum type="arabicParenR" startAt="8"/>
              <a:defRPr/>
            </a:pPr>
            <a:r>
              <a:rPr lang="en-US" sz="2800" dirty="0" smtClean="0">
                <a:latin typeface="Arial Unicode MS" pitchFamily="34" charset="-128"/>
                <a:ea typeface="Arial Unicode MS" pitchFamily="34" charset="-128"/>
                <a:cs typeface="Arial Unicode MS" pitchFamily="34" charset="-128"/>
              </a:rPr>
              <a:t>Has been Convicted for fraud and 10 years not elapsed from the date of conviction.</a:t>
            </a:r>
          </a:p>
          <a:p>
            <a:pPr marL="457200" indent="-457200" algn="just" eaLnBrk="1" fontAlgn="auto" hangingPunct="1">
              <a:spcAft>
                <a:spcPts val="0"/>
              </a:spcAft>
              <a:buFont typeface="+mj-lt"/>
              <a:buAutoNum type="arabicParenR" startAt="8"/>
              <a:defRPr/>
            </a:pPr>
            <a:endParaRPr lang="en-US" sz="2800" dirty="0" smtClean="0">
              <a:latin typeface="Arial Unicode MS" pitchFamily="34" charset="-128"/>
              <a:ea typeface="Arial Unicode MS" pitchFamily="34" charset="-128"/>
              <a:cs typeface="Arial Unicode MS" pitchFamily="34" charset="-128"/>
            </a:endParaRPr>
          </a:p>
          <a:p>
            <a:pPr marL="457200" indent="-457200" algn="just" eaLnBrk="1" fontAlgn="auto" hangingPunct="1">
              <a:spcAft>
                <a:spcPts val="0"/>
              </a:spcAft>
              <a:buFont typeface="+mj-lt"/>
              <a:buAutoNum type="arabicParenR" startAt="8"/>
              <a:defRPr/>
            </a:pPr>
            <a:r>
              <a:rPr lang="en-US" sz="2800" dirty="0" smtClean="0">
                <a:latin typeface="Arial Unicode MS" pitchFamily="34" charset="-128"/>
                <a:ea typeface="Arial Unicode MS" pitchFamily="34" charset="-128"/>
                <a:cs typeface="Arial Unicode MS" pitchFamily="34" charset="-128"/>
              </a:rPr>
              <a:t>Is providing prohibited services (section 144)</a:t>
            </a:r>
          </a:p>
          <a:p>
            <a:pPr marL="0" indent="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800" dirty="0" smtClean="0">
                <a:latin typeface="Arial Unicode MS" pitchFamily="34" charset="-128"/>
                <a:ea typeface="Arial Unicode MS" pitchFamily="34" charset="-128"/>
                <a:cs typeface="Arial Unicode MS" pitchFamily="34" charset="-128"/>
              </a:rPr>
              <a:t>If any auditor incurs any disqualification after his appointment, auditor shall vacate office and vacancy shall be casual vacancy. </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fontScale="90000"/>
          </a:bodyPr>
          <a:lstStyle/>
          <a:p>
            <a:pPr eaLnBrk="1" fontAlgn="auto" hangingPunct="1">
              <a:spcAft>
                <a:spcPts val="0"/>
              </a:spcAft>
              <a:defRPr/>
            </a:pPr>
            <a:r>
              <a:rPr lang="en-US" sz="3600" b="1" dirty="0" smtClean="0"/>
              <a:t>AUDITOR NOT TO RENDER CERTAIN SERVICES  (Section144)</a:t>
            </a:r>
            <a:endParaRPr lang="en-US" dirty="0"/>
          </a:p>
        </p:txBody>
      </p:sp>
      <p:sp>
        <p:nvSpPr>
          <p:cNvPr id="55299" name="Content Placeholder 2"/>
          <p:cNvSpPr>
            <a:spLocks noGrp="1"/>
          </p:cNvSpPr>
          <p:nvPr>
            <p:ph sz="quarter" idx="1"/>
          </p:nvPr>
        </p:nvSpPr>
        <p:spPr>
          <a:xfrm>
            <a:off x="457200" y="1524000"/>
            <a:ext cx="8382000" cy="5181600"/>
          </a:xfrm>
        </p:spPr>
        <p:txBody>
          <a:bodyPr/>
          <a:lstStyle/>
          <a:p>
            <a:pPr marL="0" indent="0" algn="just" eaLnBrk="1" hangingPunct="1">
              <a:buFont typeface="Wingdings" pitchFamily="2" charset="2"/>
              <a:buNone/>
            </a:pPr>
            <a:r>
              <a:rPr lang="en-US" sz="2800" dirty="0" smtClean="0">
                <a:latin typeface="Arial Unicode MS" pitchFamily="34" charset="-128"/>
                <a:ea typeface="Arial Unicode MS" pitchFamily="34" charset="-128"/>
                <a:cs typeface="Arial Unicode MS" pitchFamily="34" charset="-128"/>
              </a:rPr>
              <a:t>An Auditor of the company shall provide the services only as are approved by Board of Directors or Audit Committee as the case may be which shall not include any of the following (whether rendered directly or indirectly to the company or its holding company or its subsidiary company) :-</a:t>
            </a:r>
          </a:p>
          <a:p>
            <a:pPr marL="0" indent="0" algn="just" eaLnBrk="1" hangingPunct="1">
              <a:buFont typeface="Wingdings" pitchFamily="2" charset="2"/>
              <a:buNone/>
            </a:pPr>
            <a:endParaRPr lang="en-US" sz="1100" dirty="0" smtClean="0">
              <a:latin typeface="Arial Unicode MS" pitchFamily="34" charset="-128"/>
              <a:ea typeface="Arial Unicode MS" pitchFamily="34" charset="-128"/>
              <a:cs typeface="Arial Unicode MS" pitchFamily="34" charset="-128"/>
            </a:endParaRPr>
          </a:p>
          <a:p>
            <a:pPr marL="566738" lvl="1" indent="-457200" algn="just" eaLnBrk="1" hangingPunct="1">
              <a:buFont typeface="Tw Cen MT" pitchFamily="34" charset="0"/>
              <a:buAutoNum type="alphaLcParenR"/>
            </a:pPr>
            <a:r>
              <a:rPr lang="en-US" sz="2800" dirty="0" smtClean="0">
                <a:latin typeface="Arial Unicode MS" pitchFamily="34" charset="-128"/>
                <a:ea typeface="Arial Unicode MS" pitchFamily="34" charset="-128"/>
                <a:cs typeface="Arial Unicode MS" pitchFamily="34" charset="-128"/>
              </a:rPr>
              <a:t>Accounting and book keeping services.</a:t>
            </a:r>
          </a:p>
          <a:p>
            <a:pPr marL="566738" lvl="1" indent="-457200" algn="just" eaLnBrk="1" hangingPunct="1">
              <a:buFont typeface="Tw Cen MT" pitchFamily="34" charset="0"/>
              <a:buAutoNum type="alphaLcParenR"/>
            </a:pPr>
            <a:r>
              <a:rPr lang="en-US" sz="2800" dirty="0" smtClean="0">
                <a:latin typeface="Arial Unicode MS" pitchFamily="34" charset="-128"/>
                <a:ea typeface="Arial Unicode MS" pitchFamily="34" charset="-128"/>
                <a:cs typeface="Arial Unicode MS" pitchFamily="34" charset="-128"/>
              </a:rPr>
              <a:t>Internal Audit</a:t>
            </a:r>
          </a:p>
          <a:p>
            <a:pPr marL="0" indent="0" algn="just"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a:p>
            <a:pPr marL="0" indent="0"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FDE0CD85-0B17-44FE-879C-3F9E5D43AB5E}" type="slidenum">
              <a:rPr lang="en-US"/>
              <a:pPr>
                <a:defRPr/>
              </a:pPr>
              <a:t>65</a:t>
            </a:fld>
            <a:endParaRPr lang="en-US"/>
          </a:p>
        </p:txBody>
      </p:sp>
      <p:sp>
        <p:nvSpPr>
          <p:cNvPr id="55301" name="Footer Placeholder 4"/>
          <p:cNvSpPr>
            <a:spLocks noGrp="1"/>
          </p:cNvSpPr>
          <p:nvPr>
            <p:ph type="ftr" sz="quarter" idx="11"/>
          </p:nvPr>
        </p:nvSpPr>
        <p:spPr bwMode="auto">
          <a:xfrm>
            <a:off x="609600" y="6477000"/>
            <a:ext cx="8305800" cy="381000"/>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fontScale="90000"/>
          </a:bodyPr>
          <a:lstStyle/>
          <a:p>
            <a:pPr eaLnBrk="1" fontAlgn="auto" hangingPunct="1">
              <a:spcAft>
                <a:spcPts val="0"/>
              </a:spcAft>
              <a:defRPr/>
            </a:pPr>
            <a:r>
              <a:rPr lang="en-US" sz="3600" b="1" dirty="0" smtClean="0"/>
              <a:t>AUDITOR NOT TO RENDER CERTAIN SERVICES  (Section 144)</a:t>
            </a:r>
            <a:endParaRPr lang="en-US" dirty="0"/>
          </a:p>
        </p:txBody>
      </p:sp>
      <p:sp>
        <p:nvSpPr>
          <p:cNvPr id="55299" name="Content Placeholder 2"/>
          <p:cNvSpPr>
            <a:spLocks noGrp="1"/>
          </p:cNvSpPr>
          <p:nvPr>
            <p:ph sz="quarter" idx="1"/>
          </p:nvPr>
        </p:nvSpPr>
        <p:spPr>
          <a:xfrm>
            <a:off x="457200" y="1600200"/>
            <a:ext cx="8382000" cy="5105400"/>
          </a:xfrm>
        </p:spPr>
        <p:txBody>
          <a:bodyPr/>
          <a:lstStyle/>
          <a:p>
            <a:pPr marL="623888" lvl="1" indent="-514350" algn="just" eaLnBrk="1" hangingPunct="1">
              <a:buFont typeface="+mj-lt"/>
              <a:buAutoNum type="alphaLcParenR" startAt="3"/>
            </a:pPr>
            <a:r>
              <a:rPr lang="en-US" sz="2800" dirty="0" smtClean="0">
                <a:latin typeface="Arial Unicode MS" pitchFamily="34" charset="-128"/>
                <a:ea typeface="Arial Unicode MS" pitchFamily="34" charset="-128"/>
                <a:cs typeface="Arial Unicode MS" pitchFamily="34" charset="-128"/>
              </a:rPr>
              <a:t>Design and implementation of any informational system</a:t>
            </a:r>
          </a:p>
          <a:p>
            <a:pPr marL="623888" lvl="1" indent="-514350" algn="just" eaLnBrk="1" hangingPunct="1">
              <a:buFont typeface="+mj-lt"/>
              <a:buAutoNum type="alphaLcParenR" startAt="3"/>
            </a:pPr>
            <a:r>
              <a:rPr lang="en-US" sz="2800" dirty="0" smtClean="0">
                <a:latin typeface="Arial Unicode MS" pitchFamily="34" charset="-128"/>
                <a:ea typeface="Arial Unicode MS" pitchFamily="34" charset="-128"/>
                <a:cs typeface="Arial Unicode MS" pitchFamily="34" charset="-128"/>
              </a:rPr>
              <a:t>Actuarial services</a:t>
            </a:r>
          </a:p>
          <a:p>
            <a:pPr marL="623888" lvl="1" indent="-514350" algn="just" eaLnBrk="1" hangingPunct="1">
              <a:buFont typeface="+mj-lt"/>
              <a:buAutoNum type="alphaLcParenR" startAt="3"/>
            </a:pPr>
            <a:r>
              <a:rPr lang="en-US" sz="2800" dirty="0" smtClean="0">
                <a:latin typeface="Arial Unicode MS" pitchFamily="34" charset="-128"/>
                <a:ea typeface="Arial Unicode MS" pitchFamily="34" charset="-128"/>
                <a:cs typeface="Arial Unicode MS" pitchFamily="34" charset="-128"/>
              </a:rPr>
              <a:t>Investment advisory services</a:t>
            </a:r>
          </a:p>
          <a:p>
            <a:pPr marL="623888" lvl="1" indent="-514350" algn="just" eaLnBrk="1" hangingPunct="1">
              <a:buFont typeface="+mj-lt"/>
              <a:buAutoNum type="alphaLcParenR" startAt="3"/>
            </a:pPr>
            <a:r>
              <a:rPr lang="en-US" sz="2800" dirty="0" smtClean="0">
                <a:latin typeface="Arial Unicode MS" pitchFamily="34" charset="-128"/>
                <a:ea typeface="Arial Unicode MS" pitchFamily="34" charset="-128"/>
                <a:cs typeface="Arial Unicode MS" pitchFamily="34" charset="-128"/>
              </a:rPr>
              <a:t>Investment banking services</a:t>
            </a:r>
          </a:p>
          <a:p>
            <a:pPr marL="623888" lvl="1" indent="-514350" algn="just" eaLnBrk="1" hangingPunct="1">
              <a:buFont typeface="+mj-lt"/>
              <a:buAutoNum type="alphaLcParenR" startAt="3"/>
            </a:pPr>
            <a:r>
              <a:rPr lang="en-US" sz="2800" dirty="0" smtClean="0">
                <a:latin typeface="Arial Unicode MS" pitchFamily="34" charset="-128"/>
                <a:ea typeface="Arial Unicode MS" pitchFamily="34" charset="-128"/>
                <a:cs typeface="Arial Unicode MS" pitchFamily="34" charset="-128"/>
              </a:rPr>
              <a:t>Rendering of outsourced financial services</a:t>
            </a:r>
          </a:p>
          <a:p>
            <a:pPr marL="623888" lvl="1" indent="-514350" algn="just" eaLnBrk="1" hangingPunct="1">
              <a:buFont typeface="+mj-lt"/>
              <a:buAutoNum type="alphaLcParenR" startAt="3"/>
            </a:pPr>
            <a:r>
              <a:rPr lang="en-US" sz="2800" dirty="0" smtClean="0">
                <a:latin typeface="Arial Unicode MS" pitchFamily="34" charset="-128"/>
                <a:ea typeface="Arial Unicode MS" pitchFamily="34" charset="-128"/>
                <a:cs typeface="Arial Unicode MS" pitchFamily="34" charset="-128"/>
              </a:rPr>
              <a:t>Management services</a:t>
            </a:r>
          </a:p>
          <a:p>
            <a:pPr marL="623888" lvl="1" indent="-514350" algn="just" eaLnBrk="1" hangingPunct="1">
              <a:buFont typeface="+mj-lt"/>
              <a:buAutoNum type="alphaLcParenR" startAt="3"/>
            </a:pPr>
            <a:r>
              <a:rPr lang="en-US" sz="2800" dirty="0" smtClean="0">
                <a:latin typeface="Arial Unicode MS" pitchFamily="34" charset="-128"/>
                <a:ea typeface="Arial Unicode MS" pitchFamily="34" charset="-128"/>
                <a:cs typeface="Arial Unicode MS" pitchFamily="34" charset="-128"/>
              </a:rPr>
              <a:t>Any other kind of services as may be prescribed.</a:t>
            </a:r>
          </a:p>
          <a:p>
            <a:pPr marL="0" indent="0"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FDE0CD85-0B17-44FE-879C-3F9E5D43AB5E}" type="slidenum">
              <a:rPr lang="en-US"/>
              <a:pPr>
                <a:defRPr/>
              </a:pPr>
              <a:t>66</a:t>
            </a:fld>
            <a:endParaRPr lang="en-US"/>
          </a:p>
        </p:txBody>
      </p:sp>
      <p:sp>
        <p:nvSpPr>
          <p:cNvPr id="55301" name="Footer Placeholder 4"/>
          <p:cNvSpPr>
            <a:spLocks noGrp="1"/>
          </p:cNvSpPr>
          <p:nvPr>
            <p:ph type="ftr" sz="quarter" idx="11"/>
          </p:nvPr>
        </p:nvSpPr>
        <p:spPr bwMode="auto">
          <a:xfrm>
            <a:off x="609600" y="6477000"/>
            <a:ext cx="8305800" cy="381000"/>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fontScale="90000"/>
          </a:bodyPr>
          <a:lstStyle/>
          <a:p>
            <a:pPr eaLnBrk="1" fontAlgn="auto" hangingPunct="1">
              <a:spcAft>
                <a:spcPts val="0"/>
              </a:spcAft>
              <a:defRPr/>
            </a:pPr>
            <a:r>
              <a:rPr lang="en-US" sz="3600" b="1" dirty="0" smtClean="0"/>
              <a:t>AUDITOR NOT TO RENDER CERTAIN SERVICES  (Section144)</a:t>
            </a:r>
            <a:endParaRPr lang="en-US" dirty="0"/>
          </a:p>
        </p:txBody>
      </p:sp>
      <p:sp>
        <p:nvSpPr>
          <p:cNvPr id="3" name="Content Placeholder 2"/>
          <p:cNvSpPr>
            <a:spLocks noGrp="1"/>
          </p:cNvSpPr>
          <p:nvPr>
            <p:ph sz="quarter" idx="1"/>
          </p:nvPr>
        </p:nvSpPr>
        <p:spPr>
          <a:xfrm>
            <a:off x="457200" y="1600200"/>
            <a:ext cx="8308975" cy="4495800"/>
          </a:xfrm>
        </p:spPr>
        <p:txBody>
          <a:bodyPr>
            <a:noAutofit/>
          </a:bodyPr>
          <a:lstStyle/>
          <a:p>
            <a:pPr marL="0" indent="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Directly or indirectly includes  :-</a:t>
            </a:r>
          </a:p>
          <a:p>
            <a:pPr marL="0" indent="0" algn="just" eaLnBrk="1" fontAlgn="auto" hangingPunct="1">
              <a:spcAft>
                <a:spcPts val="0"/>
              </a:spcAft>
              <a:buFont typeface="Wingdings"/>
              <a:buNone/>
              <a:defRPr/>
            </a:pPr>
            <a:r>
              <a:rPr lang="en-US" sz="2400" b="1" u="sng" dirty="0" smtClean="0">
                <a:latin typeface="Arial Unicode MS" pitchFamily="34" charset="-128"/>
                <a:ea typeface="Arial Unicode MS" pitchFamily="34" charset="-128"/>
                <a:cs typeface="Arial Unicode MS" pitchFamily="34" charset="-128"/>
              </a:rPr>
              <a:t>In case of individual </a:t>
            </a:r>
            <a:r>
              <a:rPr lang="en-US" sz="2400" b="1" dirty="0" smtClean="0">
                <a:latin typeface="Arial Unicode MS" pitchFamily="34" charset="-128"/>
                <a:ea typeface="Arial Unicode MS" pitchFamily="34" charset="-128"/>
                <a:cs typeface="Arial Unicode MS" pitchFamily="34" charset="-128"/>
              </a:rPr>
              <a:t>:-</a:t>
            </a:r>
          </a:p>
          <a:p>
            <a:pPr marL="0" indent="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Either himself or through his relatives or any other person connected or associated with such individual or through any other entity whosoever, in which such individual has significant influence or control or whose name, trade mark, or brand is used by such individual.</a:t>
            </a:r>
          </a:p>
          <a:p>
            <a:pPr marL="320040" indent="-320040" algn="just" eaLnBrk="1" fontAlgn="auto" hangingPunct="1">
              <a:spcAft>
                <a:spcPts val="0"/>
              </a:spcAft>
              <a:buFont typeface="Wingdings"/>
              <a:buNone/>
              <a:defRPr/>
            </a:pPr>
            <a:r>
              <a:rPr lang="en-US" sz="2400" b="1" u="sng" dirty="0" smtClean="0">
                <a:latin typeface="Arial Unicode MS" pitchFamily="34" charset="-128"/>
                <a:ea typeface="Arial Unicode MS" pitchFamily="34" charset="-128"/>
                <a:cs typeface="Arial Unicode MS" pitchFamily="34" charset="-128"/>
              </a:rPr>
              <a:t>In case of firm</a:t>
            </a:r>
            <a:r>
              <a:rPr lang="en-US" sz="2400" b="1" dirty="0" smtClean="0">
                <a:latin typeface="Arial Unicode MS" pitchFamily="34" charset="-128"/>
                <a:ea typeface="Arial Unicode MS" pitchFamily="34" charset="-128"/>
                <a:cs typeface="Arial Unicode MS" pitchFamily="34" charset="-128"/>
              </a:rPr>
              <a:t>:-</a:t>
            </a:r>
          </a:p>
          <a:p>
            <a:pPr marL="0" indent="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Either itself or through any of its partners, through its parent, subsidiary or associate entity in which firm or any partner has significant influence and control or whose name, trade mark, or brand is used by such individual.</a:t>
            </a: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eaLnBrk="1" fontAlgn="auto" hangingPunct="1">
              <a:spcAft>
                <a:spcPts val="0"/>
              </a:spcAft>
              <a:buFont typeface="Wingdings"/>
              <a:buChar char=""/>
              <a:defRPr/>
            </a:pPr>
            <a:endParaRPr lang="en-US" sz="2400" dirty="0" smtClean="0">
              <a:latin typeface="Arial Unicode MS" pitchFamily="34" charset="-128"/>
              <a:ea typeface="Arial Unicode MS" pitchFamily="34" charset="-128"/>
              <a:cs typeface="Arial Unicode MS" pitchFamily="34" charset="-128"/>
            </a:endParaRPr>
          </a:p>
          <a:p>
            <a:pPr marL="0" indent="0"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67</a:t>
            </a:fld>
            <a:endParaRPr lang="en-US"/>
          </a:p>
        </p:txBody>
      </p:sp>
      <p:sp>
        <p:nvSpPr>
          <p:cNvPr id="5632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610600" cy="1143000"/>
          </a:xfrm>
        </p:spPr>
        <p:txBody>
          <a:bodyPr>
            <a:normAutofit/>
          </a:bodyPr>
          <a:lstStyle/>
          <a:p>
            <a:pPr eaLnBrk="1" fontAlgn="auto" hangingPunct="1">
              <a:spcAft>
                <a:spcPts val="0"/>
              </a:spcAft>
              <a:defRPr/>
            </a:pPr>
            <a:r>
              <a:rPr lang="en-US" sz="3200" b="1" dirty="0" smtClean="0">
                <a:latin typeface="Arial Unicode MS" pitchFamily="34" charset="-128"/>
                <a:ea typeface="Arial Unicode MS" pitchFamily="34" charset="-128"/>
                <a:cs typeface="Arial Unicode MS" pitchFamily="34" charset="-128"/>
              </a:rPr>
              <a:t>Other matters to be included in Auditor’s Report </a:t>
            </a:r>
            <a:endParaRPr lang="en-US" sz="3200" b="1"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600200"/>
            <a:ext cx="8308975" cy="4495800"/>
          </a:xfrm>
        </p:spPr>
        <p:txBody>
          <a:bodyPr>
            <a:noAutofit/>
          </a:bodyPr>
          <a:lstStyle/>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Impact (if any) of pending litigations on its financial position in the financial statements.</a:t>
            </a:r>
          </a:p>
          <a:p>
            <a:pPr marL="347663" indent="-347663"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Provision for material foreseeable losses (if any) on long term contract including derivative contracts.</a:t>
            </a:r>
          </a:p>
          <a:p>
            <a:pPr marL="347663" indent="-347663"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Any delay in transferring amount to investor education and protection found by company. </a:t>
            </a:r>
          </a:p>
          <a:p>
            <a:pPr marL="0" indent="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eaLnBrk="1" fontAlgn="auto" hangingPunct="1">
              <a:spcAft>
                <a:spcPts val="0"/>
              </a:spcAft>
              <a:buFont typeface="Wingdings"/>
              <a:buChar char=""/>
              <a:defRPr/>
            </a:pPr>
            <a:endParaRPr lang="en-US" sz="2400" dirty="0" smtClean="0">
              <a:latin typeface="Arial Unicode MS" pitchFamily="34" charset="-128"/>
              <a:ea typeface="Arial Unicode MS" pitchFamily="34" charset="-128"/>
              <a:cs typeface="Arial Unicode MS" pitchFamily="34" charset="-128"/>
            </a:endParaRPr>
          </a:p>
          <a:p>
            <a:pPr marL="0" indent="0"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68</a:t>
            </a:fld>
            <a:endParaRPr lang="en-US"/>
          </a:p>
        </p:txBody>
      </p:sp>
      <p:sp>
        <p:nvSpPr>
          <p:cNvPr id="5632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381000" y="304800"/>
            <a:ext cx="8382000" cy="1143000"/>
          </a:xfrm>
        </p:spPr>
        <p:txBody>
          <a:bodyPr/>
          <a:lstStyle/>
          <a:p>
            <a:pPr eaLnBrk="1" hangingPunct="1"/>
            <a:r>
              <a:rPr lang="en-US" sz="3600" b="1" dirty="0" smtClean="0"/>
              <a:t>RESIGNATION OF AUDITOR (Section 140) </a:t>
            </a:r>
            <a:endParaRPr lang="en-US" dirty="0" smtClean="0"/>
          </a:p>
        </p:txBody>
      </p:sp>
      <p:sp>
        <p:nvSpPr>
          <p:cNvPr id="3" name="Content Placeholder 2"/>
          <p:cNvSpPr>
            <a:spLocks noGrp="1"/>
          </p:cNvSpPr>
          <p:nvPr>
            <p:ph sz="quarter" idx="1"/>
          </p:nvPr>
        </p:nvSpPr>
        <p:spPr>
          <a:xfrm>
            <a:off x="612775" y="1752600"/>
            <a:ext cx="8153400" cy="4343400"/>
          </a:xfrm>
        </p:spPr>
        <p:txBody>
          <a:bodyPr>
            <a:normAutofit/>
          </a:bodyPr>
          <a:lstStyle/>
          <a:p>
            <a:pPr marL="0" indent="0" algn="just" eaLnBrk="1" hangingPunct="1">
              <a:lnSpc>
                <a:spcPct val="80000"/>
              </a:lnSpc>
              <a:buFont typeface="Wingdings" pitchFamily="2" charset="2"/>
              <a:buNone/>
            </a:pPr>
            <a:r>
              <a:rPr lang="en-US" sz="2800" dirty="0" smtClean="0">
                <a:latin typeface="Arial Unicode MS" pitchFamily="34" charset="-128"/>
                <a:ea typeface="Arial Unicode MS" pitchFamily="34" charset="-128"/>
                <a:cs typeface="Arial Unicode MS" pitchFamily="34" charset="-128"/>
              </a:rPr>
              <a:t>An Auditor who resign from the company shall file within 30 days of resignation, the statement in prescribed form with Registrar of Companies within 30 days indicating reasons of resignation.  </a:t>
            </a:r>
          </a:p>
          <a:p>
            <a:pPr marL="0" indent="0" algn="just" eaLnBrk="1" hangingPunct="1">
              <a:lnSpc>
                <a:spcPct val="80000"/>
              </a:lnSpc>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None/>
            </a:pPr>
            <a:r>
              <a:rPr lang="en-US" sz="2800" dirty="0" smtClean="0">
                <a:latin typeface="Arial Unicode MS" pitchFamily="34" charset="-128"/>
                <a:ea typeface="Arial Unicode MS" pitchFamily="34" charset="-128"/>
                <a:cs typeface="Arial Unicode MS" pitchFamily="34" charset="-128"/>
              </a:rPr>
              <a:t>In case of Government company resigning, auditor shall file statement with C&amp;AG.</a:t>
            </a:r>
          </a:p>
          <a:p>
            <a:pPr marL="0" indent="0" algn="just" eaLnBrk="1" hangingPunct="1">
              <a:lnSpc>
                <a:spcPct val="80000"/>
              </a:lnSpc>
              <a:buNone/>
            </a:pPr>
            <a:endParaRPr lang="en-US" sz="28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None/>
            </a:pPr>
            <a:r>
              <a:rPr lang="en-US" sz="2800" dirty="0" smtClean="0">
                <a:latin typeface="Arial Unicode MS" pitchFamily="34" charset="-128"/>
                <a:ea typeface="Arial Unicode MS" pitchFamily="34" charset="-128"/>
                <a:cs typeface="Arial Unicode MS" pitchFamily="34" charset="-128"/>
              </a:rPr>
              <a:t>If auditor does not file such statement he shall be punishable with fine not less than Rs.50,000/- which may extend upto Rs.5,00,000/-</a:t>
            </a:r>
          </a:p>
          <a:p>
            <a:pPr marL="0" indent="0" eaLnBrk="1" hangingPunct="1">
              <a:lnSpc>
                <a:spcPct val="80000"/>
              </a:lnSpc>
              <a:buNone/>
            </a:pPr>
            <a:endParaRPr lang="en-US" sz="2800" dirty="0" smtClean="0">
              <a:latin typeface="Arial Unicode MS" pitchFamily="34" charset="-128"/>
              <a:ea typeface="Arial Unicode MS" pitchFamily="34" charset="-128"/>
              <a:cs typeface="Arial Unicode MS" pitchFamily="34" charset="-128"/>
            </a:endParaRPr>
          </a:p>
          <a:p>
            <a:pPr marL="0" indent="0" eaLnBrk="1" hangingPunct="1">
              <a:lnSpc>
                <a:spcPct val="80000"/>
              </a:lnSpc>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FD19A560-EA41-477F-B16F-1AE2EADB89E3}" type="slidenum">
              <a:rPr lang="en-US"/>
              <a:pPr>
                <a:defRPr/>
              </a:pPr>
              <a:t>69</a:t>
            </a:fld>
            <a:endParaRPr lang="en-US"/>
          </a:p>
        </p:txBody>
      </p:sp>
      <p:sp>
        <p:nvSpPr>
          <p:cNvPr id="5734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599" cy="838200"/>
          </a:xfrm>
        </p:spPr>
        <p:txBody>
          <a:bodyPr>
            <a:normAutofit/>
          </a:bodyPr>
          <a:lstStyle/>
          <a:p>
            <a:pPr eaLnBrk="1" fontAlgn="auto" hangingPunct="1">
              <a:spcAft>
                <a:spcPts val="0"/>
              </a:spcAft>
              <a:defRPr/>
            </a:pPr>
            <a:r>
              <a:rPr lang="en-US" sz="3600" dirty="0" smtClean="0">
                <a:solidFill>
                  <a:schemeClr val="tx1"/>
                </a:solidFill>
                <a:latin typeface="Arial Unicode MS" pitchFamily="34" charset="-128"/>
                <a:ea typeface="Arial Unicode MS" pitchFamily="34" charset="-128"/>
                <a:cs typeface="Arial Unicode MS" pitchFamily="34" charset="-128"/>
              </a:rPr>
              <a:t>One Person Company [Section 3(1)(c)]</a:t>
            </a:r>
            <a:endParaRPr lang="en-US" sz="3600" dirty="0">
              <a:solidFill>
                <a:schemeClr val="tx1"/>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600200"/>
            <a:ext cx="8458200" cy="5257800"/>
          </a:xfrm>
        </p:spPr>
        <p:txBody>
          <a:bodyPr>
            <a:normAutofit/>
          </a:bodyPr>
          <a:lstStyle/>
          <a:p>
            <a:pPr marL="0" indent="0" algn="just" eaLnBrk="1" fontAlgn="auto" hangingPunct="1">
              <a:spcAft>
                <a:spcPts val="0"/>
              </a:spcAft>
              <a:buNone/>
              <a:defRPr/>
            </a:pPr>
            <a:r>
              <a:rPr lang="en-US" sz="2800" b="1" dirty="0" smtClean="0">
                <a:latin typeface="Arial Unicode MS" pitchFamily="34" charset="-128"/>
                <a:ea typeface="Arial Unicode MS" pitchFamily="34" charset="-128"/>
                <a:cs typeface="Arial Unicode MS" pitchFamily="34" charset="-128"/>
              </a:rPr>
              <a:t>One Person company to convert into Public or Private company  (within 6 months)</a:t>
            </a:r>
          </a:p>
          <a:p>
            <a:pPr marL="0" indent="0" algn="just" eaLnBrk="1" fontAlgn="auto" hangingPunct="1">
              <a:spcAft>
                <a:spcPts val="0"/>
              </a:spcAft>
              <a:buNone/>
              <a:defRPr/>
            </a:pPr>
            <a:endParaRPr lang="en-US" sz="900" b="1"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When paid up capital exceeds Rs</a:t>
            </a:r>
            <a:r>
              <a:rPr lang="en-US" sz="2400" b="1" dirty="0" smtClean="0">
                <a:latin typeface="Arial Unicode MS" pitchFamily="34" charset="-128"/>
                <a:ea typeface="Arial Unicode MS" pitchFamily="34" charset="-128"/>
                <a:cs typeface="Arial Unicode MS" pitchFamily="34" charset="-128"/>
              </a:rPr>
              <a:t>.50,00,000/- </a:t>
            </a:r>
          </a:p>
          <a:p>
            <a:pPr marL="320040" indent="-320040" algn="ctr"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or </a:t>
            </a:r>
          </a:p>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Average annual turnover exceeds Rs.2,00,00,000/- at the last day of relevant period OPC shall cease to continue as OPC.</a:t>
            </a:r>
          </a:p>
          <a:p>
            <a:pPr marL="320040" indent="-320040" algn="just" eaLnBrk="1" fontAlgn="auto" hangingPunct="1">
              <a:spcAft>
                <a:spcPts val="0"/>
              </a:spcAft>
              <a:buFont typeface="Wingdings" pitchFamily="2" charset="2"/>
              <a:buChar char="Ø"/>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pitchFamily="2" charset="2"/>
              <a:buChar char="Ø"/>
              <a:defRPr/>
            </a:pPr>
            <a:endParaRPr lang="en-US" sz="10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1C0F8AD-3EC8-4425-9B69-FBD9FA5DCEC1}" type="slidenum">
              <a:rPr lang="en-US"/>
              <a:pPr>
                <a:defRPr/>
              </a:pPr>
              <a:t>7</a:t>
            </a:fld>
            <a:endParaRPr lang="en-US"/>
          </a:p>
        </p:txBody>
      </p:sp>
      <p:sp>
        <p:nvSpPr>
          <p:cNvPr id="12293" name="Footer Placeholder 4"/>
          <p:cNvSpPr>
            <a:spLocks noGrp="1"/>
          </p:cNvSpPr>
          <p:nvPr>
            <p:ph type="ftr" sz="quarter" idx="11"/>
          </p:nvPr>
        </p:nvSpPr>
        <p:spPr bwMode="auto">
          <a:xfrm>
            <a:off x="609600" y="6400800"/>
            <a:ext cx="8229600" cy="2127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53400" cy="609600"/>
          </a:xfrm>
        </p:spPr>
        <p:txBody>
          <a:bodyPr>
            <a:normAutofit fontScale="90000"/>
          </a:bodyPr>
          <a:lstStyle/>
          <a:p>
            <a:pPr eaLnBrk="1" fontAlgn="auto" hangingPunct="1">
              <a:spcAft>
                <a:spcPts val="0"/>
              </a:spcAft>
              <a:defRPr/>
            </a:pPr>
            <a:r>
              <a:rPr lang="en-US" sz="3600" b="1" dirty="0" smtClean="0"/>
              <a:t>INCREASED ACCOUNTABILITY OF AUDITORS (Section147)</a:t>
            </a:r>
            <a:endParaRPr lang="en-US" sz="3600" dirty="0"/>
          </a:p>
        </p:txBody>
      </p:sp>
      <p:sp>
        <p:nvSpPr>
          <p:cNvPr id="3" name="Content Placeholder 2"/>
          <p:cNvSpPr>
            <a:spLocks noGrp="1"/>
          </p:cNvSpPr>
          <p:nvPr>
            <p:ph sz="quarter" idx="1"/>
          </p:nvPr>
        </p:nvSpPr>
        <p:spPr>
          <a:xfrm>
            <a:off x="612775" y="1600200"/>
            <a:ext cx="8153400" cy="5257800"/>
          </a:xfrm>
        </p:spPr>
        <p:txBody>
          <a:bodyPr>
            <a:noAutofit/>
          </a:bodyPr>
          <a:lstStyle/>
          <a:p>
            <a:pPr marL="0" indent="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Section147 provides that where an auditor of a company contravenes any of the provisions relating to </a:t>
            </a:r>
            <a:r>
              <a:rPr lang="en-US" sz="2800" b="1" dirty="0" smtClean="0">
                <a:latin typeface="Arial Unicode MS" pitchFamily="34" charset="-128"/>
                <a:ea typeface="Arial Unicode MS" pitchFamily="34" charset="-128"/>
                <a:cs typeface="Arial Unicode MS" pitchFamily="34" charset="-128"/>
              </a:rPr>
              <a:t>contents of audit report, compliance with auditing standards, rendering prohibited services and signing of audit report</a:t>
            </a:r>
            <a:r>
              <a:rPr lang="en-US" sz="2800" dirty="0" smtClean="0">
                <a:latin typeface="Arial Unicode MS" pitchFamily="34" charset="-128"/>
                <a:ea typeface="Arial Unicode MS" pitchFamily="34" charset="-128"/>
                <a:cs typeface="Arial Unicode MS" pitchFamily="34" charset="-128"/>
              </a:rPr>
              <a:t> (i.e. Section143 to 145):</a:t>
            </a:r>
          </a:p>
          <a:p>
            <a:pPr marL="0" indent="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a:p>
            <a:pPr marL="231775" indent="-231775" algn="just" eaLnBrk="1" fontAlgn="auto" hangingPunct="1">
              <a:spcAft>
                <a:spcPts val="0"/>
              </a:spcAft>
              <a:buFont typeface="Wingdings" pitchFamily="2" charset="2"/>
              <a:buChar char="Ø"/>
              <a:defRPr/>
            </a:pPr>
            <a:r>
              <a:rPr lang="en-US" sz="2800" dirty="0" smtClean="0">
                <a:latin typeface="Arial Unicode MS" pitchFamily="34" charset="-128"/>
                <a:ea typeface="Arial Unicode MS" pitchFamily="34" charset="-128"/>
                <a:cs typeface="Arial Unicode MS" pitchFamily="34" charset="-128"/>
              </a:rPr>
              <a:t>He shall be punishable with fine which shall not be less than </a:t>
            </a:r>
            <a:r>
              <a:rPr lang="en-US" sz="2800" b="1" dirty="0" smtClean="0">
                <a:latin typeface="Arial Unicode MS" pitchFamily="34" charset="-128"/>
                <a:ea typeface="Arial Unicode MS" pitchFamily="34" charset="-128"/>
                <a:cs typeface="Arial Unicode MS" pitchFamily="34" charset="-128"/>
              </a:rPr>
              <a:t>twenty five thousand rupees </a:t>
            </a:r>
            <a:r>
              <a:rPr lang="en-US" sz="2800" dirty="0" smtClean="0">
                <a:latin typeface="Arial Unicode MS" pitchFamily="34" charset="-128"/>
                <a:ea typeface="Arial Unicode MS" pitchFamily="34" charset="-128"/>
                <a:cs typeface="Arial Unicode MS" pitchFamily="34" charset="-128"/>
              </a:rPr>
              <a:t>but which may extend to </a:t>
            </a:r>
            <a:r>
              <a:rPr lang="en-US" sz="2800" b="1" dirty="0" smtClean="0">
                <a:latin typeface="Arial Unicode MS" pitchFamily="34" charset="-128"/>
                <a:ea typeface="Arial Unicode MS" pitchFamily="34" charset="-128"/>
                <a:cs typeface="Arial Unicode MS" pitchFamily="34" charset="-128"/>
              </a:rPr>
              <a:t>five </a:t>
            </a:r>
            <a:r>
              <a:rPr lang="en-US" sz="2800" b="1" dirty="0" err="1" smtClean="0">
                <a:latin typeface="Arial Unicode MS" pitchFamily="34" charset="-128"/>
                <a:ea typeface="Arial Unicode MS" pitchFamily="34" charset="-128"/>
                <a:cs typeface="Arial Unicode MS" pitchFamily="34" charset="-128"/>
              </a:rPr>
              <a:t>lakh</a:t>
            </a:r>
            <a:r>
              <a:rPr lang="en-US" sz="2800" b="1" dirty="0" smtClean="0">
                <a:latin typeface="Arial Unicode MS" pitchFamily="34" charset="-128"/>
                <a:ea typeface="Arial Unicode MS" pitchFamily="34" charset="-128"/>
                <a:cs typeface="Arial Unicode MS" pitchFamily="34" charset="-128"/>
              </a:rPr>
              <a:t> rupees.</a:t>
            </a:r>
          </a:p>
          <a:p>
            <a:pPr marL="231775" indent="-231775" algn="just" eaLnBrk="1" fontAlgn="auto" hangingPunct="1">
              <a:spcAft>
                <a:spcPts val="0"/>
              </a:spcAft>
              <a:buFont typeface="Wingdings" pitchFamily="2" charset="2"/>
              <a:buChar char="Ø"/>
              <a:defRPr/>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F2038B97-ED2C-4C5A-87E4-E8FFB74E5E7A}" type="slidenum">
              <a:rPr lang="en-US"/>
              <a:pPr>
                <a:defRPr/>
              </a:pPr>
              <a:t>70</a:t>
            </a:fld>
            <a:endParaRPr lang="en-US"/>
          </a:p>
        </p:txBody>
      </p:sp>
      <p:sp>
        <p:nvSpPr>
          <p:cNvPr id="5222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53400" cy="609600"/>
          </a:xfrm>
        </p:spPr>
        <p:txBody>
          <a:bodyPr>
            <a:normAutofit fontScale="90000"/>
          </a:bodyPr>
          <a:lstStyle/>
          <a:p>
            <a:pPr eaLnBrk="1" fontAlgn="auto" hangingPunct="1">
              <a:spcAft>
                <a:spcPts val="0"/>
              </a:spcAft>
              <a:defRPr/>
            </a:pPr>
            <a:r>
              <a:rPr lang="en-US" sz="3600" b="1" dirty="0" smtClean="0"/>
              <a:t>INCREASED ACCOUNTABILITY OF AUDITORS (Section 147)</a:t>
            </a:r>
            <a:endParaRPr lang="en-US" sz="3600" dirty="0"/>
          </a:p>
        </p:txBody>
      </p:sp>
      <p:sp>
        <p:nvSpPr>
          <p:cNvPr id="3" name="Content Placeholder 2"/>
          <p:cNvSpPr>
            <a:spLocks noGrp="1"/>
          </p:cNvSpPr>
          <p:nvPr>
            <p:ph sz="quarter" idx="1"/>
          </p:nvPr>
        </p:nvSpPr>
        <p:spPr>
          <a:xfrm>
            <a:off x="612775" y="1600200"/>
            <a:ext cx="8153400" cy="4495800"/>
          </a:xfrm>
        </p:spPr>
        <p:txBody>
          <a:bodyPr>
            <a:noAutofit/>
          </a:bodyPr>
          <a:lstStyle/>
          <a:p>
            <a:pPr marL="231775" indent="-231775" algn="just" eaLnBrk="1" fontAlgn="auto" hangingPunct="1">
              <a:spcAft>
                <a:spcPts val="0"/>
              </a:spcAft>
              <a:buFont typeface="Wingdings" pitchFamily="2" charset="2"/>
              <a:buChar char="Ø"/>
              <a:defRPr/>
            </a:pPr>
            <a:r>
              <a:rPr lang="en-US" sz="2800" dirty="0" smtClean="0">
                <a:latin typeface="Arial Unicode MS" pitchFamily="34" charset="-128"/>
                <a:ea typeface="Arial Unicode MS" pitchFamily="34" charset="-128"/>
                <a:cs typeface="Arial Unicode MS" pitchFamily="34" charset="-128"/>
              </a:rPr>
              <a:t>Where auditor has contravened any of the aforesaid provisions with </a:t>
            </a:r>
            <a:r>
              <a:rPr lang="en-US" sz="2800" b="1" dirty="0" smtClean="0">
                <a:latin typeface="Arial Unicode MS" pitchFamily="34" charset="-128"/>
                <a:ea typeface="Arial Unicode MS" pitchFamily="34" charset="-128"/>
                <a:cs typeface="Arial Unicode MS" pitchFamily="34" charset="-128"/>
              </a:rPr>
              <a:t>intent to deceive</a:t>
            </a:r>
            <a:r>
              <a:rPr lang="en-US" sz="2800" dirty="0" smtClean="0">
                <a:latin typeface="Arial Unicode MS" pitchFamily="34" charset="-128"/>
                <a:ea typeface="Arial Unicode MS" pitchFamily="34" charset="-128"/>
                <a:cs typeface="Arial Unicode MS" pitchFamily="34" charset="-128"/>
              </a:rPr>
              <a:t> the company or its </a:t>
            </a:r>
            <a:r>
              <a:rPr lang="en-US" sz="2800" b="1" dirty="0" smtClean="0">
                <a:latin typeface="Arial Unicode MS" pitchFamily="34" charset="-128"/>
                <a:ea typeface="Arial Unicode MS" pitchFamily="34" charset="-128"/>
                <a:cs typeface="Arial Unicode MS" pitchFamily="34" charset="-128"/>
              </a:rPr>
              <a:t>shareholders or creditors or any other person interested or concerned in the company,</a:t>
            </a:r>
            <a:r>
              <a:rPr lang="en-US" sz="2800" dirty="0" smtClean="0">
                <a:latin typeface="Arial Unicode MS" pitchFamily="34" charset="-128"/>
                <a:ea typeface="Arial Unicode MS" pitchFamily="34" charset="-128"/>
                <a:cs typeface="Arial Unicode MS" pitchFamily="34" charset="-128"/>
              </a:rPr>
              <a:t> he shall be punishable with imprisonment for a term which may extend to one year and with fine which shall not be less than </a:t>
            </a:r>
            <a:r>
              <a:rPr lang="en-US" sz="2800" b="1" dirty="0" smtClean="0">
                <a:latin typeface="Arial Unicode MS" pitchFamily="34" charset="-128"/>
                <a:ea typeface="Arial Unicode MS" pitchFamily="34" charset="-128"/>
                <a:cs typeface="Arial Unicode MS" pitchFamily="34" charset="-128"/>
              </a:rPr>
              <a:t>one </a:t>
            </a:r>
            <a:r>
              <a:rPr lang="en-US" sz="2800" b="1" dirty="0" err="1" smtClean="0">
                <a:latin typeface="Arial Unicode MS" pitchFamily="34" charset="-128"/>
                <a:ea typeface="Arial Unicode MS" pitchFamily="34" charset="-128"/>
                <a:cs typeface="Arial Unicode MS" pitchFamily="34" charset="-128"/>
              </a:rPr>
              <a:t>lakh</a:t>
            </a:r>
            <a:r>
              <a:rPr lang="en-US" sz="2800" b="1" dirty="0" smtClean="0">
                <a:latin typeface="Arial Unicode MS" pitchFamily="34" charset="-128"/>
                <a:ea typeface="Arial Unicode MS" pitchFamily="34" charset="-128"/>
                <a:cs typeface="Arial Unicode MS" pitchFamily="34" charset="-128"/>
              </a:rPr>
              <a:t> rupees</a:t>
            </a:r>
            <a:r>
              <a:rPr lang="en-US" sz="2800" dirty="0" smtClean="0">
                <a:latin typeface="Arial Unicode MS" pitchFamily="34" charset="-128"/>
                <a:ea typeface="Arial Unicode MS" pitchFamily="34" charset="-128"/>
                <a:cs typeface="Arial Unicode MS" pitchFamily="34" charset="-128"/>
              </a:rPr>
              <a:t> but which may extend to twenty </a:t>
            </a:r>
            <a:r>
              <a:rPr lang="en-US" sz="2800" b="1" dirty="0" smtClean="0">
                <a:latin typeface="Arial Unicode MS" pitchFamily="34" charset="-128"/>
                <a:ea typeface="Arial Unicode MS" pitchFamily="34" charset="-128"/>
                <a:cs typeface="Arial Unicode MS" pitchFamily="34" charset="-128"/>
              </a:rPr>
              <a:t>five </a:t>
            </a:r>
            <a:r>
              <a:rPr lang="en-US" sz="2800" b="1" dirty="0" err="1" smtClean="0">
                <a:latin typeface="Arial Unicode MS" pitchFamily="34" charset="-128"/>
                <a:ea typeface="Arial Unicode MS" pitchFamily="34" charset="-128"/>
                <a:cs typeface="Arial Unicode MS" pitchFamily="34" charset="-128"/>
              </a:rPr>
              <a:t>lakh</a:t>
            </a:r>
            <a:r>
              <a:rPr lang="en-US" sz="2800" b="1" dirty="0" smtClean="0">
                <a:latin typeface="Arial Unicode MS" pitchFamily="34" charset="-128"/>
                <a:ea typeface="Arial Unicode MS" pitchFamily="34" charset="-128"/>
                <a:cs typeface="Arial Unicode MS" pitchFamily="34" charset="-128"/>
              </a:rPr>
              <a:t> rupees</a:t>
            </a:r>
            <a:r>
              <a:rPr lang="en-US" sz="2800" dirty="0" smtClean="0">
                <a:latin typeface="Arial Unicode MS" pitchFamily="34" charset="-128"/>
                <a:ea typeface="Arial Unicode MS" pitchFamily="34" charset="-128"/>
                <a:cs typeface="Arial Unicode MS" pitchFamily="34" charset="-128"/>
              </a:rPr>
              <a:t>, or with both. </a:t>
            </a: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F2038B97-ED2C-4C5A-87E4-E8FFB74E5E7A}" type="slidenum">
              <a:rPr lang="en-US"/>
              <a:pPr>
                <a:defRPr/>
              </a:pPr>
              <a:t>71</a:t>
            </a:fld>
            <a:endParaRPr lang="en-US"/>
          </a:p>
        </p:txBody>
      </p:sp>
      <p:sp>
        <p:nvSpPr>
          <p:cNvPr id="5222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53400" cy="609600"/>
          </a:xfrm>
        </p:spPr>
        <p:txBody>
          <a:bodyPr>
            <a:normAutofit fontScale="90000"/>
          </a:bodyPr>
          <a:lstStyle/>
          <a:p>
            <a:pPr eaLnBrk="1" fontAlgn="auto" hangingPunct="1">
              <a:spcAft>
                <a:spcPts val="0"/>
              </a:spcAft>
              <a:defRPr/>
            </a:pPr>
            <a:r>
              <a:rPr lang="en-US" sz="3600" b="1" dirty="0" smtClean="0"/>
              <a:t>INCREASED ACCOUNTABILITY OF AUDITORS (Section147)</a:t>
            </a:r>
            <a:endParaRPr lang="en-US" sz="3600" dirty="0"/>
          </a:p>
        </p:txBody>
      </p:sp>
      <p:sp>
        <p:nvSpPr>
          <p:cNvPr id="3" name="Content Placeholder 2"/>
          <p:cNvSpPr>
            <a:spLocks noGrp="1"/>
          </p:cNvSpPr>
          <p:nvPr>
            <p:ph sz="quarter" idx="1"/>
          </p:nvPr>
        </p:nvSpPr>
        <p:spPr>
          <a:xfrm>
            <a:off x="612775" y="1600200"/>
            <a:ext cx="8153400" cy="4495800"/>
          </a:xfrm>
        </p:spPr>
        <p:txBody>
          <a:bodyPr>
            <a:noAutofit/>
          </a:bodyPr>
          <a:lstStyle/>
          <a:p>
            <a:pPr marL="231775" indent="-231775" algn="just" eaLnBrk="1" fontAlgn="auto" hangingPunct="1">
              <a:spcAft>
                <a:spcPts val="0"/>
              </a:spcAft>
              <a:buFont typeface="Wingdings" pitchFamily="2" charset="2"/>
              <a:buChar char="Ø"/>
              <a:defRPr/>
            </a:pPr>
            <a:r>
              <a:rPr lang="en-US" sz="2800" dirty="0" smtClean="0">
                <a:latin typeface="Arial Unicode MS" pitchFamily="34" charset="-128"/>
                <a:ea typeface="Arial Unicode MS" pitchFamily="34" charset="-128"/>
                <a:cs typeface="Arial Unicode MS" pitchFamily="34" charset="-128"/>
              </a:rPr>
              <a:t>Where an auditor has been convicted of an offence as above, he shall be liable to – </a:t>
            </a:r>
          </a:p>
          <a:p>
            <a:pPr marL="855663" indent="-404813" algn="just" eaLnBrk="1" fontAlgn="auto" hangingPunct="1">
              <a:spcAft>
                <a:spcPts val="0"/>
              </a:spcAft>
              <a:buFont typeface="+mj-lt"/>
              <a:buAutoNum type="romanLcPeriod"/>
              <a:defRPr/>
            </a:pPr>
            <a:r>
              <a:rPr lang="en-US" sz="2800" b="1" dirty="0" smtClean="0">
                <a:latin typeface="Arial Unicode MS" pitchFamily="34" charset="-128"/>
                <a:ea typeface="Arial Unicode MS" pitchFamily="34" charset="-128"/>
                <a:cs typeface="Arial Unicode MS" pitchFamily="34" charset="-128"/>
              </a:rPr>
              <a:t>Refund the remuneration </a:t>
            </a:r>
            <a:r>
              <a:rPr lang="en-US" sz="2800" dirty="0" smtClean="0">
                <a:latin typeface="Arial Unicode MS" pitchFamily="34" charset="-128"/>
                <a:ea typeface="Arial Unicode MS" pitchFamily="34" charset="-128"/>
                <a:cs typeface="Arial Unicode MS" pitchFamily="34" charset="-128"/>
              </a:rPr>
              <a:t>received by him to the company; and </a:t>
            </a:r>
          </a:p>
          <a:p>
            <a:pPr marL="855663" indent="-404813" algn="just" eaLnBrk="1" fontAlgn="auto" hangingPunct="1">
              <a:spcAft>
                <a:spcPts val="0"/>
              </a:spcAft>
              <a:buFont typeface="+mj-lt"/>
              <a:buAutoNum type="romanLcPeriod"/>
              <a:defRPr/>
            </a:pPr>
            <a:r>
              <a:rPr lang="en-US" sz="2800" b="1" dirty="0" smtClean="0">
                <a:latin typeface="Arial Unicode MS" pitchFamily="34" charset="-128"/>
                <a:ea typeface="Arial Unicode MS" pitchFamily="34" charset="-128"/>
                <a:cs typeface="Arial Unicode MS" pitchFamily="34" charset="-128"/>
              </a:rPr>
              <a:t>Pay for damages</a:t>
            </a:r>
            <a:r>
              <a:rPr lang="en-US" sz="2800" dirty="0" smtClean="0">
                <a:latin typeface="Arial Unicode MS" pitchFamily="34" charset="-128"/>
                <a:ea typeface="Arial Unicode MS" pitchFamily="34" charset="-128"/>
                <a:cs typeface="Arial Unicode MS" pitchFamily="34" charset="-128"/>
              </a:rPr>
              <a:t> to the company or to any other persons </a:t>
            </a:r>
            <a:r>
              <a:rPr lang="en-US" sz="2800" b="1" dirty="0" smtClean="0">
                <a:latin typeface="Arial Unicode MS" pitchFamily="34" charset="-128"/>
                <a:ea typeface="Arial Unicode MS" pitchFamily="34" charset="-128"/>
                <a:cs typeface="Arial Unicode MS" pitchFamily="34" charset="-128"/>
              </a:rPr>
              <a:t>for loss </a:t>
            </a:r>
            <a:r>
              <a:rPr lang="en-US" sz="2800" dirty="0" smtClean="0">
                <a:latin typeface="Arial Unicode MS" pitchFamily="34" charset="-128"/>
                <a:ea typeface="Arial Unicode MS" pitchFamily="34" charset="-128"/>
                <a:cs typeface="Arial Unicode MS" pitchFamily="34" charset="-128"/>
              </a:rPr>
              <a:t>arising out of </a:t>
            </a:r>
            <a:r>
              <a:rPr lang="en-US" sz="2800" b="1" dirty="0" smtClean="0">
                <a:latin typeface="Arial Unicode MS" pitchFamily="34" charset="-128"/>
                <a:ea typeface="Arial Unicode MS" pitchFamily="34" charset="-128"/>
                <a:cs typeface="Arial Unicode MS" pitchFamily="34" charset="-128"/>
              </a:rPr>
              <a:t>incorrect or misleading statements of particulars made in his audit report</a:t>
            </a:r>
            <a:r>
              <a:rPr lang="en-US" sz="2800" dirty="0" smtClean="0">
                <a:latin typeface="Arial Unicode MS" pitchFamily="34" charset="-128"/>
                <a:ea typeface="Arial Unicode MS" pitchFamily="34" charset="-128"/>
                <a:cs typeface="Arial Unicode MS" pitchFamily="34" charset="-128"/>
              </a:rPr>
              <a:t>.</a:t>
            </a:r>
          </a:p>
          <a:p>
            <a:pPr marL="0" indent="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8EDD4E9-A626-4A32-A3EF-AE7FF83941FD}" type="slidenum">
              <a:rPr lang="en-US"/>
              <a:pPr>
                <a:defRPr/>
              </a:pPr>
              <a:t>72</a:t>
            </a:fld>
            <a:endParaRPr lang="en-US"/>
          </a:p>
        </p:txBody>
      </p:sp>
      <p:sp>
        <p:nvSpPr>
          <p:cNvPr id="53253"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53400" cy="609600"/>
          </a:xfrm>
        </p:spPr>
        <p:txBody>
          <a:bodyPr>
            <a:normAutofit fontScale="90000"/>
          </a:bodyPr>
          <a:lstStyle/>
          <a:p>
            <a:pPr eaLnBrk="1" fontAlgn="auto" hangingPunct="1">
              <a:spcAft>
                <a:spcPts val="0"/>
              </a:spcAft>
              <a:defRPr/>
            </a:pPr>
            <a:r>
              <a:rPr lang="en-US" sz="3600" b="1" dirty="0" smtClean="0"/>
              <a:t>INCREASED ACCOUNTABILITY OF AUDITORS (Section147)</a:t>
            </a:r>
            <a:endParaRPr lang="en-US" sz="3600" dirty="0"/>
          </a:p>
        </p:txBody>
      </p:sp>
      <p:sp>
        <p:nvSpPr>
          <p:cNvPr id="3" name="Content Placeholder 2"/>
          <p:cNvSpPr>
            <a:spLocks noGrp="1"/>
          </p:cNvSpPr>
          <p:nvPr>
            <p:ph sz="quarter" idx="1"/>
          </p:nvPr>
        </p:nvSpPr>
        <p:spPr>
          <a:xfrm>
            <a:off x="612775" y="1600200"/>
            <a:ext cx="8153400" cy="4495800"/>
          </a:xfrm>
        </p:spPr>
        <p:txBody>
          <a:bodyPr>
            <a:noAutofit/>
          </a:bodyPr>
          <a:lstStyle/>
          <a:p>
            <a:pPr marL="0" indent="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Where the auditor of a company is an audit firm and it is proved that the audit partner or partners has or have :</a:t>
            </a:r>
          </a:p>
          <a:p>
            <a:pPr marL="0" indent="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  </a:t>
            </a:r>
            <a:r>
              <a:rPr lang="en-US" sz="2400" b="1" dirty="0" smtClean="0">
                <a:latin typeface="Arial Unicode MS" pitchFamily="34" charset="-128"/>
                <a:ea typeface="Arial Unicode MS" pitchFamily="34" charset="-128"/>
                <a:cs typeface="Arial Unicode MS" pitchFamily="34" charset="-128"/>
              </a:rPr>
              <a:t>Acted </a:t>
            </a:r>
            <a:r>
              <a:rPr lang="en-US" sz="2400" dirty="0" smtClean="0">
                <a:latin typeface="Arial Unicode MS" pitchFamily="34" charset="-128"/>
                <a:ea typeface="Arial Unicode MS" pitchFamily="34" charset="-128"/>
                <a:cs typeface="Arial Unicode MS" pitchFamily="34" charset="-128"/>
              </a:rPr>
              <a:t>in a </a:t>
            </a:r>
            <a:r>
              <a:rPr lang="en-US" sz="2400" b="1" dirty="0" smtClean="0">
                <a:latin typeface="Arial Unicode MS" pitchFamily="34" charset="-128"/>
                <a:ea typeface="Arial Unicode MS" pitchFamily="34" charset="-128"/>
                <a:cs typeface="Arial Unicode MS" pitchFamily="34" charset="-128"/>
              </a:rPr>
              <a:t>fraudulent manner</a:t>
            </a:r>
            <a:r>
              <a:rPr lang="en-US" sz="2400" dirty="0" smtClean="0">
                <a:latin typeface="Arial Unicode MS" pitchFamily="34" charset="-128"/>
                <a:ea typeface="Arial Unicode MS" pitchFamily="34" charset="-128"/>
                <a:cs typeface="Arial Unicode MS" pitchFamily="34" charset="-128"/>
              </a:rPr>
              <a:t> or</a:t>
            </a:r>
          </a:p>
          <a:p>
            <a:pPr marL="231775" indent="-231775"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 </a:t>
            </a:r>
            <a:r>
              <a:rPr lang="en-US" sz="2400" b="1" dirty="0" smtClean="0">
                <a:latin typeface="Arial Unicode MS" pitchFamily="34" charset="-128"/>
                <a:ea typeface="Arial Unicode MS" pitchFamily="34" charset="-128"/>
                <a:cs typeface="Arial Unicode MS" pitchFamily="34" charset="-128"/>
              </a:rPr>
              <a:t>Abetted or colluded</a:t>
            </a:r>
            <a:r>
              <a:rPr lang="en-US" sz="2400" dirty="0" smtClean="0">
                <a:latin typeface="Arial Unicode MS" pitchFamily="34" charset="-128"/>
                <a:ea typeface="Arial Unicode MS" pitchFamily="34" charset="-128"/>
                <a:cs typeface="Arial Unicode MS" pitchFamily="34" charset="-128"/>
              </a:rPr>
              <a:t> in any </a:t>
            </a:r>
            <a:r>
              <a:rPr lang="en-US" sz="2400" b="1" dirty="0" smtClean="0">
                <a:latin typeface="Arial Unicode MS" pitchFamily="34" charset="-128"/>
                <a:ea typeface="Arial Unicode MS" pitchFamily="34" charset="-128"/>
                <a:cs typeface="Arial Unicode MS" pitchFamily="34" charset="-128"/>
              </a:rPr>
              <a:t>fraud </a:t>
            </a:r>
            <a:r>
              <a:rPr lang="en-US" sz="2400" dirty="0" smtClean="0">
                <a:latin typeface="Arial Unicode MS" pitchFamily="34" charset="-128"/>
                <a:ea typeface="Arial Unicode MS" pitchFamily="34" charset="-128"/>
                <a:cs typeface="Arial Unicode MS" pitchFamily="34" charset="-128"/>
              </a:rPr>
              <a:t>by or in relation to or by the company or its directors or officers, the civil liability as provided in the Act or any other law for such an act would be of the </a:t>
            </a:r>
            <a:r>
              <a:rPr lang="en-US" sz="2400" b="1" dirty="0" smtClean="0">
                <a:latin typeface="Arial Unicode MS" pitchFamily="34" charset="-128"/>
                <a:ea typeface="Arial Unicode MS" pitchFamily="34" charset="-128"/>
                <a:cs typeface="Arial Unicode MS" pitchFamily="34" charset="-128"/>
              </a:rPr>
              <a:t>audit partner or partners as well as of the firm jointly and severally.</a:t>
            </a:r>
          </a:p>
          <a:p>
            <a:pPr marL="231775" indent="-231775"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Any criminal liability other than fine shall be devolve only on concerned partner or partners who acted in fraudulent manner or abetted or colluded in any fraud.</a:t>
            </a:r>
          </a:p>
        </p:txBody>
      </p:sp>
      <p:sp>
        <p:nvSpPr>
          <p:cNvPr id="4" name="Slide Number Placeholder 3"/>
          <p:cNvSpPr>
            <a:spLocks noGrp="1"/>
          </p:cNvSpPr>
          <p:nvPr>
            <p:ph type="sldNum" sz="quarter" idx="12"/>
          </p:nvPr>
        </p:nvSpPr>
        <p:spPr/>
        <p:txBody>
          <a:bodyPr>
            <a:normAutofit fontScale="85000" lnSpcReduction="20000"/>
          </a:bodyPr>
          <a:lstStyle/>
          <a:p>
            <a:pPr>
              <a:defRPr/>
            </a:pPr>
            <a:fld id="{28EDD4E9-A626-4A32-A3EF-AE7FF83941FD}" type="slidenum">
              <a:rPr lang="en-US"/>
              <a:pPr>
                <a:defRPr/>
              </a:pPr>
              <a:t>73</a:t>
            </a:fld>
            <a:endParaRPr lang="en-US"/>
          </a:p>
        </p:txBody>
      </p:sp>
      <p:sp>
        <p:nvSpPr>
          <p:cNvPr id="53253"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381000" y="304800"/>
            <a:ext cx="8382000" cy="1143000"/>
          </a:xfrm>
        </p:spPr>
        <p:txBody>
          <a:bodyPr/>
          <a:lstStyle/>
          <a:p>
            <a:pPr eaLnBrk="1" hangingPunct="1"/>
            <a:r>
              <a:rPr lang="en-US" sz="3600" b="1" smtClean="0"/>
              <a:t>AUDITOR TO ATTEND AGM </a:t>
            </a:r>
            <a:endParaRPr lang="en-US" smtClean="0"/>
          </a:p>
        </p:txBody>
      </p:sp>
      <p:sp>
        <p:nvSpPr>
          <p:cNvPr id="3" name="Content Placeholder 2"/>
          <p:cNvSpPr>
            <a:spLocks noGrp="1"/>
          </p:cNvSpPr>
          <p:nvPr>
            <p:ph sz="quarter" idx="1"/>
          </p:nvPr>
        </p:nvSpPr>
        <p:spPr>
          <a:xfrm>
            <a:off x="1371600" y="1981200"/>
            <a:ext cx="8153400" cy="4495800"/>
          </a:xfrm>
        </p:spPr>
        <p:txBody>
          <a:bodyPr>
            <a:noAutofit/>
          </a:bodyPr>
          <a:lstStyle/>
          <a:p>
            <a:pPr marL="0" indent="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In the existing Act Auditor is not mandatorily required to attend  Annual General Meeting but new Companies Act, 2013 provides under section146, every auditor shall attend general meeting by himself or through its </a:t>
            </a:r>
            <a:r>
              <a:rPr lang="en-US" sz="2800" dirty="0" err="1" smtClean="0">
                <a:latin typeface="Arial Unicode MS" pitchFamily="34" charset="-128"/>
                <a:ea typeface="Arial Unicode MS" pitchFamily="34" charset="-128"/>
                <a:cs typeface="Arial Unicode MS" pitchFamily="34" charset="-128"/>
              </a:rPr>
              <a:t>authorised</a:t>
            </a:r>
            <a:r>
              <a:rPr lang="en-US" sz="2800" dirty="0" smtClean="0">
                <a:latin typeface="Arial Unicode MS" pitchFamily="34" charset="-128"/>
                <a:ea typeface="Arial Unicode MS" pitchFamily="34" charset="-128"/>
                <a:cs typeface="Arial Unicode MS" pitchFamily="34" charset="-128"/>
              </a:rPr>
              <a:t> representative who is also qualified to be the </a:t>
            </a:r>
            <a:r>
              <a:rPr lang="en-US" sz="2800" u="sng" dirty="0" smtClean="0">
                <a:latin typeface="Arial Unicode MS" pitchFamily="34" charset="-128"/>
                <a:ea typeface="Arial Unicode MS" pitchFamily="34" charset="-128"/>
                <a:cs typeface="Arial Unicode MS" pitchFamily="34" charset="-128"/>
              </a:rPr>
              <a:t>Auditor unless otherwise exempted by the company</a:t>
            </a:r>
            <a:r>
              <a:rPr lang="en-US" sz="2800" dirty="0" smtClean="0">
                <a:latin typeface="Arial Unicode MS" pitchFamily="34" charset="-128"/>
                <a:ea typeface="Arial Unicode MS" pitchFamily="34" charset="-128"/>
                <a:cs typeface="Arial Unicode MS" pitchFamily="34" charset="-128"/>
              </a:rPr>
              <a:t>.</a:t>
            </a:r>
          </a:p>
          <a:p>
            <a:pPr marL="320040" indent="-320040" eaLnBrk="1" fontAlgn="auto" hangingPunct="1">
              <a:spcAft>
                <a:spcPts val="0"/>
              </a:spcAft>
              <a:buFont typeface="Wingdings"/>
              <a:buChar char=""/>
              <a:defRPr/>
            </a:pPr>
            <a:endParaRPr lang="en-US" sz="2800" dirty="0" smtClean="0">
              <a:latin typeface="Arial Unicode MS" pitchFamily="34" charset="-128"/>
              <a:ea typeface="Arial Unicode MS" pitchFamily="34" charset="-128"/>
              <a:cs typeface="Arial Unicode MS" pitchFamily="34" charset="-128"/>
            </a:endParaRPr>
          </a:p>
          <a:p>
            <a:pPr marL="0" indent="0"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5CFC1BF-390B-466B-9CB1-4532287D7EAF}" type="slidenum">
              <a:rPr lang="en-US"/>
              <a:pPr>
                <a:defRPr/>
              </a:pPr>
              <a:t>74</a:t>
            </a:fld>
            <a:endParaRPr lang="en-US"/>
          </a:p>
        </p:txBody>
      </p:sp>
      <p:sp>
        <p:nvSpPr>
          <p:cNvPr id="58373" name="Footer Placeholder 4"/>
          <p:cNvSpPr>
            <a:spLocks noGrp="1"/>
          </p:cNvSpPr>
          <p:nvPr>
            <p:ph type="ftr" sz="quarter" idx="11"/>
          </p:nvPr>
        </p:nvSpPr>
        <p:spPr bwMode="auto">
          <a:xfrm>
            <a:off x="7086600" y="6248400"/>
            <a:ext cx="1676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696200" cy="2819400"/>
          </a:xfrm>
        </p:spPr>
        <p:txBody>
          <a:bodyPr>
            <a:normAutofit fontScale="90000"/>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DIRECTORS</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endParaRPr lang="en-US" sz="3600" u="sng" cap="none" dirty="0" smtClean="0">
              <a:solidFill>
                <a:srgbClr val="17375E"/>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pPr eaLnBrk="1" fontAlgn="auto" hangingPunct="1">
              <a:spcAft>
                <a:spcPts val="0"/>
              </a:spcAft>
              <a:defRPr/>
            </a:pPr>
            <a:r>
              <a:rPr lang="en-US" dirty="0" smtClean="0"/>
              <a:t>DIRECTORS</a:t>
            </a:r>
            <a:endParaRPr lang="en-US" dirty="0"/>
          </a:p>
        </p:txBody>
      </p:sp>
      <p:sp>
        <p:nvSpPr>
          <p:cNvPr id="3" name="Content Placeholder 2"/>
          <p:cNvSpPr>
            <a:spLocks noGrp="1"/>
          </p:cNvSpPr>
          <p:nvPr>
            <p:ph sz="quarter" idx="1"/>
          </p:nvPr>
        </p:nvSpPr>
        <p:spPr>
          <a:xfrm>
            <a:off x="457200" y="1524000"/>
            <a:ext cx="8382000" cy="5334000"/>
          </a:xfrm>
        </p:spPr>
        <p:txBody>
          <a:bodyPr>
            <a:noAutofit/>
          </a:bodyPr>
          <a:lstStyle/>
          <a:p>
            <a:pPr marL="514350" indent="-514350" algn="just" eaLnBrk="1" fontAlgn="auto" hangingPunct="1">
              <a:spcAft>
                <a:spcPts val="0"/>
              </a:spcAft>
              <a:defRPr/>
            </a:pPr>
            <a:r>
              <a:rPr lang="en-US" sz="2800" dirty="0" smtClean="0">
                <a:latin typeface="Arial Unicode MS" pitchFamily="34" charset="-128"/>
                <a:ea typeface="Arial Unicode MS" pitchFamily="34" charset="-128"/>
                <a:cs typeface="Arial Unicode MS" pitchFamily="34" charset="-128"/>
              </a:rPr>
              <a:t>A company can have maximum no. of directors 15.  </a:t>
            </a: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r>
              <a:rPr lang="en-US" sz="2800" dirty="0" smtClean="0">
                <a:latin typeface="Arial Unicode MS" pitchFamily="34" charset="-128"/>
                <a:ea typeface="Arial Unicode MS" pitchFamily="34" charset="-128"/>
                <a:cs typeface="Arial Unicode MS" pitchFamily="34" charset="-128"/>
              </a:rPr>
              <a:t>If company wants to appoint more than 15, company can appoint after passing Special Resolution.</a:t>
            </a: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pPr eaLnBrk="1" fontAlgn="auto" hangingPunct="1">
              <a:spcAft>
                <a:spcPts val="0"/>
              </a:spcAft>
              <a:defRPr/>
            </a:pPr>
            <a:r>
              <a:rPr lang="en-US" dirty="0" smtClean="0"/>
              <a:t>Resident  Director</a:t>
            </a:r>
            <a:endParaRPr lang="en-US" dirty="0"/>
          </a:p>
        </p:txBody>
      </p:sp>
      <p:sp>
        <p:nvSpPr>
          <p:cNvPr id="3" name="Content Placeholder 2"/>
          <p:cNvSpPr>
            <a:spLocks noGrp="1"/>
          </p:cNvSpPr>
          <p:nvPr>
            <p:ph sz="quarter" idx="1"/>
          </p:nvPr>
        </p:nvSpPr>
        <p:spPr>
          <a:xfrm>
            <a:off x="457200" y="1752600"/>
            <a:ext cx="8382000" cy="4267200"/>
          </a:xfrm>
        </p:spPr>
        <p:txBody>
          <a:bodyPr>
            <a:noAutofit/>
          </a:bodyPr>
          <a:lstStyle/>
          <a:p>
            <a:pPr marL="514350"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Every  company shall have </a:t>
            </a:r>
            <a:r>
              <a:rPr lang="en-US" sz="2400" dirty="0" err="1" smtClean="0">
                <a:latin typeface="Arial Unicode MS" pitchFamily="34" charset="-128"/>
                <a:ea typeface="Arial Unicode MS" pitchFamily="34" charset="-128"/>
                <a:cs typeface="Arial Unicode MS" pitchFamily="34" charset="-128"/>
              </a:rPr>
              <a:t>atleast</a:t>
            </a:r>
            <a:r>
              <a:rPr lang="en-US" sz="2400" dirty="0" smtClean="0">
                <a:latin typeface="Arial Unicode MS" pitchFamily="34" charset="-128"/>
                <a:ea typeface="Arial Unicode MS" pitchFamily="34" charset="-128"/>
                <a:cs typeface="Arial Unicode MS" pitchFamily="34" charset="-128"/>
              </a:rPr>
              <a:t> one director who has stayed in India for not less than 182 days in previous calendar year.</a:t>
            </a:r>
          </a:p>
          <a:p>
            <a:pPr marL="514350" indent="-51435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77</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pPr eaLnBrk="1" fontAlgn="auto" hangingPunct="1">
              <a:spcAft>
                <a:spcPts val="0"/>
              </a:spcAft>
              <a:defRPr/>
            </a:pPr>
            <a:r>
              <a:rPr lang="en-US" dirty="0" smtClean="0"/>
              <a:t>DIRECTORS</a:t>
            </a:r>
            <a:endParaRPr lang="en-US" dirty="0"/>
          </a:p>
        </p:txBody>
      </p:sp>
      <p:sp>
        <p:nvSpPr>
          <p:cNvPr id="3" name="Content Placeholder 2"/>
          <p:cNvSpPr>
            <a:spLocks noGrp="1"/>
          </p:cNvSpPr>
          <p:nvPr>
            <p:ph sz="quarter" idx="1"/>
          </p:nvPr>
        </p:nvSpPr>
        <p:spPr>
          <a:xfrm>
            <a:off x="838200" y="1524000"/>
            <a:ext cx="7772400" cy="5334000"/>
          </a:xfrm>
        </p:spPr>
        <p:txBody>
          <a:bodyPr>
            <a:noAutofit/>
          </a:bodyPr>
          <a:lstStyle/>
          <a:p>
            <a:pPr marL="514350"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A person cannot become director in more than 20 companies as against 15 companies under existing Act. </a:t>
            </a:r>
          </a:p>
          <a:p>
            <a:pPr marL="514350" indent="-51435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	Out of 20, public companies should not be more than 10.</a:t>
            </a:r>
          </a:p>
          <a:p>
            <a:pPr marL="514350" indent="-51435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78</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pPr eaLnBrk="1" fontAlgn="auto" hangingPunct="1">
              <a:spcAft>
                <a:spcPts val="0"/>
              </a:spcAft>
              <a:defRPr/>
            </a:pPr>
            <a:r>
              <a:rPr lang="en-US" dirty="0" smtClean="0"/>
              <a:t>Appointment of Directors</a:t>
            </a:r>
            <a:endParaRPr lang="en-US" dirty="0"/>
          </a:p>
        </p:txBody>
      </p:sp>
      <p:sp>
        <p:nvSpPr>
          <p:cNvPr id="3" name="Content Placeholder 2"/>
          <p:cNvSpPr>
            <a:spLocks noGrp="1"/>
          </p:cNvSpPr>
          <p:nvPr>
            <p:ph sz="quarter" idx="1"/>
          </p:nvPr>
        </p:nvSpPr>
        <p:spPr>
          <a:xfrm>
            <a:off x="457200" y="1752600"/>
            <a:ext cx="8382000" cy="4343400"/>
          </a:xfrm>
        </p:spPr>
        <p:txBody>
          <a:bodyPr>
            <a:noAutofit/>
          </a:bodyPr>
          <a:lstStyle/>
          <a:p>
            <a:pPr marL="514350" indent="-514350" algn="just" eaLnBrk="1" fontAlgn="auto" hangingPunct="1">
              <a:spcAft>
                <a:spcPts val="0"/>
              </a:spcAft>
              <a:buNone/>
              <a:defRPr/>
            </a:pPr>
            <a:r>
              <a:rPr lang="en-US" sz="2400" u="sng" dirty="0" smtClean="0">
                <a:latin typeface="Arial Unicode MS" pitchFamily="34" charset="-128"/>
                <a:ea typeface="Arial Unicode MS" pitchFamily="34" charset="-128"/>
                <a:cs typeface="Arial Unicode MS" pitchFamily="34" charset="-128"/>
              </a:rPr>
              <a:t>First Directors</a:t>
            </a:r>
            <a:r>
              <a:rPr lang="en-US" sz="2400" dirty="0" smtClean="0">
                <a:latin typeface="Arial Unicode MS" pitchFamily="34" charset="-128"/>
                <a:ea typeface="Arial Unicode MS" pitchFamily="34" charset="-128"/>
                <a:cs typeface="Arial Unicode MS" pitchFamily="34" charset="-128"/>
              </a:rPr>
              <a:t>:-  </a:t>
            </a:r>
          </a:p>
          <a:p>
            <a:pPr marL="514350"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By articles or subscribers to the Memorandum.</a:t>
            </a:r>
          </a:p>
          <a:p>
            <a:pPr marL="514350" indent="-51435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Subscriber of OPC in case of OPC</a:t>
            </a:r>
          </a:p>
          <a:p>
            <a:pPr marL="514350" indent="-51435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Every Director shall be appointed in the General Meeting except provided in the act. </a:t>
            </a:r>
          </a:p>
          <a:p>
            <a:pPr marL="514350" indent="-51435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79</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599" cy="838200"/>
          </a:xfrm>
        </p:spPr>
        <p:txBody>
          <a:bodyPr>
            <a:normAutofit/>
          </a:bodyPr>
          <a:lstStyle/>
          <a:p>
            <a:pPr eaLnBrk="1" fontAlgn="auto" hangingPunct="1">
              <a:spcAft>
                <a:spcPts val="0"/>
              </a:spcAft>
              <a:defRPr/>
            </a:pPr>
            <a:r>
              <a:rPr lang="en-US" sz="3600" dirty="0" smtClean="0">
                <a:solidFill>
                  <a:schemeClr val="tx1"/>
                </a:solidFill>
                <a:latin typeface="Arial Unicode MS" pitchFamily="34" charset="-128"/>
                <a:ea typeface="Arial Unicode MS" pitchFamily="34" charset="-128"/>
                <a:cs typeface="Arial Unicode MS" pitchFamily="34" charset="-128"/>
              </a:rPr>
              <a:t>One Person Company [Section 3(1)(c)]</a:t>
            </a:r>
            <a:endParaRPr lang="en-US" sz="3600" dirty="0">
              <a:solidFill>
                <a:schemeClr val="tx1"/>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685800" y="1600200"/>
            <a:ext cx="7696200" cy="5257800"/>
          </a:xfrm>
        </p:spPr>
        <p:txBody>
          <a:bodyPr>
            <a:normAutofit/>
          </a:bodyPr>
          <a:lstStyle/>
          <a:p>
            <a:pPr marL="320040" indent="-32004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OPC cannot be converted into any other kind of company unless:</a:t>
            </a:r>
          </a:p>
          <a:p>
            <a:pPr marL="320040" indent="-320040" algn="just" eaLnBrk="1" fontAlgn="auto" hangingPunct="1">
              <a:spcAft>
                <a:spcPts val="0"/>
              </a:spcAft>
              <a:buFont typeface="Wingdings" pitchFamily="2" charset="2"/>
              <a:buChar char="Ø"/>
              <a:defRPr/>
            </a:pPr>
            <a:endParaRPr lang="en-US" sz="800" dirty="0" smtClean="0">
              <a:latin typeface="Arial Unicode MS" pitchFamily="34" charset="-128"/>
              <a:ea typeface="Arial Unicode MS" pitchFamily="34" charset="-128"/>
              <a:cs typeface="Arial Unicode MS" pitchFamily="34" charset="-128"/>
            </a:endParaRPr>
          </a:p>
          <a:p>
            <a:pPr marL="777875" lvl="1" indent="-45720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2 years have expired after incorporation </a:t>
            </a:r>
          </a:p>
          <a:p>
            <a:pPr marL="777875" lvl="1" indent="-45720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                     or</a:t>
            </a:r>
          </a:p>
          <a:p>
            <a:pPr marL="777875" lvl="1" indent="-45720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Its threshold limit of capital/ turnover increased.</a:t>
            </a:r>
          </a:p>
          <a:p>
            <a:pPr marL="320040" indent="-32004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1C0F8AD-3EC8-4425-9B69-FBD9FA5DCEC1}" type="slidenum">
              <a:rPr lang="en-US"/>
              <a:pPr>
                <a:defRPr/>
              </a:pPr>
              <a:t>8</a:t>
            </a:fld>
            <a:endParaRPr lang="en-US"/>
          </a:p>
        </p:txBody>
      </p:sp>
      <p:sp>
        <p:nvSpPr>
          <p:cNvPr id="12293" name="Footer Placeholder 4"/>
          <p:cNvSpPr>
            <a:spLocks noGrp="1"/>
          </p:cNvSpPr>
          <p:nvPr>
            <p:ph type="ftr" sz="quarter" idx="11"/>
          </p:nvPr>
        </p:nvSpPr>
        <p:spPr bwMode="auto">
          <a:xfrm>
            <a:off x="609600" y="6400800"/>
            <a:ext cx="8229600" cy="2127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pPr eaLnBrk="1" fontAlgn="auto" hangingPunct="1">
              <a:spcAft>
                <a:spcPts val="0"/>
              </a:spcAft>
              <a:defRPr/>
            </a:pPr>
            <a:r>
              <a:rPr lang="en-US" dirty="0" smtClean="0"/>
              <a:t>Appointment of Directors</a:t>
            </a:r>
            <a:endParaRPr lang="en-US" dirty="0"/>
          </a:p>
        </p:txBody>
      </p:sp>
      <p:sp>
        <p:nvSpPr>
          <p:cNvPr id="3" name="Content Placeholder 2"/>
          <p:cNvSpPr>
            <a:spLocks noGrp="1"/>
          </p:cNvSpPr>
          <p:nvPr>
            <p:ph sz="quarter" idx="1"/>
          </p:nvPr>
        </p:nvSpPr>
        <p:spPr>
          <a:xfrm>
            <a:off x="457200" y="1600200"/>
            <a:ext cx="8382000" cy="4495800"/>
          </a:xfrm>
        </p:spPr>
        <p:txBody>
          <a:bodyPr>
            <a:noAutofit/>
          </a:bodyPr>
          <a:lstStyle/>
          <a:p>
            <a:pPr marL="514350" indent="-514350" algn="just" eaLnBrk="1" fontAlgn="auto" hangingPunct="1">
              <a:spcAft>
                <a:spcPts val="0"/>
              </a:spcAft>
              <a:buNone/>
              <a:defRPr/>
            </a:pPr>
            <a:r>
              <a:rPr lang="en-US" sz="2400" u="sng" dirty="0" smtClean="0">
                <a:latin typeface="Arial Unicode MS" pitchFamily="34" charset="-128"/>
                <a:ea typeface="Arial Unicode MS" pitchFamily="34" charset="-128"/>
                <a:cs typeface="Arial Unicode MS" pitchFamily="34" charset="-128"/>
              </a:rPr>
              <a:t>Qualification </a:t>
            </a:r>
            <a:r>
              <a:rPr lang="en-US" sz="2400" dirty="0" smtClean="0">
                <a:latin typeface="Arial Unicode MS" pitchFamily="34" charset="-128"/>
                <a:ea typeface="Arial Unicode MS" pitchFamily="34" charset="-128"/>
                <a:cs typeface="Arial Unicode MS" pitchFamily="34" charset="-128"/>
              </a:rPr>
              <a:t>:-</a:t>
            </a:r>
          </a:p>
          <a:p>
            <a:pPr marL="514350" indent="-51435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835025" lvl="1"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Person has been allotted DIN</a:t>
            </a:r>
          </a:p>
          <a:p>
            <a:pPr marL="835025" lvl="1"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A declaration that he is not disqualified under act. </a:t>
            </a:r>
          </a:p>
          <a:p>
            <a:pPr marL="835025" lvl="1"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Consent to act as Director is given to the company and company has filed such consent with ROC within 30 days. </a:t>
            </a:r>
          </a:p>
          <a:p>
            <a:pPr marL="835025" lvl="1" indent="-51435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80</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pPr eaLnBrk="1" fontAlgn="auto" hangingPunct="1">
              <a:spcAft>
                <a:spcPts val="0"/>
              </a:spcAft>
              <a:defRPr/>
            </a:pPr>
            <a:r>
              <a:rPr lang="en-US" dirty="0" smtClean="0"/>
              <a:t>Rotation of Directors</a:t>
            </a:r>
            <a:endParaRPr lang="en-US" dirty="0"/>
          </a:p>
        </p:txBody>
      </p:sp>
      <p:sp>
        <p:nvSpPr>
          <p:cNvPr id="3" name="Content Placeholder 2"/>
          <p:cNvSpPr>
            <a:spLocks noGrp="1"/>
          </p:cNvSpPr>
          <p:nvPr>
            <p:ph sz="quarter" idx="1"/>
          </p:nvPr>
        </p:nvSpPr>
        <p:spPr>
          <a:xfrm>
            <a:off x="457200" y="1752600"/>
            <a:ext cx="8382000" cy="4343400"/>
          </a:xfrm>
        </p:spPr>
        <p:txBody>
          <a:bodyPr>
            <a:noAutofit/>
          </a:bodyPr>
          <a:lstStyle/>
          <a:p>
            <a:pPr marL="514350" indent="-514350" algn="just" eaLnBrk="1" fontAlgn="auto" hangingPunct="1">
              <a:spcAft>
                <a:spcPts val="0"/>
              </a:spcAft>
              <a:defRPr/>
            </a:pPr>
            <a:r>
              <a:rPr lang="en-US" sz="2300" dirty="0" smtClean="0">
                <a:latin typeface="Arial Unicode MS" pitchFamily="34" charset="-128"/>
                <a:ea typeface="Arial Unicode MS" pitchFamily="34" charset="-128"/>
                <a:cs typeface="Arial Unicode MS" pitchFamily="34" charset="-128"/>
              </a:rPr>
              <a:t>Applicable to all limited companies. </a:t>
            </a:r>
          </a:p>
          <a:p>
            <a:pPr marL="514350" indent="-514350" algn="just" eaLnBrk="1" fontAlgn="auto" hangingPunct="1">
              <a:spcAft>
                <a:spcPts val="0"/>
              </a:spcAft>
              <a:defRPr/>
            </a:pPr>
            <a:endParaRPr lang="en-US" sz="23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r>
              <a:rPr lang="en-US" sz="2300" dirty="0" smtClean="0">
                <a:latin typeface="Arial Unicode MS" pitchFamily="34" charset="-128"/>
                <a:ea typeface="Arial Unicode MS" pitchFamily="34" charset="-128"/>
                <a:cs typeface="Arial Unicode MS" pitchFamily="34" charset="-128"/>
              </a:rPr>
              <a:t>Unless articles provides retirement of all the directors at every general meeting – </a:t>
            </a:r>
            <a:r>
              <a:rPr lang="en-US" sz="2300" u="sng" dirty="0" smtClean="0">
                <a:latin typeface="Arial Unicode MS" pitchFamily="34" charset="-128"/>
                <a:ea typeface="Arial Unicode MS" pitchFamily="34" charset="-128"/>
                <a:cs typeface="Arial Unicode MS" pitchFamily="34" charset="-128"/>
              </a:rPr>
              <a:t>not less than  2/3</a:t>
            </a:r>
            <a:r>
              <a:rPr lang="en-US" sz="2300" u="sng" baseline="30000" dirty="0" smtClean="0">
                <a:latin typeface="Arial Unicode MS" pitchFamily="34" charset="-128"/>
                <a:ea typeface="Arial Unicode MS" pitchFamily="34" charset="-128"/>
                <a:cs typeface="Arial Unicode MS" pitchFamily="34" charset="-128"/>
              </a:rPr>
              <a:t>rd</a:t>
            </a:r>
            <a:r>
              <a:rPr lang="en-US" sz="2300" u="sng" dirty="0" smtClean="0">
                <a:latin typeface="Arial Unicode MS" pitchFamily="34" charset="-128"/>
                <a:ea typeface="Arial Unicode MS" pitchFamily="34" charset="-128"/>
                <a:cs typeface="Arial Unicode MS" pitchFamily="34" charset="-128"/>
              </a:rPr>
              <a:t> of total number of directors shall be eligible to  retire by rotation</a:t>
            </a:r>
            <a:r>
              <a:rPr lang="en-US" sz="2300" dirty="0" smtClean="0">
                <a:latin typeface="Arial Unicode MS" pitchFamily="34" charset="-128"/>
                <a:ea typeface="Arial Unicode MS" pitchFamily="34" charset="-128"/>
                <a:cs typeface="Arial Unicode MS" pitchFamily="34" charset="-128"/>
              </a:rPr>
              <a:t>. And </a:t>
            </a:r>
          </a:p>
          <a:p>
            <a:pPr marL="514350" indent="-514350" algn="just" eaLnBrk="1" fontAlgn="auto" hangingPunct="1">
              <a:spcAft>
                <a:spcPts val="0"/>
              </a:spcAft>
              <a:defRPr/>
            </a:pPr>
            <a:r>
              <a:rPr lang="en-US" sz="2300" dirty="0" smtClean="0">
                <a:latin typeface="Arial Unicode MS" pitchFamily="34" charset="-128"/>
                <a:ea typeface="Arial Unicode MS" pitchFamily="34" charset="-128"/>
                <a:cs typeface="Arial Unicode MS" pitchFamily="34" charset="-128"/>
              </a:rPr>
              <a:t>1/3</a:t>
            </a:r>
            <a:r>
              <a:rPr lang="en-US" sz="2300" baseline="30000" dirty="0" smtClean="0">
                <a:latin typeface="Arial Unicode MS" pitchFamily="34" charset="-128"/>
                <a:ea typeface="Arial Unicode MS" pitchFamily="34" charset="-128"/>
                <a:cs typeface="Arial Unicode MS" pitchFamily="34" charset="-128"/>
              </a:rPr>
              <a:t>rd</a:t>
            </a:r>
            <a:r>
              <a:rPr lang="en-US" sz="2300" dirty="0" smtClean="0">
                <a:latin typeface="Arial Unicode MS" pitchFamily="34" charset="-128"/>
                <a:ea typeface="Arial Unicode MS" pitchFamily="34" charset="-128"/>
                <a:cs typeface="Arial Unicode MS" pitchFamily="34" charset="-128"/>
              </a:rPr>
              <a:t> of such directors shall retire by rotation </a:t>
            </a:r>
          </a:p>
          <a:p>
            <a:pPr marL="514350" indent="-514350" algn="just" eaLnBrk="1" fontAlgn="auto" hangingPunct="1">
              <a:spcAft>
                <a:spcPts val="0"/>
              </a:spcAft>
              <a:defRPr/>
            </a:pPr>
            <a:r>
              <a:rPr lang="en-US" sz="2300" dirty="0" smtClean="0">
                <a:latin typeface="Arial Unicode MS" pitchFamily="34" charset="-128"/>
                <a:ea typeface="Arial Unicode MS" pitchFamily="34" charset="-128"/>
                <a:cs typeface="Arial Unicode MS" pitchFamily="34" charset="-128"/>
              </a:rPr>
              <a:t>The person selected for retirement by rotation shall be longest period in the office. </a:t>
            </a:r>
          </a:p>
          <a:p>
            <a:pPr marL="514350" indent="-514350" algn="just" eaLnBrk="1" fontAlgn="auto" hangingPunct="1">
              <a:spcAft>
                <a:spcPts val="0"/>
              </a:spcAft>
              <a:defRPr/>
            </a:pPr>
            <a:r>
              <a:rPr lang="en-US" sz="2300" dirty="0" smtClean="0">
                <a:latin typeface="Arial Unicode MS" pitchFamily="34" charset="-128"/>
                <a:ea typeface="Arial Unicode MS" pitchFamily="34" charset="-128"/>
                <a:cs typeface="Arial Unicode MS" pitchFamily="34" charset="-128"/>
              </a:rPr>
              <a:t> If retirement in the same period for 2 directors then it will be decided by the draw-of-lot. </a:t>
            </a:r>
          </a:p>
          <a:p>
            <a:pPr marL="514350" indent="-514350" algn="just" eaLnBrk="1" fontAlgn="auto" hangingPunct="1">
              <a:spcAft>
                <a:spcPts val="0"/>
              </a:spcAft>
              <a:defRPr/>
            </a:pPr>
            <a:endParaRPr lang="en-US" sz="20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0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0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0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81</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pPr eaLnBrk="1" fontAlgn="auto" hangingPunct="1">
              <a:spcAft>
                <a:spcPts val="0"/>
              </a:spcAft>
              <a:defRPr/>
            </a:pPr>
            <a:r>
              <a:rPr lang="en-US" dirty="0" smtClean="0"/>
              <a:t>Rotation of Directors</a:t>
            </a:r>
            <a:endParaRPr lang="en-US" dirty="0"/>
          </a:p>
        </p:txBody>
      </p:sp>
      <p:sp>
        <p:nvSpPr>
          <p:cNvPr id="3" name="Content Placeholder 2"/>
          <p:cNvSpPr>
            <a:spLocks noGrp="1"/>
          </p:cNvSpPr>
          <p:nvPr>
            <p:ph sz="quarter" idx="1"/>
          </p:nvPr>
        </p:nvSpPr>
        <p:spPr>
          <a:xfrm>
            <a:off x="457200" y="1600200"/>
            <a:ext cx="8382000" cy="4495800"/>
          </a:xfrm>
        </p:spPr>
        <p:txBody>
          <a:bodyPr>
            <a:noAutofit/>
          </a:bodyPr>
          <a:lstStyle/>
          <a:p>
            <a:pPr marL="514350" indent="-514350" algn="just" eaLnBrk="1" fontAlgn="auto" hangingPunct="1">
              <a:spcAft>
                <a:spcPts val="0"/>
              </a:spcAft>
              <a:defRPr/>
            </a:pPr>
            <a:r>
              <a:rPr lang="en-US" sz="2300" dirty="0" smtClean="0">
                <a:latin typeface="Arial Unicode MS" pitchFamily="34" charset="-128"/>
                <a:ea typeface="Arial Unicode MS" pitchFamily="34" charset="-128"/>
                <a:cs typeface="Arial Unicode MS" pitchFamily="34" charset="-128"/>
              </a:rPr>
              <a:t>The vacancy for the retiring auditor shall be filled up by appointing any other person or the retiring director himself.</a:t>
            </a:r>
          </a:p>
          <a:p>
            <a:pPr marL="514350" indent="-514350" algn="just" eaLnBrk="1" fontAlgn="auto" hangingPunct="1">
              <a:spcAft>
                <a:spcPts val="0"/>
              </a:spcAft>
              <a:defRPr/>
            </a:pPr>
            <a:endParaRPr lang="en-US" sz="23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r>
              <a:rPr lang="en-US" sz="2300" dirty="0" smtClean="0">
                <a:latin typeface="Arial Unicode MS" pitchFamily="34" charset="-128"/>
                <a:ea typeface="Arial Unicode MS" pitchFamily="34" charset="-128"/>
                <a:cs typeface="Arial Unicode MS" pitchFamily="34" charset="-128"/>
              </a:rPr>
              <a:t>For the purpose of calculation of total number of directors, number of independent directors shall not be considered. </a:t>
            </a:r>
          </a:p>
          <a:p>
            <a:pPr marL="514350" indent="-514350" algn="just" eaLnBrk="1" fontAlgn="auto" hangingPunct="1">
              <a:spcAft>
                <a:spcPts val="0"/>
              </a:spcAft>
              <a:defRPr/>
            </a:pPr>
            <a:endParaRPr lang="en-US" sz="20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0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0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0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pPr eaLnBrk="1" fontAlgn="auto" hangingPunct="1">
              <a:spcAft>
                <a:spcPts val="0"/>
              </a:spcAft>
              <a:defRPr/>
            </a:pPr>
            <a:r>
              <a:rPr lang="en-US" dirty="0" smtClean="0"/>
              <a:t>Appointment of Additional Director</a:t>
            </a:r>
            <a:endParaRPr lang="en-US" dirty="0"/>
          </a:p>
        </p:txBody>
      </p:sp>
      <p:sp>
        <p:nvSpPr>
          <p:cNvPr id="3" name="Content Placeholder 2"/>
          <p:cNvSpPr>
            <a:spLocks noGrp="1"/>
          </p:cNvSpPr>
          <p:nvPr>
            <p:ph sz="quarter" idx="1"/>
          </p:nvPr>
        </p:nvSpPr>
        <p:spPr>
          <a:xfrm>
            <a:off x="457200" y="1676400"/>
            <a:ext cx="8382000" cy="4191000"/>
          </a:xfrm>
        </p:spPr>
        <p:txBody>
          <a:bodyPr>
            <a:noAutofit/>
          </a:bodyPr>
          <a:lstStyle/>
          <a:p>
            <a:pPr marL="514350"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Board can have power in articles to appoint Additional Director.</a:t>
            </a:r>
          </a:p>
          <a:p>
            <a:pPr marL="514350" indent="-51435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The term of Additional Director shall be till the conclusion of next Annual General Meeting or the last date on which AGM have been held whichever is earlier. </a:t>
            </a: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pPr eaLnBrk="1" fontAlgn="auto" hangingPunct="1">
              <a:spcAft>
                <a:spcPts val="0"/>
              </a:spcAft>
              <a:defRPr/>
            </a:pPr>
            <a:r>
              <a:rPr lang="en-US" dirty="0" smtClean="0"/>
              <a:t>Alternate Directors</a:t>
            </a:r>
            <a:endParaRPr lang="en-US" dirty="0"/>
          </a:p>
        </p:txBody>
      </p:sp>
      <p:sp>
        <p:nvSpPr>
          <p:cNvPr id="3" name="Content Placeholder 2"/>
          <p:cNvSpPr>
            <a:spLocks noGrp="1"/>
          </p:cNvSpPr>
          <p:nvPr>
            <p:ph sz="quarter" idx="1"/>
          </p:nvPr>
        </p:nvSpPr>
        <p:spPr>
          <a:xfrm>
            <a:off x="457200" y="1676400"/>
            <a:ext cx="8382000" cy="4191000"/>
          </a:xfrm>
        </p:spPr>
        <p:txBody>
          <a:bodyPr>
            <a:noAutofit/>
          </a:bodyPr>
          <a:lstStyle/>
          <a:p>
            <a:pPr marL="514350"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The Board of Directors may appoint alternate directors to any other director. </a:t>
            </a:r>
          </a:p>
          <a:p>
            <a:pPr marL="514350"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If the director is absent, </a:t>
            </a:r>
            <a:r>
              <a:rPr lang="en-US" sz="2400" b="1" dirty="0" smtClean="0">
                <a:latin typeface="Arial Unicode MS" pitchFamily="34" charset="-128"/>
                <a:ea typeface="Arial Unicode MS" pitchFamily="34" charset="-128"/>
                <a:cs typeface="Arial Unicode MS" pitchFamily="34" charset="-128"/>
              </a:rPr>
              <a:t>outside India </a:t>
            </a:r>
            <a:r>
              <a:rPr lang="en-US" sz="2400" dirty="0" smtClean="0">
                <a:latin typeface="Arial Unicode MS" pitchFamily="34" charset="-128"/>
                <a:ea typeface="Arial Unicode MS" pitchFamily="34" charset="-128"/>
                <a:cs typeface="Arial Unicode MS" pitchFamily="34" charset="-128"/>
              </a:rPr>
              <a:t>for not less than three months.</a:t>
            </a:r>
          </a:p>
          <a:p>
            <a:pPr marL="514350"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The term of alternate director shall not be more than the term of original director. </a:t>
            </a:r>
          </a:p>
          <a:p>
            <a:pPr marL="514350"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The alternate director shall vacate the office if the original director </a:t>
            </a:r>
            <a:r>
              <a:rPr lang="en-US" sz="2400" b="1" dirty="0" smtClean="0">
                <a:latin typeface="Arial Unicode MS" pitchFamily="34" charset="-128"/>
                <a:ea typeface="Arial Unicode MS" pitchFamily="34" charset="-128"/>
                <a:cs typeface="Arial Unicode MS" pitchFamily="34" charset="-128"/>
              </a:rPr>
              <a:t>returns to India.</a:t>
            </a: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pPr eaLnBrk="1" fontAlgn="auto" hangingPunct="1">
              <a:spcAft>
                <a:spcPts val="0"/>
              </a:spcAft>
              <a:defRPr/>
            </a:pPr>
            <a:r>
              <a:rPr lang="en-US" dirty="0" smtClean="0"/>
              <a:t>Nominee Director</a:t>
            </a:r>
            <a:endParaRPr lang="en-US" dirty="0"/>
          </a:p>
        </p:txBody>
      </p:sp>
      <p:sp>
        <p:nvSpPr>
          <p:cNvPr id="3" name="Content Placeholder 2"/>
          <p:cNvSpPr>
            <a:spLocks noGrp="1"/>
          </p:cNvSpPr>
          <p:nvPr>
            <p:ph sz="quarter" idx="1"/>
          </p:nvPr>
        </p:nvSpPr>
        <p:spPr>
          <a:xfrm>
            <a:off x="457200" y="1676400"/>
            <a:ext cx="8382000" cy="4191000"/>
          </a:xfrm>
        </p:spPr>
        <p:txBody>
          <a:bodyPr>
            <a:noAutofit/>
          </a:bodyPr>
          <a:lstStyle/>
          <a:p>
            <a:pPr marL="514350"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Subject to the article, company may appoint the person as the Director nominated by any institution.  In terms of any agreement or by Central Government, State Government, by virtue of its shareholding in the Government company. </a:t>
            </a:r>
          </a:p>
          <a:p>
            <a:pPr marL="514350" indent="-514350" algn="just" eaLnBrk="1" fontAlgn="auto" hangingPunct="1">
              <a:spcAft>
                <a:spcPts val="0"/>
              </a:spcAft>
              <a:defRPr/>
            </a:pPr>
            <a:r>
              <a:rPr lang="en-US" sz="2400" b="1" dirty="0" smtClean="0">
                <a:latin typeface="Arial Unicode MS" pitchFamily="34" charset="-128"/>
                <a:ea typeface="Arial Unicode MS" pitchFamily="34" charset="-128"/>
                <a:cs typeface="Arial Unicode MS" pitchFamily="34" charset="-128"/>
              </a:rPr>
              <a:t>Other Provisions </a:t>
            </a:r>
          </a:p>
          <a:p>
            <a:pPr marL="514350"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The </a:t>
            </a:r>
            <a:r>
              <a:rPr lang="en-US" sz="2400" b="1" dirty="0" smtClean="0">
                <a:latin typeface="Arial Unicode MS" pitchFamily="34" charset="-128"/>
                <a:ea typeface="Arial Unicode MS" pitchFamily="34" charset="-128"/>
                <a:cs typeface="Arial Unicode MS" pitchFamily="34" charset="-128"/>
              </a:rPr>
              <a:t>casual vacancy</a:t>
            </a:r>
            <a:r>
              <a:rPr lang="en-US" sz="2400" dirty="0" smtClean="0">
                <a:latin typeface="Arial Unicode MS" pitchFamily="34" charset="-128"/>
                <a:ea typeface="Arial Unicode MS" pitchFamily="34" charset="-128"/>
                <a:cs typeface="Arial Unicode MS" pitchFamily="34" charset="-128"/>
              </a:rPr>
              <a:t>  can  be filled by the Board of Directors. </a:t>
            </a:r>
          </a:p>
          <a:p>
            <a:pPr marL="320040" indent="-32004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pPr eaLnBrk="1" fontAlgn="auto" hangingPunct="1">
              <a:spcAft>
                <a:spcPts val="0"/>
              </a:spcAft>
              <a:defRPr/>
            </a:pPr>
            <a:r>
              <a:rPr lang="en-US" dirty="0" err="1" smtClean="0"/>
              <a:t>Dis</a:t>
            </a:r>
            <a:r>
              <a:rPr lang="en-US" dirty="0" smtClean="0"/>
              <a:t>-qualification of Directors</a:t>
            </a:r>
            <a:endParaRPr lang="en-US" dirty="0"/>
          </a:p>
        </p:txBody>
      </p:sp>
      <p:sp>
        <p:nvSpPr>
          <p:cNvPr id="3" name="Content Placeholder 2"/>
          <p:cNvSpPr>
            <a:spLocks noGrp="1"/>
          </p:cNvSpPr>
          <p:nvPr>
            <p:ph sz="quarter" idx="1"/>
          </p:nvPr>
        </p:nvSpPr>
        <p:spPr>
          <a:xfrm>
            <a:off x="381000" y="1524000"/>
            <a:ext cx="8458200" cy="4953000"/>
          </a:xfrm>
        </p:spPr>
        <p:txBody>
          <a:bodyPr>
            <a:noAutofit/>
          </a:bodyPr>
          <a:lstStyle/>
          <a:p>
            <a:pPr marL="514350" indent="-514350" algn="just" eaLnBrk="1" fontAlgn="auto" hangingPunct="1">
              <a:spcAft>
                <a:spcPts val="0"/>
              </a:spcAft>
              <a:buNone/>
              <a:defRPr/>
            </a:pPr>
            <a:r>
              <a:rPr lang="en-US" sz="2000" dirty="0" smtClean="0">
                <a:latin typeface="Arial Unicode MS" pitchFamily="34" charset="-128"/>
                <a:ea typeface="Arial Unicode MS" pitchFamily="34" charset="-128"/>
                <a:cs typeface="Arial Unicode MS" pitchFamily="34" charset="-128"/>
              </a:rPr>
              <a:t>If he is :-</a:t>
            </a:r>
          </a:p>
          <a:p>
            <a:pPr marL="290513" indent="-290513" algn="just" eaLnBrk="1" fontAlgn="auto" hangingPunct="1">
              <a:spcAft>
                <a:spcPts val="0"/>
              </a:spcAft>
              <a:defRPr/>
            </a:pPr>
            <a:r>
              <a:rPr lang="en-US" sz="2000" b="1" dirty="0" smtClean="0">
                <a:latin typeface="Arial Unicode MS" pitchFamily="34" charset="-128"/>
                <a:ea typeface="Arial Unicode MS" pitchFamily="34" charset="-128"/>
                <a:cs typeface="Arial Unicode MS" pitchFamily="34" charset="-128"/>
              </a:rPr>
              <a:t>Unsound mind</a:t>
            </a:r>
          </a:p>
          <a:p>
            <a:pPr marL="290513" indent="-290513" algn="just" eaLnBrk="1" fontAlgn="auto" hangingPunct="1">
              <a:spcAft>
                <a:spcPts val="0"/>
              </a:spcAft>
              <a:defRPr/>
            </a:pPr>
            <a:r>
              <a:rPr lang="en-US" sz="2000" dirty="0" smtClean="0">
                <a:latin typeface="Arial Unicode MS" pitchFamily="34" charset="-128"/>
                <a:ea typeface="Arial Unicode MS" pitchFamily="34" charset="-128"/>
                <a:cs typeface="Arial Unicode MS" pitchFamily="34" charset="-128"/>
              </a:rPr>
              <a:t>The </a:t>
            </a:r>
            <a:r>
              <a:rPr lang="en-US" sz="2000" b="1" dirty="0" smtClean="0">
                <a:latin typeface="Arial Unicode MS" pitchFamily="34" charset="-128"/>
                <a:ea typeface="Arial Unicode MS" pitchFamily="34" charset="-128"/>
                <a:cs typeface="Arial Unicode MS" pitchFamily="34" charset="-128"/>
              </a:rPr>
              <a:t>un-discharged insolvent</a:t>
            </a:r>
            <a:r>
              <a:rPr lang="en-US" sz="2000" dirty="0" smtClean="0">
                <a:latin typeface="Arial Unicode MS" pitchFamily="34" charset="-128"/>
                <a:ea typeface="Arial Unicode MS" pitchFamily="34" charset="-128"/>
                <a:cs typeface="Arial Unicode MS" pitchFamily="34" charset="-128"/>
              </a:rPr>
              <a:t>.</a:t>
            </a:r>
          </a:p>
          <a:p>
            <a:pPr marL="290513" indent="-290513" algn="just" eaLnBrk="1" fontAlgn="auto" hangingPunct="1">
              <a:spcAft>
                <a:spcPts val="0"/>
              </a:spcAft>
              <a:defRPr/>
            </a:pPr>
            <a:r>
              <a:rPr lang="en-US" sz="2000" dirty="0" smtClean="0">
                <a:latin typeface="Arial Unicode MS" pitchFamily="34" charset="-128"/>
                <a:ea typeface="Arial Unicode MS" pitchFamily="34" charset="-128"/>
                <a:cs typeface="Arial Unicode MS" pitchFamily="34" charset="-128"/>
              </a:rPr>
              <a:t>Has applied for be adjudicated as insolvent and application is pending.</a:t>
            </a:r>
          </a:p>
          <a:p>
            <a:pPr marL="290513" indent="-290513" algn="just" eaLnBrk="1" fontAlgn="auto" hangingPunct="1">
              <a:spcAft>
                <a:spcPts val="0"/>
              </a:spcAft>
              <a:defRPr/>
            </a:pPr>
            <a:r>
              <a:rPr lang="en-US" sz="2000" dirty="0" smtClean="0">
                <a:latin typeface="Arial Unicode MS" pitchFamily="34" charset="-128"/>
                <a:ea typeface="Arial Unicode MS" pitchFamily="34" charset="-128"/>
                <a:cs typeface="Arial Unicode MS" pitchFamily="34" charset="-128"/>
              </a:rPr>
              <a:t>The order has been passed </a:t>
            </a:r>
            <a:r>
              <a:rPr lang="en-US" sz="2000" b="1" dirty="0" smtClean="0">
                <a:latin typeface="Arial Unicode MS" pitchFamily="34" charset="-128"/>
                <a:ea typeface="Arial Unicode MS" pitchFamily="34" charset="-128"/>
                <a:cs typeface="Arial Unicode MS" pitchFamily="34" charset="-128"/>
              </a:rPr>
              <a:t>by Tribunal </a:t>
            </a:r>
            <a:r>
              <a:rPr lang="en-US" sz="2000" dirty="0" smtClean="0">
                <a:latin typeface="Arial Unicode MS" pitchFamily="34" charset="-128"/>
                <a:ea typeface="Arial Unicode MS" pitchFamily="34" charset="-128"/>
                <a:cs typeface="Arial Unicode MS" pitchFamily="34" charset="-128"/>
              </a:rPr>
              <a:t>disqualifying him for appointment as Director.</a:t>
            </a:r>
          </a:p>
          <a:p>
            <a:pPr marL="290513" indent="-290513" algn="just" eaLnBrk="1" fontAlgn="auto" hangingPunct="1">
              <a:spcAft>
                <a:spcPts val="0"/>
              </a:spcAft>
              <a:defRPr/>
            </a:pPr>
            <a:r>
              <a:rPr lang="en-US" sz="2000" dirty="0" smtClean="0">
                <a:latin typeface="Arial Unicode MS" pitchFamily="34" charset="-128"/>
                <a:ea typeface="Arial Unicode MS" pitchFamily="34" charset="-128"/>
                <a:cs typeface="Arial Unicode MS" pitchFamily="34" charset="-128"/>
              </a:rPr>
              <a:t>If he </a:t>
            </a:r>
            <a:r>
              <a:rPr lang="en-US" sz="2000" b="1" dirty="0" smtClean="0">
                <a:latin typeface="Arial Unicode MS" pitchFamily="34" charset="-128"/>
                <a:ea typeface="Arial Unicode MS" pitchFamily="34" charset="-128"/>
                <a:cs typeface="Arial Unicode MS" pitchFamily="34" charset="-128"/>
              </a:rPr>
              <a:t>fails to pay calls</a:t>
            </a:r>
            <a:r>
              <a:rPr lang="en-US" sz="2000" dirty="0" smtClean="0">
                <a:latin typeface="Arial Unicode MS" pitchFamily="34" charset="-128"/>
                <a:ea typeface="Arial Unicode MS" pitchFamily="34" charset="-128"/>
                <a:cs typeface="Arial Unicode MS" pitchFamily="34" charset="-128"/>
              </a:rPr>
              <a:t> on the shareholder  and 6 months have lapsed from the last date of payment of call.</a:t>
            </a:r>
          </a:p>
          <a:p>
            <a:pPr marL="290513" indent="-290513" algn="just" eaLnBrk="1" fontAlgn="auto" hangingPunct="1">
              <a:spcAft>
                <a:spcPts val="0"/>
              </a:spcAft>
              <a:defRPr/>
            </a:pPr>
            <a:r>
              <a:rPr lang="en-US" sz="2000" dirty="0" smtClean="0">
                <a:latin typeface="Arial Unicode MS" pitchFamily="34" charset="-128"/>
                <a:ea typeface="Arial Unicode MS" pitchFamily="34" charset="-128"/>
                <a:cs typeface="Arial Unicode MS" pitchFamily="34" charset="-128"/>
              </a:rPr>
              <a:t>If he is the </a:t>
            </a:r>
            <a:r>
              <a:rPr lang="en-US" sz="2000" b="1" dirty="0" smtClean="0">
                <a:latin typeface="Arial Unicode MS" pitchFamily="34" charset="-128"/>
                <a:ea typeface="Arial Unicode MS" pitchFamily="34" charset="-128"/>
                <a:cs typeface="Arial Unicode MS" pitchFamily="34" charset="-128"/>
              </a:rPr>
              <a:t>director of the company which</a:t>
            </a:r>
          </a:p>
          <a:p>
            <a:pPr marL="290513" indent="-290513" algn="just" eaLnBrk="1" fontAlgn="auto" hangingPunct="1">
              <a:spcAft>
                <a:spcPts val="0"/>
              </a:spcAft>
              <a:defRPr/>
            </a:pPr>
            <a:r>
              <a:rPr lang="en-US" sz="2000" b="1" dirty="0" smtClean="0">
                <a:latin typeface="Arial Unicode MS" pitchFamily="34" charset="-128"/>
                <a:ea typeface="Arial Unicode MS" pitchFamily="34" charset="-128"/>
                <a:cs typeface="Arial Unicode MS" pitchFamily="34" charset="-128"/>
              </a:rPr>
              <a:t>has not filed financial statement</a:t>
            </a:r>
            <a:r>
              <a:rPr lang="en-US" sz="2000" dirty="0" smtClean="0">
                <a:latin typeface="Arial Unicode MS" pitchFamily="34" charset="-128"/>
                <a:ea typeface="Arial Unicode MS" pitchFamily="34" charset="-128"/>
                <a:cs typeface="Arial Unicode MS" pitchFamily="34" charset="-128"/>
              </a:rPr>
              <a:t> and annual return for the period of continuous </a:t>
            </a:r>
            <a:r>
              <a:rPr lang="en-US" sz="2000" b="1" dirty="0" smtClean="0">
                <a:latin typeface="Arial Unicode MS" pitchFamily="34" charset="-128"/>
                <a:ea typeface="Arial Unicode MS" pitchFamily="34" charset="-128"/>
                <a:cs typeface="Arial Unicode MS" pitchFamily="34" charset="-128"/>
              </a:rPr>
              <a:t>three financial years or </a:t>
            </a:r>
          </a:p>
          <a:p>
            <a:pPr marL="290513" indent="-290513" algn="just" eaLnBrk="1" fontAlgn="auto" hangingPunct="1">
              <a:spcAft>
                <a:spcPts val="0"/>
              </a:spcAft>
              <a:defRPr/>
            </a:pPr>
            <a:r>
              <a:rPr lang="en-US" sz="2000" b="1" dirty="0" smtClean="0">
                <a:latin typeface="Arial Unicode MS" pitchFamily="34" charset="-128"/>
                <a:ea typeface="Arial Unicode MS" pitchFamily="34" charset="-128"/>
                <a:cs typeface="Arial Unicode MS" pitchFamily="34" charset="-128"/>
              </a:rPr>
              <a:t>i</a:t>
            </a:r>
            <a:r>
              <a:rPr lang="en-US" sz="2000" dirty="0" smtClean="0">
                <a:latin typeface="Arial Unicode MS" pitchFamily="34" charset="-128"/>
                <a:ea typeface="Arial Unicode MS" pitchFamily="34" charset="-128"/>
                <a:cs typeface="Arial Unicode MS" pitchFamily="34" charset="-128"/>
              </a:rPr>
              <a:t>s </a:t>
            </a:r>
            <a:r>
              <a:rPr lang="en-US" sz="2000" b="1" dirty="0" smtClean="0">
                <a:latin typeface="Arial Unicode MS" pitchFamily="34" charset="-128"/>
                <a:ea typeface="Arial Unicode MS" pitchFamily="34" charset="-128"/>
                <a:cs typeface="Arial Unicode MS" pitchFamily="34" charset="-128"/>
              </a:rPr>
              <a:t>failed to repay the deposit </a:t>
            </a:r>
            <a:r>
              <a:rPr lang="en-US" sz="2000" dirty="0" smtClean="0">
                <a:latin typeface="Arial Unicode MS" pitchFamily="34" charset="-128"/>
                <a:ea typeface="Arial Unicode MS" pitchFamily="34" charset="-128"/>
                <a:cs typeface="Arial Unicode MS" pitchFamily="34" charset="-128"/>
              </a:rPr>
              <a:t>obtained by it and the interest thereon. </a:t>
            </a:r>
          </a:p>
          <a:p>
            <a:pPr marL="290513" indent="-290513" algn="just" eaLnBrk="1" fontAlgn="auto" hangingPunct="1">
              <a:spcAft>
                <a:spcPts val="0"/>
              </a:spcAft>
              <a:defRPr/>
            </a:pPr>
            <a:r>
              <a:rPr lang="en-US" sz="2000" dirty="0" smtClean="0">
                <a:latin typeface="Arial Unicode MS" pitchFamily="34" charset="-128"/>
                <a:ea typeface="Arial Unicode MS" pitchFamily="34" charset="-128"/>
                <a:cs typeface="Arial Unicode MS" pitchFamily="34" charset="-128"/>
              </a:rPr>
              <a:t>fails to </a:t>
            </a:r>
            <a:r>
              <a:rPr lang="en-US" sz="2000" b="1" dirty="0" smtClean="0">
                <a:latin typeface="Arial Unicode MS" pitchFamily="34" charset="-128"/>
                <a:ea typeface="Arial Unicode MS" pitchFamily="34" charset="-128"/>
                <a:cs typeface="Arial Unicode MS" pitchFamily="34" charset="-128"/>
              </a:rPr>
              <a:t>redeem any debt</a:t>
            </a:r>
            <a:r>
              <a:rPr lang="en-US" sz="2000" dirty="0" smtClean="0">
                <a:latin typeface="Arial Unicode MS" pitchFamily="34" charset="-128"/>
                <a:ea typeface="Arial Unicode MS" pitchFamily="34" charset="-128"/>
                <a:cs typeface="Arial Unicode MS" pitchFamily="34" charset="-128"/>
              </a:rPr>
              <a:t> on due date and pay interest thereon.  </a:t>
            </a:r>
          </a:p>
          <a:p>
            <a:pPr marL="290513" indent="-290513" algn="just" eaLnBrk="1" fontAlgn="auto" hangingPunct="1">
              <a:spcAft>
                <a:spcPts val="0"/>
              </a:spcAft>
              <a:defRPr/>
            </a:pPr>
            <a:r>
              <a:rPr lang="en-US" sz="2000" b="1" dirty="0" smtClean="0">
                <a:latin typeface="Arial Unicode MS" pitchFamily="34" charset="-128"/>
                <a:ea typeface="Arial Unicode MS" pitchFamily="34" charset="-128"/>
                <a:cs typeface="Arial Unicode MS" pitchFamily="34" charset="-128"/>
              </a:rPr>
              <a:t>Fail to pay any dividend</a:t>
            </a:r>
            <a:r>
              <a:rPr lang="en-US" sz="2000" dirty="0" smtClean="0">
                <a:latin typeface="Arial Unicode MS" pitchFamily="34" charset="-128"/>
                <a:ea typeface="Arial Unicode MS" pitchFamily="34" charset="-128"/>
                <a:cs typeface="Arial Unicode MS" pitchFamily="34" charset="-128"/>
              </a:rPr>
              <a:t> declared  for one year or more. </a:t>
            </a:r>
          </a:p>
          <a:p>
            <a:pPr marL="320040" indent="-320040" algn="just" eaLnBrk="1" fontAlgn="auto" hangingPunct="1">
              <a:spcAft>
                <a:spcPts val="0"/>
              </a:spcAft>
              <a:buFont typeface="Wingdings"/>
              <a:buNone/>
              <a:defRPr/>
            </a:pPr>
            <a:endParaRPr lang="en-US" sz="20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0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0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86</a:t>
            </a:fld>
            <a:endParaRPr lang="en-US"/>
          </a:p>
        </p:txBody>
      </p:sp>
      <p:sp>
        <p:nvSpPr>
          <p:cNvPr id="22533" name="Footer Placeholder 4"/>
          <p:cNvSpPr>
            <a:spLocks noGrp="1"/>
          </p:cNvSpPr>
          <p:nvPr>
            <p:ph type="ftr" sz="quarter" idx="11"/>
          </p:nvPr>
        </p:nvSpPr>
        <p:spPr bwMode="auto">
          <a:xfrm>
            <a:off x="6629400" y="6492875"/>
            <a:ext cx="2514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US" b="1" dirty="0" err="1" smtClean="0"/>
              <a:t>Dis</a:t>
            </a:r>
            <a:r>
              <a:rPr lang="en-US" b="1" dirty="0" smtClean="0"/>
              <a:t>-Qualification of Director </a:t>
            </a:r>
            <a:r>
              <a:rPr lang="en-US" dirty="0" smtClean="0"/>
              <a:t>(Section 164)</a:t>
            </a:r>
            <a:endParaRPr lang="en-US" dirty="0"/>
          </a:p>
        </p:txBody>
      </p:sp>
      <p:sp>
        <p:nvSpPr>
          <p:cNvPr id="3" name="Content Placeholder 2"/>
          <p:cNvSpPr>
            <a:spLocks noGrp="1"/>
          </p:cNvSpPr>
          <p:nvPr>
            <p:ph sz="quarter" idx="1"/>
          </p:nvPr>
        </p:nvSpPr>
        <p:spPr>
          <a:xfrm>
            <a:off x="612775" y="1600200"/>
            <a:ext cx="8153400" cy="4495800"/>
          </a:xfrm>
        </p:spPr>
        <p:txBody>
          <a:bodyPr>
            <a:noAutofit/>
          </a:bodyPr>
          <a:lstStyle/>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 Additional </a:t>
            </a:r>
            <a:r>
              <a:rPr lang="en-US" sz="2400" dirty="0" err="1" smtClean="0">
                <a:latin typeface="Arial Unicode MS" pitchFamily="34" charset="-128"/>
                <a:ea typeface="Arial Unicode MS" pitchFamily="34" charset="-128"/>
                <a:cs typeface="Arial Unicode MS" pitchFamily="34" charset="-128"/>
              </a:rPr>
              <a:t>dis</a:t>
            </a:r>
            <a:r>
              <a:rPr lang="en-US" sz="2400" dirty="0" smtClean="0">
                <a:latin typeface="Arial Unicode MS" pitchFamily="34" charset="-128"/>
                <a:ea typeface="Arial Unicode MS" pitchFamily="34" charset="-128"/>
                <a:cs typeface="Arial Unicode MS" pitchFamily="34" charset="-128"/>
              </a:rPr>
              <a:t>-qualifications:</a:t>
            </a:r>
          </a:p>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If he has been</a:t>
            </a:r>
          </a:p>
          <a:p>
            <a:pPr marL="347663" indent="-347663" algn="just" eaLnBrk="1" fontAlgn="auto" hangingPunct="1">
              <a:spcAft>
                <a:spcPts val="0"/>
              </a:spcAft>
              <a:defRPr/>
            </a:pPr>
            <a:r>
              <a:rPr lang="en-US" sz="2400" b="1" dirty="0" smtClean="0">
                <a:latin typeface="Arial Unicode MS" pitchFamily="34" charset="-128"/>
                <a:ea typeface="Arial Unicode MS" pitchFamily="34" charset="-128"/>
                <a:cs typeface="Arial Unicode MS" pitchFamily="34" charset="-128"/>
              </a:rPr>
              <a:t>Convicted for related party transaction </a:t>
            </a:r>
            <a:r>
              <a:rPr lang="en-US" sz="2400" dirty="0" smtClean="0">
                <a:latin typeface="Arial Unicode MS" pitchFamily="34" charset="-128"/>
                <a:ea typeface="Arial Unicode MS" pitchFamily="34" charset="-128"/>
                <a:cs typeface="Arial Unicode MS" pitchFamily="34" charset="-128"/>
              </a:rPr>
              <a:t>at any time during last 5 years. or</a:t>
            </a:r>
          </a:p>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Convicted for any offence for imprisonment for 7 years or more. or</a:t>
            </a:r>
          </a:p>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Convicted imprisonment for not less than 6 months or period of 5 years has not lapsed.  </a:t>
            </a:r>
          </a:p>
          <a:p>
            <a:pPr marL="0" indent="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559D755F-02A6-4073-A3E0-A377A00E41DF}" type="slidenum">
              <a:rPr lang="en-US"/>
              <a:pPr>
                <a:defRPr/>
              </a:pPr>
              <a:t>87</a:t>
            </a:fld>
            <a:endParaRPr lang="en-US" dirty="0"/>
          </a:p>
        </p:txBody>
      </p:sp>
      <p:sp>
        <p:nvSpPr>
          <p:cNvPr id="63493"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pPr eaLnBrk="1" fontAlgn="auto" hangingPunct="1">
              <a:spcAft>
                <a:spcPts val="0"/>
              </a:spcAft>
              <a:defRPr/>
            </a:pPr>
            <a:r>
              <a:rPr lang="en-US" dirty="0" smtClean="0"/>
              <a:t>DIRECTORS (Section149)</a:t>
            </a:r>
            <a:endParaRPr lang="en-US" dirty="0"/>
          </a:p>
        </p:txBody>
      </p:sp>
      <p:sp>
        <p:nvSpPr>
          <p:cNvPr id="3" name="Content Placeholder 2"/>
          <p:cNvSpPr>
            <a:spLocks noGrp="1"/>
          </p:cNvSpPr>
          <p:nvPr>
            <p:ph sz="quarter" idx="1"/>
          </p:nvPr>
        </p:nvSpPr>
        <p:spPr>
          <a:xfrm>
            <a:off x="838200" y="1676400"/>
            <a:ext cx="7772400" cy="4114800"/>
          </a:xfrm>
        </p:spPr>
        <p:txBody>
          <a:bodyPr>
            <a:noAutofit/>
          </a:bodyPr>
          <a:lstStyle/>
          <a:p>
            <a:pPr marL="465138" indent="-465138"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A person cannot become director in more than 20 companies as against 15 companies under existing Act. </a:t>
            </a:r>
          </a:p>
          <a:p>
            <a:pPr marL="465138" indent="-465138"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Out of 20, public companies should not be more than 10.</a:t>
            </a:r>
          </a:p>
          <a:p>
            <a:pPr marL="465138" indent="-465138"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Transition period – one year. </a:t>
            </a:r>
          </a:p>
          <a:p>
            <a:pPr marL="514350" indent="-51435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88</a:t>
            </a:fld>
            <a:endParaRPr lang="en-US" dirty="0"/>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609600"/>
            <a:ext cx="8153400" cy="609600"/>
          </a:xfrm>
        </p:spPr>
        <p:txBody>
          <a:bodyPr>
            <a:normAutofit fontScale="90000"/>
          </a:bodyPr>
          <a:lstStyle/>
          <a:p>
            <a:pPr eaLnBrk="1" fontAlgn="auto" hangingPunct="1">
              <a:spcAft>
                <a:spcPts val="0"/>
              </a:spcAft>
              <a:defRPr/>
            </a:pPr>
            <a:r>
              <a:rPr lang="en-US" sz="4000" b="1" dirty="0" smtClean="0"/>
              <a:t>DUTIES OF THE DIRECTOR (Section 166)</a:t>
            </a:r>
            <a:r>
              <a:rPr lang="en-US" dirty="0" smtClean="0"/>
              <a:t/>
            </a:r>
            <a:br>
              <a:rPr lang="en-US" dirty="0" smtClean="0"/>
            </a:br>
            <a:endParaRPr lang="en-US" dirty="0"/>
          </a:p>
        </p:txBody>
      </p:sp>
      <p:sp>
        <p:nvSpPr>
          <p:cNvPr id="3" name="Content Placeholder 2"/>
          <p:cNvSpPr>
            <a:spLocks noGrp="1"/>
          </p:cNvSpPr>
          <p:nvPr>
            <p:ph sz="quarter" idx="1"/>
          </p:nvPr>
        </p:nvSpPr>
        <p:spPr>
          <a:xfrm>
            <a:off x="612775" y="1600200"/>
            <a:ext cx="8153400" cy="4495800"/>
          </a:xfrm>
        </p:spPr>
        <p:txBody>
          <a:bodyPr>
            <a:noAutofit/>
          </a:bodyPr>
          <a:lstStyle/>
          <a:p>
            <a:pPr marL="347663" indent="-347663" algn="just" eaLnBrk="1" fontAlgn="auto" hangingPunct="1">
              <a:spcAft>
                <a:spcPts val="0"/>
              </a:spcAft>
              <a:defRPr/>
            </a:pPr>
            <a:r>
              <a:rPr lang="en-US" sz="2000" dirty="0" smtClean="0">
                <a:latin typeface="Arial Unicode MS" pitchFamily="34" charset="-128"/>
                <a:ea typeface="Arial Unicode MS" pitchFamily="34" charset="-128"/>
                <a:cs typeface="Arial Unicode MS" pitchFamily="34" charset="-128"/>
              </a:rPr>
              <a:t>A director of the Company </a:t>
            </a:r>
          </a:p>
          <a:p>
            <a:pPr marL="347663" indent="-347663" algn="just" eaLnBrk="1" fontAlgn="auto" hangingPunct="1">
              <a:spcAft>
                <a:spcPts val="0"/>
              </a:spcAft>
              <a:defRPr/>
            </a:pPr>
            <a:r>
              <a:rPr lang="en-US" sz="2000" dirty="0" smtClean="0">
                <a:latin typeface="Arial Unicode MS" pitchFamily="34" charset="-128"/>
                <a:ea typeface="Arial Unicode MS" pitchFamily="34" charset="-128"/>
                <a:cs typeface="Arial Unicode MS" pitchFamily="34" charset="-128"/>
              </a:rPr>
              <a:t>Shall act in </a:t>
            </a:r>
            <a:r>
              <a:rPr lang="en-US" sz="2000" b="1" dirty="0" smtClean="0">
                <a:latin typeface="Arial Unicode MS" pitchFamily="34" charset="-128"/>
                <a:ea typeface="Arial Unicode MS" pitchFamily="34" charset="-128"/>
                <a:cs typeface="Arial Unicode MS" pitchFamily="34" charset="-128"/>
              </a:rPr>
              <a:t>good faith </a:t>
            </a:r>
            <a:r>
              <a:rPr lang="en-US" sz="2000" dirty="0" smtClean="0">
                <a:latin typeface="Arial Unicode MS" pitchFamily="34" charset="-128"/>
                <a:ea typeface="Arial Unicode MS" pitchFamily="34" charset="-128"/>
                <a:cs typeface="Arial Unicode MS" pitchFamily="34" charset="-128"/>
              </a:rPr>
              <a:t>in order to promote the objects of the company for the </a:t>
            </a:r>
            <a:r>
              <a:rPr lang="en-US" sz="2000" b="1" dirty="0" smtClean="0">
                <a:latin typeface="Arial Unicode MS" pitchFamily="34" charset="-128"/>
                <a:ea typeface="Arial Unicode MS" pitchFamily="34" charset="-128"/>
                <a:cs typeface="Arial Unicode MS" pitchFamily="34" charset="-128"/>
              </a:rPr>
              <a:t>benefit of members, company, employees, the community and for the prevention of environment.</a:t>
            </a:r>
          </a:p>
          <a:p>
            <a:pPr marL="347663" indent="-347663" algn="just" eaLnBrk="1" fontAlgn="auto" hangingPunct="1">
              <a:spcAft>
                <a:spcPts val="0"/>
              </a:spcAft>
              <a:defRPr/>
            </a:pPr>
            <a:r>
              <a:rPr lang="en-US" sz="2000" dirty="0" smtClean="0">
                <a:latin typeface="Arial Unicode MS" pitchFamily="34" charset="-128"/>
                <a:ea typeface="Arial Unicode MS" pitchFamily="34" charset="-128"/>
                <a:cs typeface="Arial Unicode MS" pitchFamily="34" charset="-128"/>
              </a:rPr>
              <a:t>Shall exercise his duties with </a:t>
            </a:r>
            <a:r>
              <a:rPr lang="en-US" sz="2000" b="1" dirty="0" smtClean="0">
                <a:latin typeface="Arial Unicode MS" pitchFamily="34" charset="-128"/>
                <a:ea typeface="Arial Unicode MS" pitchFamily="34" charset="-128"/>
                <a:cs typeface="Arial Unicode MS" pitchFamily="34" charset="-128"/>
              </a:rPr>
              <a:t>reasonable care, skill and diligence.</a:t>
            </a:r>
          </a:p>
          <a:p>
            <a:pPr marL="347663" indent="-347663" algn="just" eaLnBrk="1" fontAlgn="auto" hangingPunct="1">
              <a:spcAft>
                <a:spcPts val="0"/>
              </a:spcAft>
              <a:defRPr/>
            </a:pPr>
            <a:r>
              <a:rPr lang="en-US" sz="2000" dirty="0" smtClean="0">
                <a:latin typeface="Arial Unicode MS" pitchFamily="34" charset="-128"/>
                <a:ea typeface="Arial Unicode MS" pitchFamily="34" charset="-128"/>
                <a:cs typeface="Arial Unicode MS" pitchFamily="34" charset="-128"/>
              </a:rPr>
              <a:t>Shall not involve in the situation in which he has direct or indirect interest which </a:t>
            </a:r>
            <a:r>
              <a:rPr lang="en-US" sz="2000" b="1" dirty="0" smtClean="0">
                <a:latin typeface="Arial Unicode MS" pitchFamily="34" charset="-128"/>
                <a:ea typeface="Arial Unicode MS" pitchFamily="34" charset="-128"/>
                <a:cs typeface="Arial Unicode MS" pitchFamily="34" charset="-128"/>
              </a:rPr>
              <a:t>conflict with the interest of the company.</a:t>
            </a:r>
            <a:r>
              <a:rPr lang="en-US" sz="2000" dirty="0" smtClean="0">
                <a:latin typeface="Arial Unicode MS" pitchFamily="34" charset="-128"/>
                <a:ea typeface="Arial Unicode MS" pitchFamily="34" charset="-128"/>
                <a:cs typeface="Arial Unicode MS" pitchFamily="34" charset="-128"/>
              </a:rPr>
              <a:t> </a:t>
            </a:r>
          </a:p>
          <a:p>
            <a:pPr marL="347663" indent="-347663" algn="just" eaLnBrk="1" fontAlgn="auto" hangingPunct="1">
              <a:spcAft>
                <a:spcPts val="0"/>
              </a:spcAft>
              <a:defRPr/>
            </a:pPr>
            <a:r>
              <a:rPr lang="en-US" sz="2000" dirty="0" smtClean="0">
                <a:latin typeface="Arial Unicode MS" pitchFamily="34" charset="-128"/>
                <a:ea typeface="Arial Unicode MS" pitchFamily="34" charset="-128"/>
                <a:cs typeface="Arial Unicode MS" pitchFamily="34" charset="-128"/>
              </a:rPr>
              <a:t>Shall not achieve or attend to achieve undue gain or advantage.</a:t>
            </a:r>
          </a:p>
          <a:p>
            <a:pPr marL="347663" indent="-347663" algn="just" eaLnBrk="1" fontAlgn="auto" hangingPunct="1">
              <a:spcAft>
                <a:spcPts val="0"/>
              </a:spcAft>
              <a:defRPr/>
            </a:pPr>
            <a:r>
              <a:rPr lang="en-US" sz="2000" dirty="0" smtClean="0">
                <a:latin typeface="Arial Unicode MS" pitchFamily="34" charset="-128"/>
                <a:ea typeface="Arial Unicode MS" pitchFamily="34" charset="-128"/>
                <a:cs typeface="Arial Unicode MS" pitchFamily="34" charset="-128"/>
              </a:rPr>
              <a:t>Shall not assign his office.</a:t>
            </a:r>
          </a:p>
          <a:p>
            <a:pPr marL="347663" indent="-347663" algn="just" eaLnBrk="1" fontAlgn="auto" hangingPunct="1">
              <a:spcAft>
                <a:spcPts val="0"/>
              </a:spcAft>
              <a:defRPr/>
            </a:pPr>
            <a:r>
              <a:rPr lang="en-US" sz="2000" u="sng" dirty="0" smtClean="0">
                <a:latin typeface="Arial Unicode MS" pitchFamily="34" charset="-128"/>
                <a:ea typeface="Arial Unicode MS" pitchFamily="34" charset="-128"/>
                <a:cs typeface="Arial Unicode MS" pitchFamily="34" charset="-128"/>
              </a:rPr>
              <a:t>Penalty </a:t>
            </a:r>
            <a:r>
              <a:rPr lang="en-US" sz="2000" dirty="0" smtClean="0">
                <a:latin typeface="Arial Unicode MS" pitchFamily="34" charset="-128"/>
                <a:ea typeface="Arial Unicode MS" pitchFamily="34" charset="-128"/>
                <a:cs typeface="Arial Unicode MS" pitchFamily="34" charset="-128"/>
              </a:rPr>
              <a:t>:  fine be not less than Rs.</a:t>
            </a:r>
            <a:r>
              <a:rPr lang="en-US" sz="2000" b="1" dirty="0" smtClean="0">
                <a:latin typeface="Arial Unicode MS" pitchFamily="34" charset="-128"/>
                <a:ea typeface="Arial Unicode MS" pitchFamily="34" charset="-128"/>
                <a:cs typeface="Arial Unicode MS" pitchFamily="34" charset="-128"/>
              </a:rPr>
              <a:t>1,00,000/- or Rs.5,00,000/-.</a:t>
            </a:r>
          </a:p>
          <a:p>
            <a:pPr marL="0" indent="0" algn="just" eaLnBrk="1" fontAlgn="auto" hangingPunct="1">
              <a:spcAft>
                <a:spcPts val="0"/>
              </a:spcAft>
              <a:buFont typeface="Wingdings"/>
              <a:buNone/>
              <a:defRPr/>
            </a:pPr>
            <a:endParaRPr lang="en-US" sz="20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r>
              <a:rPr lang="en-US" sz="2000" dirty="0" smtClean="0">
                <a:latin typeface="Arial Unicode MS" pitchFamily="34" charset="-128"/>
                <a:ea typeface="Arial Unicode MS" pitchFamily="34" charset="-128"/>
                <a:cs typeface="Arial Unicode MS" pitchFamily="34" charset="-128"/>
              </a:rPr>
              <a:t> </a:t>
            </a:r>
          </a:p>
          <a:p>
            <a:pPr marL="320040" indent="-320040" eaLnBrk="1" fontAlgn="auto" hangingPunct="1">
              <a:spcAft>
                <a:spcPts val="0"/>
              </a:spcAft>
              <a:buFont typeface="Wingdings"/>
              <a:buNone/>
              <a:defRPr/>
            </a:pPr>
            <a:endParaRPr lang="en-US" sz="20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559D755F-02A6-4073-A3E0-A377A00E41DF}" type="slidenum">
              <a:rPr lang="en-US"/>
              <a:pPr>
                <a:defRPr/>
              </a:pPr>
              <a:t>89</a:t>
            </a:fld>
            <a:endParaRPr lang="en-US" dirty="0"/>
          </a:p>
        </p:txBody>
      </p:sp>
      <p:sp>
        <p:nvSpPr>
          <p:cNvPr id="63493"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610599" cy="838200"/>
          </a:xfrm>
        </p:spPr>
        <p:txBody>
          <a:bodyPr>
            <a:normAutofit/>
          </a:bodyPr>
          <a:lstStyle/>
          <a:p>
            <a:pPr eaLnBrk="1" fontAlgn="auto" hangingPunct="1">
              <a:spcAft>
                <a:spcPts val="0"/>
              </a:spcAft>
              <a:defRPr/>
            </a:pPr>
            <a:r>
              <a:rPr lang="en-US" sz="3600" dirty="0" smtClean="0">
                <a:solidFill>
                  <a:schemeClr val="tx1"/>
                </a:solidFill>
                <a:latin typeface="Arial Unicode MS" pitchFamily="34" charset="-128"/>
                <a:ea typeface="Arial Unicode MS" pitchFamily="34" charset="-128"/>
                <a:cs typeface="Arial Unicode MS" pitchFamily="34" charset="-128"/>
              </a:rPr>
              <a:t>Conversion of private company to OPC</a:t>
            </a:r>
            <a:endParaRPr lang="en-US" sz="3600" dirty="0">
              <a:solidFill>
                <a:schemeClr val="tx1"/>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600200"/>
            <a:ext cx="8458200" cy="5257800"/>
          </a:xfrm>
        </p:spPr>
        <p:txBody>
          <a:bodyPr>
            <a:normAutofit/>
          </a:bodyPr>
          <a:lstStyle/>
          <a:p>
            <a:pPr marL="320040" indent="-320040" algn="just" eaLnBrk="1" fontAlgn="auto" hangingPunct="1">
              <a:spcAft>
                <a:spcPts val="0"/>
              </a:spcAft>
              <a:buFont typeface="Wingdings" pitchFamily="2" charset="2"/>
              <a:buChar char="Ø"/>
              <a:defRPr/>
            </a:pPr>
            <a:endParaRPr lang="en-US" sz="2800" dirty="0" smtClean="0">
              <a:latin typeface="Arial Unicode MS" pitchFamily="34" charset="-128"/>
              <a:ea typeface="Arial Unicode MS" pitchFamily="34" charset="-128"/>
              <a:cs typeface="Arial Unicode MS" pitchFamily="34" charset="-128"/>
            </a:endParaRPr>
          </a:p>
          <a:p>
            <a:pPr marL="566738" algn="just" eaLnBrk="1" fontAlgn="auto" hangingPunct="1">
              <a:spcAft>
                <a:spcPts val="0"/>
              </a:spcAft>
              <a:buFont typeface="Wingdings" pitchFamily="2" charset="2"/>
              <a:buChar char="v"/>
              <a:defRPr/>
            </a:pPr>
            <a:r>
              <a:rPr lang="en-US" sz="2800" dirty="0" smtClean="0">
                <a:latin typeface="Arial Unicode MS" pitchFamily="34" charset="-128"/>
                <a:ea typeface="Arial Unicode MS" pitchFamily="34" charset="-128"/>
                <a:cs typeface="Arial Unicode MS" pitchFamily="34" charset="-128"/>
              </a:rPr>
              <a:t>A private limited company can be converted into OPC</a:t>
            </a:r>
          </a:p>
          <a:p>
            <a:pPr marL="566738" algn="just" eaLnBrk="1" fontAlgn="auto" hangingPunct="1">
              <a:spcAft>
                <a:spcPts val="0"/>
              </a:spcAft>
              <a:buFont typeface="Wingdings" pitchFamily="2" charset="2"/>
              <a:buChar char="v"/>
              <a:defRPr/>
            </a:pPr>
            <a:r>
              <a:rPr lang="en-US" sz="2800" dirty="0" smtClean="0">
                <a:latin typeface="Arial Unicode MS" pitchFamily="34" charset="-128"/>
                <a:ea typeface="Arial Unicode MS" pitchFamily="34" charset="-128"/>
                <a:cs typeface="Arial Unicode MS" pitchFamily="34" charset="-128"/>
              </a:rPr>
              <a:t> By  passing Special Resolution</a:t>
            </a:r>
          </a:p>
          <a:p>
            <a:pPr marL="566738" algn="just" eaLnBrk="1" fontAlgn="auto" hangingPunct="1">
              <a:spcAft>
                <a:spcPts val="0"/>
              </a:spcAft>
              <a:buFont typeface="Wingdings" pitchFamily="2" charset="2"/>
              <a:buChar char="v"/>
              <a:defRPr/>
            </a:pPr>
            <a:r>
              <a:rPr lang="en-US" sz="2800" dirty="0" smtClean="0">
                <a:latin typeface="Arial Unicode MS" pitchFamily="34" charset="-128"/>
                <a:ea typeface="Arial Unicode MS" pitchFamily="34" charset="-128"/>
                <a:cs typeface="Arial Unicode MS" pitchFamily="34" charset="-128"/>
              </a:rPr>
              <a:t>                      And  </a:t>
            </a:r>
          </a:p>
          <a:p>
            <a:pPr marL="566738" algn="just" eaLnBrk="1" fontAlgn="auto" hangingPunct="1">
              <a:spcAft>
                <a:spcPts val="0"/>
              </a:spcAft>
              <a:buFont typeface="Wingdings" pitchFamily="2" charset="2"/>
              <a:buChar char="v"/>
              <a:defRPr/>
            </a:pPr>
            <a:r>
              <a:rPr lang="en-US" sz="2800" dirty="0" smtClean="0">
                <a:latin typeface="Arial Unicode MS" pitchFamily="34" charset="-128"/>
                <a:ea typeface="Arial Unicode MS" pitchFamily="34" charset="-128"/>
                <a:cs typeface="Arial Unicode MS" pitchFamily="34" charset="-128"/>
              </a:rPr>
              <a:t>NOC from creditors and members</a:t>
            </a:r>
          </a:p>
          <a:p>
            <a:pPr marL="320040" indent="-320040" algn="just" eaLnBrk="1" fontAlgn="auto" hangingPunct="1">
              <a:spcAft>
                <a:spcPts val="0"/>
              </a:spcAft>
              <a:buFont typeface="Wingdings" pitchFamily="2" charset="2"/>
              <a:buChar char="Ø"/>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1C0F8AD-3EC8-4425-9B69-FBD9FA5DCEC1}" type="slidenum">
              <a:rPr lang="en-US"/>
              <a:pPr>
                <a:defRPr/>
              </a:pPr>
              <a:t>9</a:t>
            </a:fld>
            <a:endParaRPr lang="en-US"/>
          </a:p>
        </p:txBody>
      </p:sp>
      <p:sp>
        <p:nvSpPr>
          <p:cNvPr id="12293" name="Footer Placeholder 4"/>
          <p:cNvSpPr>
            <a:spLocks noGrp="1"/>
          </p:cNvSpPr>
          <p:nvPr>
            <p:ph type="ftr" sz="quarter" idx="11"/>
          </p:nvPr>
        </p:nvSpPr>
        <p:spPr bwMode="auto">
          <a:xfrm>
            <a:off x="609600" y="6400800"/>
            <a:ext cx="8229600" cy="2127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609600"/>
            <a:ext cx="8153400" cy="609600"/>
          </a:xfrm>
        </p:spPr>
        <p:txBody>
          <a:bodyPr>
            <a:normAutofit fontScale="90000"/>
          </a:bodyPr>
          <a:lstStyle/>
          <a:p>
            <a:pPr eaLnBrk="1" fontAlgn="auto" hangingPunct="1">
              <a:spcAft>
                <a:spcPts val="0"/>
              </a:spcAft>
              <a:defRPr/>
            </a:pPr>
            <a:r>
              <a:rPr lang="en-US" sz="3600" b="1" dirty="0" smtClean="0">
                <a:latin typeface="Arial Unicode MS" pitchFamily="34" charset="-128"/>
                <a:ea typeface="Arial Unicode MS" pitchFamily="34" charset="-128"/>
                <a:cs typeface="Arial Unicode MS" pitchFamily="34" charset="-128"/>
              </a:rPr>
              <a:t>VACATION OF OFFICE OF DIRECTOR </a:t>
            </a:r>
            <a:r>
              <a:rPr lang="en-US" dirty="0" smtClean="0"/>
              <a:t>(Section 167)</a:t>
            </a:r>
            <a:br>
              <a:rPr lang="en-US" dirty="0" smtClean="0"/>
            </a:br>
            <a:endParaRPr lang="en-US" dirty="0"/>
          </a:p>
        </p:txBody>
      </p:sp>
      <p:sp>
        <p:nvSpPr>
          <p:cNvPr id="3" name="Content Placeholder 2"/>
          <p:cNvSpPr>
            <a:spLocks noGrp="1"/>
          </p:cNvSpPr>
          <p:nvPr>
            <p:ph sz="quarter" idx="1"/>
          </p:nvPr>
        </p:nvSpPr>
        <p:spPr>
          <a:xfrm>
            <a:off x="612775" y="1828800"/>
            <a:ext cx="8153400" cy="4267200"/>
          </a:xfrm>
        </p:spPr>
        <p:txBody>
          <a:bodyPr>
            <a:noAutofit/>
          </a:bodyPr>
          <a:lstStyle/>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If he incurs any disqualification specified in Section 164.</a:t>
            </a:r>
          </a:p>
          <a:p>
            <a:pPr marL="347663" indent="-347663"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If fails to attend meetings for consecutive period of 12 months (3 meetings in existing act)</a:t>
            </a: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400" b="1" dirty="0" smtClean="0">
                <a:latin typeface="Arial Unicode MS" pitchFamily="34" charset="-128"/>
                <a:ea typeface="Arial Unicode MS" pitchFamily="34" charset="-128"/>
                <a:cs typeface="Arial Unicode MS" pitchFamily="34" charset="-128"/>
              </a:rPr>
              <a:t>Important :-</a:t>
            </a:r>
            <a:r>
              <a:rPr lang="en-US" sz="2400" dirty="0" smtClean="0">
                <a:latin typeface="Arial Unicode MS" pitchFamily="34" charset="-128"/>
                <a:ea typeface="Arial Unicode MS" pitchFamily="34" charset="-128"/>
                <a:cs typeface="Arial Unicode MS" pitchFamily="34" charset="-128"/>
              </a:rPr>
              <a:t>  Director has to vacate his office even if his leave of absence is granted to him or her.</a:t>
            </a: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559D755F-02A6-4073-A3E0-A377A00E41DF}" type="slidenum">
              <a:rPr lang="en-US"/>
              <a:pPr>
                <a:defRPr/>
              </a:pPr>
              <a:t>90</a:t>
            </a:fld>
            <a:endParaRPr lang="en-US" dirty="0"/>
          </a:p>
        </p:txBody>
      </p:sp>
      <p:sp>
        <p:nvSpPr>
          <p:cNvPr id="63493"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609600"/>
            <a:ext cx="8153400" cy="609600"/>
          </a:xfrm>
        </p:spPr>
        <p:txBody>
          <a:bodyPr>
            <a:normAutofit fontScale="90000"/>
          </a:bodyPr>
          <a:lstStyle/>
          <a:p>
            <a:pPr eaLnBrk="1" fontAlgn="auto" hangingPunct="1">
              <a:spcAft>
                <a:spcPts val="0"/>
              </a:spcAft>
              <a:defRPr/>
            </a:pPr>
            <a:r>
              <a:rPr lang="en-US" sz="3600" b="1" dirty="0" smtClean="0">
                <a:latin typeface="Arial Unicode MS" pitchFamily="34" charset="-128"/>
                <a:ea typeface="Arial Unicode MS" pitchFamily="34" charset="-128"/>
                <a:cs typeface="Arial Unicode MS" pitchFamily="34" charset="-128"/>
              </a:rPr>
              <a:t>VACATION OF OFFICE OF DIRECTOR </a:t>
            </a:r>
            <a:r>
              <a:rPr lang="en-US" sz="3200" dirty="0" smtClean="0"/>
              <a:t>(Section 167)</a:t>
            </a:r>
            <a:br>
              <a:rPr lang="en-US" sz="3200" dirty="0" smtClean="0"/>
            </a:br>
            <a:endParaRPr lang="en-US" dirty="0"/>
          </a:p>
        </p:txBody>
      </p:sp>
      <p:sp>
        <p:nvSpPr>
          <p:cNvPr id="3" name="Content Placeholder 2"/>
          <p:cNvSpPr>
            <a:spLocks noGrp="1"/>
          </p:cNvSpPr>
          <p:nvPr>
            <p:ph sz="quarter" idx="1"/>
          </p:nvPr>
        </p:nvSpPr>
        <p:spPr>
          <a:xfrm>
            <a:off x="612775" y="1676400"/>
            <a:ext cx="8153400" cy="4419600"/>
          </a:xfrm>
        </p:spPr>
        <p:txBody>
          <a:bodyPr>
            <a:noAutofit/>
          </a:bodyPr>
          <a:lstStyle/>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He acts in contravention of provision 164 (entering into contract or arrangement in which he is interested directly or indirectly).</a:t>
            </a:r>
          </a:p>
          <a:p>
            <a:pPr marL="347663" indent="-347663"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Fails to disclose the interest in any contract.</a:t>
            </a:r>
          </a:p>
          <a:p>
            <a:pPr marL="347663" indent="-347663"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He becomes disqualified by order of the Court. </a:t>
            </a:r>
          </a:p>
          <a:p>
            <a:pPr marL="347663" indent="-347663"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He is removed in pursuant to provision of this act. </a:t>
            </a: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559D755F-02A6-4073-A3E0-A377A00E41DF}" type="slidenum">
              <a:rPr lang="en-US"/>
              <a:pPr>
                <a:defRPr/>
              </a:pPr>
              <a:t>91</a:t>
            </a:fld>
            <a:endParaRPr lang="en-US" dirty="0"/>
          </a:p>
        </p:txBody>
      </p:sp>
      <p:sp>
        <p:nvSpPr>
          <p:cNvPr id="63493"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609600"/>
            <a:ext cx="8153400" cy="609600"/>
          </a:xfrm>
        </p:spPr>
        <p:txBody>
          <a:bodyPr>
            <a:normAutofit fontScale="90000"/>
          </a:bodyPr>
          <a:lstStyle/>
          <a:p>
            <a:pPr eaLnBrk="1" fontAlgn="auto" hangingPunct="1">
              <a:spcAft>
                <a:spcPts val="0"/>
              </a:spcAft>
              <a:defRPr/>
            </a:pPr>
            <a:r>
              <a:rPr lang="en-US" sz="3600" b="1" dirty="0" smtClean="0">
                <a:latin typeface="Arial Unicode MS" pitchFamily="34" charset="-128"/>
                <a:ea typeface="Arial Unicode MS" pitchFamily="34" charset="-128"/>
                <a:cs typeface="Arial Unicode MS" pitchFamily="34" charset="-128"/>
              </a:rPr>
              <a:t>VACATION OF OFFICE OF DIRECTOR </a:t>
            </a:r>
            <a:r>
              <a:rPr lang="en-US" sz="3200" dirty="0" smtClean="0"/>
              <a:t>(Section 167)</a:t>
            </a:r>
            <a:br>
              <a:rPr lang="en-US" sz="3200" dirty="0" smtClean="0"/>
            </a:br>
            <a:endParaRPr lang="en-US" dirty="0"/>
          </a:p>
        </p:txBody>
      </p:sp>
      <p:sp>
        <p:nvSpPr>
          <p:cNvPr id="3" name="Content Placeholder 2"/>
          <p:cNvSpPr>
            <a:spLocks noGrp="1"/>
          </p:cNvSpPr>
          <p:nvPr>
            <p:ph sz="quarter" idx="1"/>
          </p:nvPr>
        </p:nvSpPr>
        <p:spPr>
          <a:xfrm>
            <a:off x="612775" y="1676400"/>
            <a:ext cx="8153400" cy="4419600"/>
          </a:xfrm>
        </p:spPr>
        <p:txBody>
          <a:bodyPr>
            <a:noAutofit/>
          </a:bodyPr>
          <a:lstStyle/>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Penalties:     </a:t>
            </a:r>
          </a:p>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Imprisonment </a:t>
            </a:r>
            <a:r>
              <a:rPr lang="en-US" sz="2400" b="1" dirty="0" smtClean="0">
                <a:latin typeface="Arial Unicode MS" pitchFamily="34" charset="-128"/>
                <a:ea typeface="Arial Unicode MS" pitchFamily="34" charset="-128"/>
                <a:cs typeface="Arial Unicode MS" pitchFamily="34" charset="-128"/>
              </a:rPr>
              <a:t>not more than one year</a:t>
            </a:r>
            <a:r>
              <a:rPr lang="en-US" sz="2400" dirty="0" smtClean="0">
                <a:latin typeface="Arial Unicode MS" pitchFamily="34" charset="-128"/>
                <a:ea typeface="Arial Unicode MS" pitchFamily="34" charset="-128"/>
                <a:cs typeface="Arial Unicode MS" pitchFamily="34" charset="-128"/>
              </a:rPr>
              <a:t> and fine not less than </a:t>
            </a:r>
            <a:r>
              <a:rPr lang="en-US" sz="2400" b="1" dirty="0" smtClean="0">
                <a:latin typeface="Arial Unicode MS" pitchFamily="34" charset="-128"/>
                <a:ea typeface="Arial Unicode MS" pitchFamily="34" charset="-128"/>
                <a:cs typeface="Arial Unicode MS" pitchFamily="34" charset="-128"/>
              </a:rPr>
              <a:t>Rs.1.00 </a:t>
            </a:r>
            <a:r>
              <a:rPr lang="en-US" sz="2400" b="1" dirty="0" err="1" smtClean="0">
                <a:latin typeface="Arial Unicode MS" pitchFamily="34" charset="-128"/>
                <a:ea typeface="Arial Unicode MS" pitchFamily="34" charset="-128"/>
                <a:cs typeface="Arial Unicode MS" pitchFamily="34" charset="-128"/>
              </a:rPr>
              <a:t>lac</a:t>
            </a:r>
            <a:r>
              <a:rPr lang="en-US" sz="2400" dirty="0" smtClean="0">
                <a:latin typeface="Arial Unicode MS" pitchFamily="34" charset="-128"/>
                <a:ea typeface="Arial Unicode MS" pitchFamily="34" charset="-128"/>
                <a:cs typeface="Arial Unicode MS" pitchFamily="34" charset="-128"/>
              </a:rPr>
              <a:t> which may extend to </a:t>
            </a:r>
            <a:r>
              <a:rPr lang="en-US" sz="2400" b="1" dirty="0" smtClean="0">
                <a:latin typeface="Arial Unicode MS" pitchFamily="34" charset="-128"/>
                <a:ea typeface="Arial Unicode MS" pitchFamily="34" charset="-128"/>
                <a:cs typeface="Arial Unicode MS" pitchFamily="34" charset="-128"/>
              </a:rPr>
              <a:t>Rs.5.00 </a:t>
            </a:r>
            <a:r>
              <a:rPr lang="en-US" sz="2400" b="1" dirty="0" err="1" smtClean="0">
                <a:latin typeface="Arial Unicode MS" pitchFamily="34" charset="-128"/>
                <a:ea typeface="Arial Unicode MS" pitchFamily="34" charset="-128"/>
                <a:cs typeface="Arial Unicode MS" pitchFamily="34" charset="-128"/>
              </a:rPr>
              <a:t>lacs</a:t>
            </a:r>
            <a:r>
              <a:rPr lang="en-US" sz="2400" dirty="0" smtClean="0">
                <a:latin typeface="Arial Unicode MS" pitchFamily="34" charset="-128"/>
                <a:ea typeface="Arial Unicode MS" pitchFamily="34" charset="-128"/>
                <a:cs typeface="Arial Unicode MS" pitchFamily="34" charset="-128"/>
              </a:rPr>
              <a:t> or both.</a:t>
            </a:r>
          </a:p>
          <a:p>
            <a:pPr marL="347663" indent="-347663"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Where all the directors have vacated the office then the promoter or the Central Government shall appoint the required number of directors till the time shareholders appoint in general meeting. </a:t>
            </a: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559D755F-02A6-4073-A3E0-A377A00E41DF}" type="slidenum">
              <a:rPr lang="en-US"/>
              <a:pPr>
                <a:defRPr/>
              </a:pPr>
              <a:t>92</a:t>
            </a:fld>
            <a:endParaRPr lang="en-US"/>
          </a:p>
        </p:txBody>
      </p:sp>
      <p:sp>
        <p:nvSpPr>
          <p:cNvPr id="63493"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609600"/>
            <a:ext cx="8153400" cy="609600"/>
          </a:xfrm>
        </p:spPr>
        <p:txBody>
          <a:bodyPr>
            <a:normAutofit fontScale="90000"/>
          </a:bodyPr>
          <a:lstStyle/>
          <a:p>
            <a:pPr eaLnBrk="1" fontAlgn="auto" hangingPunct="1">
              <a:spcAft>
                <a:spcPts val="0"/>
              </a:spcAft>
              <a:defRPr/>
            </a:pPr>
            <a:r>
              <a:rPr lang="en-US" b="1" dirty="0" smtClean="0"/>
              <a:t>Resignation of Directors</a:t>
            </a:r>
            <a:endParaRPr lang="en-US" dirty="0"/>
          </a:p>
        </p:txBody>
      </p:sp>
      <p:sp>
        <p:nvSpPr>
          <p:cNvPr id="3" name="Content Placeholder 2"/>
          <p:cNvSpPr>
            <a:spLocks noGrp="1"/>
          </p:cNvSpPr>
          <p:nvPr>
            <p:ph sz="quarter" idx="1"/>
          </p:nvPr>
        </p:nvSpPr>
        <p:spPr>
          <a:xfrm>
            <a:off x="612775" y="1600200"/>
            <a:ext cx="8153400" cy="4495800"/>
          </a:xfrm>
        </p:spPr>
        <p:txBody>
          <a:bodyPr>
            <a:noAutofit/>
          </a:bodyPr>
          <a:lstStyle/>
          <a:p>
            <a:pPr marL="347663" indent="-347663" algn="just" eaLnBrk="1" fontAlgn="auto" hangingPunct="1">
              <a:spcAft>
                <a:spcPts val="0"/>
              </a:spcAft>
              <a:defRPr/>
            </a:pPr>
            <a:r>
              <a:rPr lang="en-US" sz="2200" dirty="0" smtClean="0">
                <a:latin typeface="Arial Unicode MS" pitchFamily="34" charset="-128"/>
                <a:ea typeface="Arial Unicode MS" pitchFamily="34" charset="-128"/>
                <a:cs typeface="Arial Unicode MS" pitchFamily="34" charset="-128"/>
              </a:rPr>
              <a:t>Board shall note all the resignations. </a:t>
            </a:r>
          </a:p>
          <a:p>
            <a:pPr marL="347663" indent="-347663" algn="just" eaLnBrk="1" fontAlgn="auto" hangingPunct="1">
              <a:spcAft>
                <a:spcPts val="0"/>
              </a:spcAft>
              <a:defRPr/>
            </a:pPr>
            <a:r>
              <a:rPr lang="en-US" sz="2200" dirty="0" smtClean="0">
                <a:latin typeface="Arial Unicode MS" pitchFamily="34" charset="-128"/>
                <a:ea typeface="Arial Unicode MS" pitchFamily="34" charset="-128"/>
                <a:cs typeface="Arial Unicode MS" pitchFamily="34" charset="-128"/>
              </a:rPr>
              <a:t>Company shall file necessary form with ROC.</a:t>
            </a:r>
          </a:p>
          <a:p>
            <a:pPr marL="347663" indent="-347663" algn="just" eaLnBrk="1" fontAlgn="auto" hangingPunct="1">
              <a:spcAft>
                <a:spcPts val="0"/>
              </a:spcAft>
              <a:defRPr/>
            </a:pPr>
            <a:r>
              <a:rPr lang="en-US" sz="2200" dirty="0" smtClean="0">
                <a:latin typeface="Arial Unicode MS" pitchFamily="34" charset="-128"/>
                <a:ea typeface="Arial Unicode MS" pitchFamily="34" charset="-128"/>
                <a:cs typeface="Arial Unicode MS" pitchFamily="34" charset="-128"/>
              </a:rPr>
              <a:t>Directors shall also file the copy of the resignation </a:t>
            </a:r>
            <a:r>
              <a:rPr lang="en-US" sz="2200" dirty="0" err="1" smtClean="0">
                <a:latin typeface="Arial Unicode MS" pitchFamily="34" charset="-128"/>
                <a:ea typeface="Arial Unicode MS" pitchFamily="34" charset="-128"/>
                <a:cs typeface="Arial Unicode MS" pitchFamily="34" charset="-128"/>
              </a:rPr>
              <a:t>alongwith</a:t>
            </a:r>
            <a:r>
              <a:rPr lang="en-US" sz="2200" dirty="0" smtClean="0">
                <a:latin typeface="Arial Unicode MS" pitchFamily="34" charset="-128"/>
                <a:ea typeface="Arial Unicode MS" pitchFamily="34" charset="-128"/>
                <a:cs typeface="Arial Unicode MS" pitchFamily="34" charset="-128"/>
              </a:rPr>
              <a:t> the reasons to register within 30 days. </a:t>
            </a:r>
          </a:p>
          <a:p>
            <a:pPr marL="347663" indent="-347663" algn="just" eaLnBrk="1" fontAlgn="auto" hangingPunct="1">
              <a:spcAft>
                <a:spcPts val="0"/>
              </a:spcAft>
              <a:defRPr/>
            </a:pPr>
            <a:r>
              <a:rPr lang="en-US" sz="2200" dirty="0" smtClean="0">
                <a:latin typeface="Arial Unicode MS" pitchFamily="34" charset="-128"/>
                <a:ea typeface="Arial Unicode MS" pitchFamily="34" charset="-128"/>
                <a:cs typeface="Arial Unicode MS" pitchFamily="34" charset="-128"/>
              </a:rPr>
              <a:t>Date of resignation shall be the date of the receipt of letter from the Director or any date mentioned therein whichever is later. </a:t>
            </a:r>
          </a:p>
          <a:p>
            <a:pPr marL="347663" indent="-347663" algn="just" eaLnBrk="1" fontAlgn="auto" hangingPunct="1">
              <a:spcAft>
                <a:spcPts val="0"/>
              </a:spcAft>
              <a:defRPr/>
            </a:pPr>
            <a:r>
              <a:rPr lang="en-US" sz="2200" dirty="0" smtClean="0">
                <a:latin typeface="Arial Unicode MS" pitchFamily="34" charset="-128"/>
                <a:ea typeface="Arial Unicode MS" pitchFamily="34" charset="-128"/>
                <a:cs typeface="Arial Unicode MS" pitchFamily="34" charset="-128"/>
              </a:rPr>
              <a:t>The Director who resigns shall be liable for the liabilities during his tenure in the company as Director.</a:t>
            </a:r>
          </a:p>
          <a:p>
            <a:pPr marL="347663" indent="-347663" algn="just" eaLnBrk="1" fontAlgn="auto" hangingPunct="1">
              <a:spcAft>
                <a:spcPts val="0"/>
              </a:spcAft>
              <a:defRPr/>
            </a:pPr>
            <a:r>
              <a:rPr lang="en-US" sz="2200" dirty="0" smtClean="0">
                <a:latin typeface="Arial Unicode MS" pitchFamily="34" charset="-128"/>
                <a:ea typeface="Arial Unicode MS" pitchFamily="34" charset="-128"/>
                <a:cs typeface="Arial Unicode MS" pitchFamily="34" charset="-128"/>
              </a:rPr>
              <a:t> Where all the Directors resign or vacate then promoter or Central Government shall appoint the required number of directors till shareholders appoints. </a:t>
            </a:r>
          </a:p>
          <a:p>
            <a:pPr marL="0" indent="0" algn="just" eaLnBrk="1" fontAlgn="auto" hangingPunct="1">
              <a:spcAft>
                <a:spcPts val="0"/>
              </a:spcAft>
              <a:buFont typeface="Wingdings"/>
              <a:buNone/>
              <a:defRPr/>
            </a:pPr>
            <a:endParaRPr lang="en-US" sz="22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r>
              <a:rPr lang="en-US" sz="2200" dirty="0" smtClean="0">
                <a:latin typeface="Arial Unicode MS" pitchFamily="34" charset="-128"/>
                <a:ea typeface="Arial Unicode MS" pitchFamily="34" charset="-128"/>
                <a:cs typeface="Arial Unicode MS" pitchFamily="34" charset="-128"/>
              </a:rPr>
              <a:t> </a:t>
            </a:r>
          </a:p>
          <a:p>
            <a:pPr marL="320040" indent="-320040" eaLnBrk="1" fontAlgn="auto" hangingPunct="1">
              <a:spcAft>
                <a:spcPts val="0"/>
              </a:spcAft>
              <a:buFont typeface="Wingdings"/>
              <a:buNone/>
              <a:defRPr/>
            </a:pPr>
            <a:endParaRPr lang="en-US" sz="22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559D755F-02A6-4073-A3E0-A377A00E41DF}" type="slidenum">
              <a:rPr lang="en-US"/>
              <a:pPr>
                <a:defRPr/>
              </a:pPr>
              <a:t>93</a:t>
            </a:fld>
            <a:endParaRPr lang="en-US"/>
          </a:p>
        </p:txBody>
      </p:sp>
      <p:sp>
        <p:nvSpPr>
          <p:cNvPr id="63493"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609600"/>
            <a:ext cx="8153400" cy="609600"/>
          </a:xfrm>
        </p:spPr>
        <p:txBody>
          <a:bodyPr>
            <a:normAutofit fontScale="90000"/>
          </a:bodyPr>
          <a:lstStyle/>
          <a:p>
            <a:pPr eaLnBrk="1" fontAlgn="auto" hangingPunct="1">
              <a:spcAft>
                <a:spcPts val="0"/>
              </a:spcAft>
              <a:defRPr/>
            </a:pPr>
            <a:r>
              <a:rPr lang="en-US" b="1" dirty="0" smtClean="0"/>
              <a:t>Removal of the Directors(section 169)</a:t>
            </a:r>
            <a:endParaRPr lang="en-US" dirty="0"/>
          </a:p>
        </p:txBody>
      </p:sp>
      <p:sp>
        <p:nvSpPr>
          <p:cNvPr id="3" name="Content Placeholder 2"/>
          <p:cNvSpPr>
            <a:spLocks noGrp="1"/>
          </p:cNvSpPr>
          <p:nvPr>
            <p:ph sz="quarter" idx="1"/>
          </p:nvPr>
        </p:nvSpPr>
        <p:spPr>
          <a:xfrm>
            <a:off x="612775" y="1600200"/>
            <a:ext cx="8153400" cy="4495800"/>
          </a:xfrm>
        </p:spPr>
        <p:txBody>
          <a:bodyPr>
            <a:noAutofit/>
          </a:bodyPr>
          <a:lstStyle/>
          <a:p>
            <a:pPr marL="347663" indent="-347663" algn="just" eaLnBrk="1" fontAlgn="auto" hangingPunct="1">
              <a:spcAft>
                <a:spcPts val="0"/>
              </a:spcAft>
              <a:defRPr/>
            </a:pPr>
            <a:r>
              <a:rPr lang="en-US" sz="2200" dirty="0" smtClean="0">
                <a:latin typeface="Arial Unicode MS" pitchFamily="34" charset="-128"/>
                <a:ea typeface="Arial Unicode MS" pitchFamily="34" charset="-128"/>
                <a:cs typeface="Arial Unicode MS" pitchFamily="34" charset="-128"/>
              </a:rPr>
              <a:t>By ordinary resolution after giving reasonable opportunity. </a:t>
            </a:r>
          </a:p>
          <a:p>
            <a:pPr marL="347663" indent="-347663" algn="just" eaLnBrk="1" fontAlgn="auto" hangingPunct="1">
              <a:spcAft>
                <a:spcPts val="0"/>
              </a:spcAft>
              <a:defRPr/>
            </a:pPr>
            <a:endParaRPr lang="en-US" sz="10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defRPr/>
            </a:pPr>
            <a:r>
              <a:rPr lang="en-US" sz="2200" dirty="0" smtClean="0">
                <a:latin typeface="Arial Unicode MS" pitchFamily="34" charset="-128"/>
                <a:ea typeface="Arial Unicode MS" pitchFamily="34" charset="-128"/>
                <a:cs typeface="Arial Unicode MS" pitchFamily="34" charset="-128"/>
              </a:rPr>
              <a:t>Company cannot remove the Director appointed by the Tribunal. </a:t>
            </a:r>
          </a:p>
          <a:p>
            <a:pPr marL="347663" indent="-347663" algn="just" eaLnBrk="1" fontAlgn="auto" hangingPunct="1">
              <a:spcAft>
                <a:spcPts val="0"/>
              </a:spcAft>
              <a:defRPr/>
            </a:pPr>
            <a:endParaRPr lang="en-US" sz="10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defRPr/>
            </a:pPr>
            <a:r>
              <a:rPr lang="en-US" sz="2200" dirty="0" smtClean="0">
                <a:latin typeface="Arial Unicode MS" pitchFamily="34" charset="-128"/>
                <a:ea typeface="Arial Unicode MS" pitchFamily="34" charset="-128"/>
                <a:cs typeface="Arial Unicode MS" pitchFamily="34" charset="-128"/>
              </a:rPr>
              <a:t>Special notice is required, opportunity will be given to such Director for hearing.</a:t>
            </a:r>
          </a:p>
          <a:p>
            <a:pPr marL="347663" indent="-347663" algn="just" eaLnBrk="1" fontAlgn="auto" hangingPunct="1">
              <a:spcAft>
                <a:spcPts val="0"/>
              </a:spcAft>
              <a:defRPr/>
            </a:pPr>
            <a:endParaRPr lang="en-US" sz="10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defRPr/>
            </a:pPr>
            <a:r>
              <a:rPr lang="en-US" sz="2200" dirty="0" smtClean="0">
                <a:latin typeface="Arial Unicode MS" pitchFamily="34" charset="-128"/>
                <a:ea typeface="Arial Unicode MS" pitchFamily="34" charset="-128"/>
                <a:cs typeface="Arial Unicode MS" pitchFamily="34" charset="-128"/>
              </a:rPr>
              <a:t>Directors will be entitle to give representation. </a:t>
            </a:r>
          </a:p>
          <a:p>
            <a:pPr marL="347663" indent="-347663" algn="just" eaLnBrk="1" fontAlgn="auto" hangingPunct="1">
              <a:spcAft>
                <a:spcPts val="0"/>
              </a:spcAft>
              <a:defRPr/>
            </a:pPr>
            <a:endParaRPr lang="en-US" sz="10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defRPr/>
            </a:pPr>
            <a:r>
              <a:rPr lang="en-US" sz="2200" dirty="0" smtClean="0">
                <a:latin typeface="Arial Unicode MS" pitchFamily="34" charset="-128"/>
                <a:ea typeface="Arial Unicode MS" pitchFamily="34" charset="-128"/>
                <a:cs typeface="Arial Unicode MS" pitchFamily="34" charset="-128"/>
              </a:rPr>
              <a:t>The director who was removed will not be appointed by Board as the Director.  </a:t>
            </a:r>
          </a:p>
          <a:p>
            <a:pPr marL="0" indent="0" algn="just" eaLnBrk="1" fontAlgn="auto" hangingPunct="1">
              <a:spcAft>
                <a:spcPts val="0"/>
              </a:spcAft>
              <a:buFont typeface="Wingdings"/>
              <a:buNone/>
              <a:defRPr/>
            </a:pPr>
            <a:endParaRPr lang="en-US" sz="22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r>
              <a:rPr lang="en-US" sz="2200" dirty="0" smtClean="0">
                <a:latin typeface="Arial Unicode MS" pitchFamily="34" charset="-128"/>
                <a:ea typeface="Arial Unicode MS" pitchFamily="34" charset="-128"/>
                <a:cs typeface="Arial Unicode MS" pitchFamily="34" charset="-128"/>
              </a:rPr>
              <a:t> </a:t>
            </a:r>
          </a:p>
          <a:p>
            <a:pPr marL="320040" indent="-320040" eaLnBrk="1" fontAlgn="auto" hangingPunct="1">
              <a:spcAft>
                <a:spcPts val="0"/>
              </a:spcAft>
              <a:buFont typeface="Wingdings"/>
              <a:buNone/>
              <a:defRPr/>
            </a:pPr>
            <a:endParaRPr lang="en-US" sz="22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559D755F-02A6-4073-A3E0-A377A00E41DF}" type="slidenum">
              <a:rPr lang="en-US"/>
              <a:pPr>
                <a:defRPr/>
              </a:pPr>
              <a:t>94</a:t>
            </a:fld>
            <a:endParaRPr lang="en-US"/>
          </a:p>
        </p:txBody>
      </p:sp>
      <p:sp>
        <p:nvSpPr>
          <p:cNvPr id="63493"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609600"/>
            <a:ext cx="8153400" cy="609600"/>
          </a:xfrm>
        </p:spPr>
        <p:txBody>
          <a:bodyPr>
            <a:normAutofit fontScale="90000"/>
          </a:bodyPr>
          <a:lstStyle/>
          <a:p>
            <a:pPr eaLnBrk="1" fontAlgn="auto" hangingPunct="1">
              <a:spcAft>
                <a:spcPts val="0"/>
              </a:spcAft>
              <a:defRPr/>
            </a:pPr>
            <a:r>
              <a:rPr lang="en-US" b="1" dirty="0" smtClean="0"/>
              <a:t>Register of Directors ( Section 170)</a:t>
            </a:r>
            <a:endParaRPr lang="en-US" dirty="0"/>
          </a:p>
        </p:txBody>
      </p:sp>
      <p:sp>
        <p:nvSpPr>
          <p:cNvPr id="3" name="Content Placeholder 2"/>
          <p:cNvSpPr>
            <a:spLocks noGrp="1"/>
          </p:cNvSpPr>
          <p:nvPr>
            <p:ph sz="quarter" idx="1"/>
          </p:nvPr>
        </p:nvSpPr>
        <p:spPr>
          <a:xfrm>
            <a:off x="612775" y="1600200"/>
            <a:ext cx="8153400" cy="4495800"/>
          </a:xfrm>
        </p:spPr>
        <p:txBody>
          <a:bodyPr>
            <a:noAutofit/>
          </a:bodyPr>
          <a:lstStyle/>
          <a:p>
            <a:pPr marL="347663" indent="-347663" algn="just" eaLnBrk="1" fontAlgn="auto" hangingPunct="1">
              <a:spcAft>
                <a:spcPts val="0"/>
              </a:spcAft>
              <a:defRPr/>
            </a:pPr>
            <a:r>
              <a:rPr lang="en-US" sz="2200" dirty="0" smtClean="0">
                <a:latin typeface="Arial Unicode MS" pitchFamily="34" charset="-128"/>
                <a:ea typeface="Arial Unicode MS" pitchFamily="34" charset="-128"/>
                <a:cs typeface="Arial Unicode MS" pitchFamily="34" charset="-128"/>
              </a:rPr>
              <a:t>The particulars of KMP’s shall also be included in the register. </a:t>
            </a:r>
          </a:p>
          <a:p>
            <a:pPr marL="347663" indent="-347663" algn="just" eaLnBrk="1" fontAlgn="auto" hangingPunct="1">
              <a:spcAft>
                <a:spcPts val="0"/>
              </a:spcAft>
              <a:defRPr/>
            </a:pPr>
            <a:endParaRPr lang="en-US" sz="10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defRPr/>
            </a:pPr>
            <a:r>
              <a:rPr lang="en-US" sz="2200" dirty="0" smtClean="0">
                <a:latin typeface="Arial Unicode MS" pitchFamily="34" charset="-128"/>
                <a:ea typeface="Arial Unicode MS" pitchFamily="34" charset="-128"/>
                <a:cs typeface="Arial Unicode MS" pitchFamily="34" charset="-128"/>
              </a:rPr>
              <a:t>The return of appointment of Director shall also include the particulars  for the appointment of modification in terms of KMPs.</a:t>
            </a:r>
          </a:p>
          <a:p>
            <a:pPr marL="0" indent="0" algn="just" eaLnBrk="1" fontAlgn="auto" hangingPunct="1">
              <a:spcAft>
                <a:spcPts val="0"/>
              </a:spcAft>
              <a:buFont typeface="Wingdings"/>
              <a:buNone/>
              <a:defRPr/>
            </a:pPr>
            <a:r>
              <a:rPr lang="en-US" sz="2200" dirty="0" smtClean="0">
                <a:latin typeface="Arial Unicode MS" pitchFamily="34" charset="-128"/>
                <a:ea typeface="Arial Unicode MS" pitchFamily="34" charset="-128"/>
                <a:cs typeface="Arial Unicode MS" pitchFamily="34" charset="-128"/>
              </a:rPr>
              <a:t> </a:t>
            </a:r>
          </a:p>
          <a:p>
            <a:pPr marL="320040" indent="-320040" eaLnBrk="1" fontAlgn="auto" hangingPunct="1">
              <a:spcAft>
                <a:spcPts val="0"/>
              </a:spcAft>
              <a:buFont typeface="Wingdings"/>
              <a:buNone/>
              <a:defRPr/>
            </a:pPr>
            <a:endParaRPr lang="en-US" sz="22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559D755F-02A6-4073-A3E0-A377A00E41DF}" type="slidenum">
              <a:rPr lang="en-US"/>
              <a:pPr>
                <a:defRPr/>
              </a:pPr>
              <a:t>95</a:t>
            </a:fld>
            <a:endParaRPr lang="en-US"/>
          </a:p>
        </p:txBody>
      </p:sp>
      <p:sp>
        <p:nvSpPr>
          <p:cNvPr id="63493"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pPr eaLnBrk="1" fontAlgn="auto" hangingPunct="1">
              <a:spcAft>
                <a:spcPts val="0"/>
              </a:spcAft>
              <a:defRPr/>
            </a:pPr>
            <a:r>
              <a:rPr lang="en-US" dirty="0" smtClean="0"/>
              <a:t>Director by Small Shareholders</a:t>
            </a:r>
            <a:endParaRPr lang="en-US" dirty="0"/>
          </a:p>
        </p:txBody>
      </p:sp>
      <p:sp>
        <p:nvSpPr>
          <p:cNvPr id="3" name="Content Placeholder 2"/>
          <p:cNvSpPr>
            <a:spLocks noGrp="1"/>
          </p:cNvSpPr>
          <p:nvPr>
            <p:ph sz="quarter" idx="1"/>
          </p:nvPr>
        </p:nvSpPr>
        <p:spPr>
          <a:xfrm>
            <a:off x="457200" y="1524000"/>
            <a:ext cx="8382000" cy="3810000"/>
          </a:xfrm>
        </p:spPr>
        <p:txBody>
          <a:bodyPr>
            <a:noAutofit/>
          </a:bodyPr>
          <a:lstStyle/>
          <a:p>
            <a:pPr marL="514350"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Applicable for Listed company</a:t>
            </a:r>
          </a:p>
          <a:p>
            <a:pPr marL="835025" lvl="1"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By notice of 1000 or more small shareholders or 1/10</a:t>
            </a:r>
            <a:r>
              <a:rPr lang="en-US" sz="2400" baseline="30000" dirty="0" smtClean="0">
                <a:latin typeface="Arial Unicode MS" pitchFamily="34" charset="-128"/>
                <a:ea typeface="Arial Unicode MS" pitchFamily="34" charset="-128"/>
                <a:cs typeface="Arial Unicode MS" pitchFamily="34" charset="-128"/>
              </a:rPr>
              <a:t>th</a:t>
            </a:r>
            <a:r>
              <a:rPr lang="en-US" sz="2400" dirty="0" smtClean="0">
                <a:latin typeface="Arial Unicode MS" pitchFamily="34" charset="-128"/>
                <a:ea typeface="Arial Unicode MS" pitchFamily="34" charset="-128"/>
                <a:cs typeface="Arial Unicode MS" pitchFamily="34" charset="-128"/>
              </a:rPr>
              <a:t> of total number of such members whichever is less.</a:t>
            </a:r>
          </a:p>
          <a:p>
            <a:pPr marL="835025" lvl="1"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Small shareholders means holding not more than Rs.20,000/-.</a:t>
            </a:r>
          </a:p>
          <a:p>
            <a:pPr marL="835025" lvl="1"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Company may </a:t>
            </a:r>
            <a:r>
              <a:rPr lang="en-US" sz="2400" dirty="0" err="1" smtClean="0">
                <a:latin typeface="Arial Unicode MS" pitchFamily="34" charset="-128"/>
                <a:ea typeface="Arial Unicode MS" pitchFamily="34" charset="-128"/>
                <a:cs typeface="Arial Unicode MS" pitchFamily="34" charset="-128"/>
              </a:rPr>
              <a:t>suo-moto</a:t>
            </a:r>
            <a:r>
              <a:rPr lang="en-US" sz="2400" dirty="0" smtClean="0">
                <a:latin typeface="Arial Unicode MS" pitchFamily="34" charset="-128"/>
                <a:ea typeface="Arial Unicode MS" pitchFamily="34" charset="-128"/>
                <a:cs typeface="Arial Unicode MS" pitchFamily="34" charset="-128"/>
              </a:rPr>
              <a:t> also appoint such director.</a:t>
            </a:r>
          </a:p>
          <a:p>
            <a:pPr marL="1109662" lvl="2"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Such director shall be independent director.</a:t>
            </a:r>
          </a:p>
          <a:p>
            <a:pPr marL="1109662" lvl="2"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Shall not retire by rotation.</a:t>
            </a:r>
          </a:p>
          <a:p>
            <a:pPr marL="1109662" lvl="2"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Tenure not exceeding 3 consecutive years.</a:t>
            </a: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96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pPr eaLnBrk="1" fontAlgn="auto" hangingPunct="1">
              <a:spcAft>
                <a:spcPts val="0"/>
              </a:spcAft>
              <a:defRPr/>
            </a:pPr>
            <a:r>
              <a:rPr lang="en-US" dirty="0" smtClean="0"/>
              <a:t>Director by Small Shareholders</a:t>
            </a:r>
            <a:endParaRPr lang="en-US" dirty="0"/>
          </a:p>
        </p:txBody>
      </p:sp>
      <p:sp>
        <p:nvSpPr>
          <p:cNvPr id="3" name="Content Placeholder 2"/>
          <p:cNvSpPr>
            <a:spLocks noGrp="1"/>
          </p:cNvSpPr>
          <p:nvPr>
            <p:ph sz="quarter" idx="1"/>
          </p:nvPr>
        </p:nvSpPr>
        <p:spPr>
          <a:xfrm>
            <a:off x="457200" y="1524000"/>
            <a:ext cx="8382000" cy="3810000"/>
          </a:xfrm>
        </p:spPr>
        <p:txBody>
          <a:bodyPr>
            <a:noAutofit/>
          </a:bodyPr>
          <a:lstStyle/>
          <a:p>
            <a:pPr marL="835025" lvl="1" indent="-51435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1109662" lvl="2"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Shall not hold more than two such Directorship </a:t>
            </a:r>
          </a:p>
          <a:p>
            <a:pPr marL="1109662" lvl="2"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Both the companies should not be in competition business.</a:t>
            </a:r>
          </a:p>
          <a:p>
            <a:pPr marL="1109662" lvl="2"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After expiry of tenure he will not be associated with company in any manner. </a:t>
            </a: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97</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normAutofit fontScale="90000"/>
          </a:bodyPr>
          <a:lstStyle/>
          <a:p>
            <a:pPr eaLnBrk="1" fontAlgn="auto" hangingPunct="1">
              <a:spcAft>
                <a:spcPts val="0"/>
              </a:spcAft>
              <a:defRPr/>
            </a:pPr>
            <a:r>
              <a:rPr lang="en-US" dirty="0" smtClean="0"/>
              <a:t>Meeting of the Board OF Directors (Section173)</a:t>
            </a:r>
            <a:endParaRPr lang="en-US" dirty="0"/>
          </a:p>
        </p:txBody>
      </p:sp>
      <p:sp>
        <p:nvSpPr>
          <p:cNvPr id="3" name="Content Placeholder 2"/>
          <p:cNvSpPr>
            <a:spLocks noGrp="1"/>
          </p:cNvSpPr>
          <p:nvPr>
            <p:ph sz="quarter" idx="1"/>
          </p:nvPr>
        </p:nvSpPr>
        <p:spPr>
          <a:xfrm>
            <a:off x="838200" y="1524000"/>
            <a:ext cx="7772400" cy="5334000"/>
          </a:xfrm>
        </p:spPr>
        <p:txBody>
          <a:bodyPr>
            <a:noAutofit/>
          </a:bodyPr>
          <a:lstStyle/>
          <a:p>
            <a:pPr marL="514350"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First meeting – within 30 days of incorporation </a:t>
            </a:r>
          </a:p>
          <a:p>
            <a:pPr marL="514350"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Thereafter   -   </a:t>
            </a:r>
            <a:r>
              <a:rPr lang="en-US" sz="2400" dirty="0" err="1" smtClean="0">
                <a:latin typeface="Arial Unicode MS" pitchFamily="34" charset="-128"/>
                <a:ea typeface="Arial Unicode MS" pitchFamily="34" charset="-128"/>
                <a:cs typeface="Arial Unicode MS" pitchFamily="34" charset="-128"/>
              </a:rPr>
              <a:t>Atleast</a:t>
            </a:r>
            <a:r>
              <a:rPr lang="en-US" sz="2400" dirty="0" smtClean="0">
                <a:latin typeface="Arial Unicode MS" pitchFamily="34" charset="-128"/>
                <a:ea typeface="Arial Unicode MS" pitchFamily="34" charset="-128"/>
                <a:cs typeface="Arial Unicode MS" pitchFamily="34" charset="-128"/>
              </a:rPr>
              <a:t> 4 meetings in a year and gap between 2 meetings should not be more than 120 days.</a:t>
            </a:r>
          </a:p>
          <a:p>
            <a:pPr marL="514350"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OPC, small company and dormant company shall hold one meeting in each half year – gap between 2 meetings </a:t>
            </a:r>
            <a:r>
              <a:rPr lang="en-US" sz="2400" u="sng" dirty="0" smtClean="0">
                <a:latin typeface="Arial Unicode MS" pitchFamily="34" charset="-128"/>
                <a:ea typeface="Arial Unicode MS" pitchFamily="34" charset="-128"/>
                <a:cs typeface="Arial Unicode MS" pitchFamily="34" charset="-128"/>
              </a:rPr>
              <a:t>shall not be less than 90 days</a:t>
            </a:r>
            <a:r>
              <a:rPr lang="en-US" sz="2400" dirty="0" smtClean="0">
                <a:latin typeface="Arial Unicode MS" pitchFamily="34" charset="-128"/>
                <a:ea typeface="Arial Unicode MS" pitchFamily="34" charset="-128"/>
                <a:cs typeface="Arial Unicode MS" pitchFamily="34" charset="-128"/>
              </a:rPr>
              <a:t>.</a:t>
            </a:r>
          </a:p>
          <a:p>
            <a:pPr marL="514350"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Length of the notice – 7 days</a:t>
            </a:r>
          </a:p>
          <a:p>
            <a:pPr marL="514350"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Resolution by circulation will be passed by </a:t>
            </a:r>
            <a:r>
              <a:rPr lang="en-US" sz="2400" b="1" dirty="0" smtClean="0">
                <a:latin typeface="Arial Unicode MS" pitchFamily="34" charset="-128"/>
                <a:ea typeface="Arial Unicode MS" pitchFamily="34" charset="-128"/>
                <a:cs typeface="Arial Unicode MS" pitchFamily="34" charset="-128"/>
              </a:rPr>
              <a:t>majority</a:t>
            </a:r>
            <a:r>
              <a:rPr lang="en-US" sz="2400" dirty="0" smtClean="0">
                <a:latin typeface="Arial Unicode MS" pitchFamily="34" charset="-128"/>
                <a:ea typeface="Arial Unicode MS" pitchFamily="34" charset="-128"/>
                <a:cs typeface="Arial Unicode MS" pitchFamily="34" charset="-128"/>
              </a:rPr>
              <a:t> of Directors</a:t>
            </a:r>
          </a:p>
          <a:p>
            <a:pPr marL="514350" indent="-51435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Resolution passed by circulation shall be noted in next meeting.</a:t>
            </a: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98</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Autofit/>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Attending meeting by video conference </a:t>
            </a:r>
            <a:r>
              <a:rPr lang="en-US" sz="3600" dirty="0" smtClean="0"/>
              <a:t/>
            </a:r>
            <a:br>
              <a:rPr lang="en-US" sz="3600" dirty="0" smtClean="0"/>
            </a:br>
            <a:endParaRPr lang="en-US" sz="3600" dirty="0"/>
          </a:p>
        </p:txBody>
      </p:sp>
      <p:sp>
        <p:nvSpPr>
          <p:cNvPr id="3" name="Content Placeholder 2"/>
          <p:cNvSpPr>
            <a:spLocks noGrp="1"/>
          </p:cNvSpPr>
          <p:nvPr>
            <p:ph sz="quarter" idx="1"/>
          </p:nvPr>
        </p:nvSpPr>
        <p:spPr>
          <a:xfrm>
            <a:off x="457200" y="1447800"/>
            <a:ext cx="8458200" cy="5181600"/>
          </a:xfrm>
        </p:spPr>
        <p:txBody>
          <a:bodyPr>
            <a:noAutofit/>
          </a:bodyPr>
          <a:lstStyle/>
          <a:p>
            <a:pPr marL="0" indent="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Subject to following conditions :-</a:t>
            </a:r>
          </a:p>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 </a:t>
            </a:r>
            <a:r>
              <a:rPr lang="en-US" sz="2400" dirty="0" err="1" smtClean="0">
                <a:latin typeface="Arial Unicode MS" pitchFamily="34" charset="-128"/>
                <a:ea typeface="Arial Unicode MS" pitchFamily="34" charset="-128"/>
                <a:cs typeface="Arial Unicode MS" pitchFamily="34" charset="-128"/>
              </a:rPr>
              <a:t>Atleast</a:t>
            </a:r>
            <a:r>
              <a:rPr lang="en-US" sz="2400" dirty="0" smtClean="0">
                <a:latin typeface="Arial Unicode MS" pitchFamily="34" charset="-128"/>
                <a:ea typeface="Arial Unicode MS" pitchFamily="34" charset="-128"/>
                <a:cs typeface="Arial Unicode MS" pitchFamily="34" charset="-128"/>
              </a:rPr>
              <a:t> one meeting in a year in person</a:t>
            </a:r>
          </a:p>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Notice of the meeting shall state the availability of option.</a:t>
            </a:r>
          </a:p>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Directors shall intimate the Chairman of his opinion to participate by video conference </a:t>
            </a:r>
            <a:r>
              <a:rPr lang="en-US" sz="2400" dirty="0" err="1" smtClean="0">
                <a:latin typeface="Arial Unicode MS" pitchFamily="34" charset="-128"/>
                <a:ea typeface="Arial Unicode MS" pitchFamily="34" charset="-128"/>
                <a:cs typeface="Arial Unicode MS" pitchFamily="34" charset="-128"/>
              </a:rPr>
              <a:t>atleast</a:t>
            </a:r>
            <a:r>
              <a:rPr lang="en-US" sz="2400" dirty="0" smtClean="0">
                <a:latin typeface="Arial Unicode MS" pitchFamily="34" charset="-128"/>
                <a:ea typeface="Arial Unicode MS" pitchFamily="34" charset="-128"/>
                <a:cs typeface="Arial Unicode MS" pitchFamily="34" charset="-128"/>
              </a:rPr>
              <a:t> </a:t>
            </a:r>
            <a:r>
              <a:rPr lang="en-US" sz="2400" b="1" dirty="0" smtClean="0">
                <a:latin typeface="Arial Unicode MS" pitchFamily="34" charset="-128"/>
                <a:ea typeface="Arial Unicode MS" pitchFamily="34" charset="-128"/>
                <a:cs typeface="Arial Unicode MS" pitchFamily="34" charset="-128"/>
              </a:rPr>
              <a:t>3 days </a:t>
            </a:r>
            <a:r>
              <a:rPr lang="en-US" sz="2400" dirty="0" smtClean="0">
                <a:latin typeface="Arial Unicode MS" pitchFamily="34" charset="-128"/>
                <a:ea typeface="Arial Unicode MS" pitchFamily="34" charset="-128"/>
                <a:cs typeface="Arial Unicode MS" pitchFamily="34" charset="-128"/>
              </a:rPr>
              <a:t>before meeting</a:t>
            </a:r>
          </a:p>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Following matters shall not be dealt with video conferencing:</a:t>
            </a:r>
          </a:p>
          <a:p>
            <a:pPr marL="668338" lvl="1" indent="-347663" algn="just" eaLnBrk="1" fontAlgn="auto" hangingPunct="1">
              <a:spcAft>
                <a:spcPts val="0"/>
              </a:spcAft>
              <a:buFont typeface="Wingdings" pitchFamily="2" charset="2"/>
              <a:buChar char="§"/>
              <a:defRPr/>
            </a:pPr>
            <a:r>
              <a:rPr lang="en-US" sz="2000" dirty="0" smtClean="0">
                <a:latin typeface="Arial Unicode MS" pitchFamily="34" charset="-128"/>
                <a:ea typeface="Arial Unicode MS" pitchFamily="34" charset="-128"/>
                <a:cs typeface="Arial Unicode MS" pitchFamily="34" charset="-128"/>
              </a:rPr>
              <a:t>To approve the financial </a:t>
            </a:r>
            <a:r>
              <a:rPr lang="en-US" sz="2000" dirty="0" err="1" smtClean="0">
                <a:latin typeface="Arial Unicode MS" pitchFamily="34" charset="-128"/>
                <a:ea typeface="Arial Unicode MS" pitchFamily="34" charset="-128"/>
                <a:cs typeface="Arial Unicode MS" pitchFamily="34" charset="-128"/>
              </a:rPr>
              <a:t>satement</a:t>
            </a:r>
            <a:endParaRPr lang="en-US" sz="2000" dirty="0" smtClean="0">
              <a:latin typeface="Arial Unicode MS" pitchFamily="34" charset="-128"/>
              <a:ea typeface="Arial Unicode MS" pitchFamily="34" charset="-128"/>
              <a:cs typeface="Arial Unicode MS" pitchFamily="34" charset="-128"/>
            </a:endParaRPr>
          </a:p>
          <a:p>
            <a:pPr marL="668338" lvl="1" indent="-347663" algn="just" eaLnBrk="1" fontAlgn="auto" hangingPunct="1">
              <a:spcAft>
                <a:spcPts val="0"/>
              </a:spcAft>
              <a:buFont typeface="Wingdings" pitchFamily="2" charset="2"/>
              <a:buChar char="§"/>
              <a:defRPr/>
            </a:pPr>
            <a:r>
              <a:rPr lang="en-US" sz="2000" dirty="0" smtClean="0">
                <a:latin typeface="Arial Unicode MS" pitchFamily="34" charset="-128"/>
                <a:ea typeface="Arial Unicode MS" pitchFamily="34" charset="-128"/>
                <a:cs typeface="Arial Unicode MS" pitchFamily="34" charset="-128"/>
              </a:rPr>
              <a:t>To approve the Board’s Report.</a:t>
            </a:r>
          </a:p>
          <a:p>
            <a:pPr marL="668338" lvl="1" indent="-347663" algn="just" eaLnBrk="1" fontAlgn="auto" hangingPunct="1">
              <a:spcAft>
                <a:spcPts val="0"/>
              </a:spcAft>
              <a:buFont typeface="Wingdings" pitchFamily="2" charset="2"/>
              <a:buChar char="§"/>
              <a:defRPr/>
            </a:pPr>
            <a:r>
              <a:rPr lang="en-US" sz="2000" dirty="0" smtClean="0">
                <a:latin typeface="Arial Unicode MS" pitchFamily="34" charset="-128"/>
                <a:ea typeface="Arial Unicode MS" pitchFamily="34" charset="-128"/>
                <a:cs typeface="Arial Unicode MS" pitchFamily="34" charset="-128"/>
              </a:rPr>
              <a:t>Approval of prospectus</a:t>
            </a:r>
          </a:p>
          <a:p>
            <a:pPr marL="668338" lvl="1" indent="-347663" algn="just" eaLnBrk="1" fontAlgn="auto" hangingPunct="1">
              <a:spcAft>
                <a:spcPts val="0"/>
              </a:spcAft>
              <a:buFont typeface="Wingdings" pitchFamily="2" charset="2"/>
              <a:buChar char="§"/>
              <a:defRPr/>
            </a:pPr>
            <a:r>
              <a:rPr lang="en-US" sz="2000" dirty="0" smtClean="0">
                <a:latin typeface="Arial Unicode MS" pitchFamily="34" charset="-128"/>
                <a:ea typeface="Arial Unicode MS" pitchFamily="34" charset="-128"/>
                <a:cs typeface="Arial Unicode MS" pitchFamily="34" charset="-128"/>
              </a:rPr>
              <a:t>Proposal of amalgamation, merger, demerger, acquisition and takeover.</a:t>
            </a:r>
          </a:p>
          <a:p>
            <a:pPr marL="0" indent="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Char char=""/>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701F09C4-42E9-406A-A016-4FB2B4BE075F}" type="slidenum">
              <a:rPr lang="en-US"/>
              <a:pPr>
                <a:defRPr/>
              </a:pPr>
              <a:t>99</a:t>
            </a:fld>
            <a:endParaRPr lang="en-US"/>
          </a:p>
        </p:txBody>
      </p:sp>
      <p:sp>
        <p:nvSpPr>
          <p:cNvPr id="24581"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4581</TotalTime>
  <Words>9340</Words>
  <Application>Microsoft Office PowerPoint</Application>
  <PresentationFormat>On-screen Show (4:3)</PresentationFormat>
  <Paragraphs>1395</Paragraphs>
  <Slides>146</Slides>
  <Notes>2</Notes>
  <HiddenSlides>0</HiddenSlides>
  <MMClips>0</MMClips>
  <ScaleCrop>false</ScaleCrop>
  <HeadingPairs>
    <vt:vector size="4" baseType="variant">
      <vt:variant>
        <vt:lpstr>Theme</vt:lpstr>
      </vt:variant>
      <vt:variant>
        <vt:i4>1</vt:i4>
      </vt:variant>
      <vt:variant>
        <vt:lpstr>Slide Titles</vt:lpstr>
      </vt:variant>
      <vt:variant>
        <vt:i4>146</vt:i4>
      </vt:variant>
    </vt:vector>
  </HeadingPairs>
  <TitlesOfParts>
    <vt:vector size="147" baseType="lpstr">
      <vt:lpstr>Median</vt:lpstr>
      <vt:lpstr>             OVERVIEW OF COMPANIES ACT,2013 ( small &amp; medium practioner’s prospective)</vt:lpstr>
      <vt:lpstr>The Companies Act, 2013</vt:lpstr>
      <vt:lpstr>CA, 2013 vs. CA, 1956</vt:lpstr>
      <vt:lpstr>            NEW   CONCEPTS  </vt:lpstr>
      <vt:lpstr>One Person Company :Section 3(1)(c)</vt:lpstr>
      <vt:lpstr>One Person Company [Section 3(1)(c)]</vt:lpstr>
      <vt:lpstr>One Person Company [Section 3(1)(c)]</vt:lpstr>
      <vt:lpstr>One Person Company [Section 3(1)(c)]</vt:lpstr>
      <vt:lpstr>Conversion of private company to OPC</vt:lpstr>
      <vt:lpstr>One Person Company [Section 3(1)(c)]</vt:lpstr>
      <vt:lpstr>REGISTERED VALUERS (Section 247)</vt:lpstr>
      <vt:lpstr>ROLE OF REGISTERED VALUERS</vt:lpstr>
      <vt:lpstr>ROLE OF REGISTERED VALUERS</vt:lpstr>
      <vt:lpstr>DORMANT COMPANY (Section 455)</vt:lpstr>
      <vt:lpstr>DORMANT COMPANY</vt:lpstr>
      <vt:lpstr>DORMANT COMPANY</vt:lpstr>
      <vt:lpstr>DORMANT COMPANY</vt:lpstr>
      <vt:lpstr>Fast Track Amalgamation &amp; Merger (Section 233)</vt:lpstr>
      <vt:lpstr>Determination of Sickness (Section 253)</vt:lpstr>
      <vt:lpstr>Slide 20</vt:lpstr>
      <vt:lpstr> FRAUD</vt:lpstr>
      <vt:lpstr> FRAUD</vt:lpstr>
      <vt:lpstr>            AUDIT AND  ACCOUNTS  </vt:lpstr>
      <vt:lpstr>Books of Accounts</vt:lpstr>
      <vt:lpstr>Financial Statement (Section 129)</vt:lpstr>
      <vt:lpstr>Financial Statement (Section 129)</vt:lpstr>
      <vt:lpstr>FINANCIAL STATEMENTS </vt:lpstr>
      <vt:lpstr>FINANCIAL STATEMENTS </vt:lpstr>
      <vt:lpstr>FINANCIAL STATEMENTS </vt:lpstr>
      <vt:lpstr>Consolidated Financial Statements</vt:lpstr>
      <vt:lpstr>Books of Account in Electronic Mode</vt:lpstr>
      <vt:lpstr>Books of Account in Electronic Mode</vt:lpstr>
      <vt:lpstr>Financial Statement </vt:lpstr>
      <vt:lpstr>Re-opening or re-casting of books of accounts of the company (Section 130)  </vt:lpstr>
      <vt:lpstr>Re-opening or re-casting of books of accounts of the company  </vt:lpstr>
      <vt:lpstr>Voluntary Revision of Financial Statement or Board’s Report (Section 131)  </vt:lpstr>
      <vt:lpstr>Draft Rules for Revision   </vt:lpstr>
      <vt:lpstr>Board Report</vt:lpstr>
      <vt:lpstr>Board Report</vt:lpstr>
      <vt:lpstr>FORMATION OF NATIONAL FINANCIAL REPORTING AUTHORITY (Section 132)</vt:lpstr>
      <vt:lpstr> </vt:lpstr>
      <vt:lpstr> </vt:lpstr>
      <vt:lpstr>Corporate Social Responsibilities (Section 135)</vt:lpstr>
      <vt:lpstr>Corporate Social Responsibilities (Section 135) </vt:lpstr>
      <vt:lpstr>Corporate Social Responsibilities (Section 135) </vt:lpstr>
      <vt:lpstr>Corporate Social Responsibilities (Section 135) </vt:lpstr>
      <vt:lpstr>Corporate Social Responsibilities (Section 135) </vt:lpstr>
      <vt:lpstr>Internal Audit </vt:lpstr>
      <vt:lpstr>Internal Audit </vt:lpstr>
      <vt:lpstr>APPOINTMENT OF AUDITOR (Section139) </vt:lpstr>
      <vt:lpstr>AUDIT &amp; AUDITORS  </vt:lpstr>
      <vt:lpstr>AUDIT &amp; AUDITORS  </vt:lpstr>
      <vt:lpstr>MANDATORY ROTATION OF AUDITORS  (Section 139 (2))</vt:lpstr>
      <vt:lpstr>MANDATORY ROTATION OF AUDITORS  (Section 139 (2))</vt:lpstr>
      <vt:lpstr>MANDATORY ROTATION OF AUDITORS  (Section 139 (2))</vt:lpstr>
      <vt:lpstr>MANDATORY ROTATION OF AUDITORS </vt:lpstr>
      <vt:lpstr>MANDATORY ROTATION OF AUDITORS </vt:lpstr>
      <vt:lpstr>Removal of Auditor</vt:lpstr>
      <vt:lpstr>Removal of Auditor</vt:lpstr>
      <vt:lpstr>Qualification of Auditor </vt:lpstr>
      <vt:lpstr>Disqualifications (141). </vt:lpstr>
      <vt:lpstr>Disqualifications (141). </vt:lpstr>
      <vt:lpstr>Disqualifications (141). </vt:lpstr>
      <vt:lpstr>Disqualifications (141). </vt:lpstr>
      <vt:lpstr>AUDITOR NOT TO RENDER CERTAIN SERVICES  (Section144)</vt:lpstr>
      <vt:lpstr>AUDITOR NOT TO RENDER CERTAIN SERVICES  (Section 144)</vt:lpstr>
      <vt:lpstr>AUDITOR NOT TO RENDER CERTAIN SERVICES  (Section144)</vt:lpstr>
      <vt:lpstr>Other matters to be included in Auditor’s Report </vt:lpstr>
      <vt:lpstr>RESIGNATION OF AUDITOR (Section 140) </vt:lpstr>
      <vt:lpstr>INCREASED ACCOUNTABILITY OF AUDITORS (Section147)</vt:lpstr>
      <vt:lpstr>INCREASED ACCOUNTABILITY OF AUDITORS (Section 147)</vt:lpstr>
      <vt:lpstr>INCREASED ACCOUNTABILITY OF AUDITORS (Section147)</vt:lpstr>
      <vt:lpstr>INCREASED ACCOUNTABILITY OF AUDITORS (Section147)</vt:lpstr>
      <vt:lpstr>AUDITOR TO ATTEND AGM </vt:lpstr>
      <vt:lpstr>            DIRECTORS  </vt:lpstr>
      <vt:lpstr>DIRECTORS</vt:lpstr>
      <vt:lpstr>Resident  Director</vt:lpstr>
      <vt:lpstr>DIRECTORS</vt:lpstr>
      <vt:lpstr>Appointment of Directors</vt:lpstr>
      <vt:lpstr>Appointment of Directors</vt:lpstr>
      <vt:lpstr>Rotation of Directors</vt:lpstr>
      <vt:lpstr>Rotation of Directors</vt:lpstr>
      <vt:lpstr>Appointment of Additional Director</vt:lpstr>
      <vt:lpstr>Alternate Directors</vt:lpstr>
      <vt:lpstr>Nominee Director</vt:lpstr>
      <vt:lpstr>Dis-qualification of Directors</vt:lpstr>
      <vt:lpstr>Dis-Qualification of Director (Section 164)</vt:lpstr>
      <vt:lpstr>DIRECTORS (Section149)</vt:lpstr>
      <vt:lpstr>DUTIES OF THE DIRECTOR (Section 166) </vt:lpstr>
      <vt:lpstr>VACATION OF OFFICE OF DIRECTOR (Section 167) </vt:lpstr>
      <vt:lpstr>VACATION OF OFFICE OF DIRECTOR (Section 167) </vt:lpstr>
      <vt:lpstr>VACATION OF OFFICE OF DIRECTOR (Section 167) </vt:lpstr>
      <vt:lpstr>Resignation of Directors</vt:lpstr>
      <vt:lpstr>Removal of the Directors(section 169)</vt:lpstr>
      <vt:lpstr>Register of Directors ( Section 170)</vt:lpstr>
      <vt:lpstr>Director by Small Shareholders</vt:lpstr>
      <vt:lpstr>Director by Small Shareholders</vt:lpstr>
      <vt:lpstr>Meeting of the Board OF Directors (Section173)</vt:lpstr>
      <vt:lpstr>Attending meeting by video conference  </vt:lpstr>
      <vt:lpstr>Powers of the Board (Section 179)</vt:lpstr>
      <vt:lpstr>Powers of the Board (Section 179)</vt:lpstr>
      <vt:lpstr>Restriction of Board Powers (180)</vt:lpstr>
      <vt:lpstr>Section 180</vt:lpstr>
      <vt:lpstr>Disclosure of interest by Director (Section184)</vt:lpstr>
      <vt:lpstr>Disclosure of interest by Director (Section184)</vt:lpstr>
      <vt:lpstr>Disclosure of interest by Director (Section184)</vt:lpstr>
      <vt:lpstr>Loan to Directors (Section 185)</vt:lpstr>
      <vt:lpstr>Loan to Directors (Section 185)</vt:lpstr>
      <vt:lpstr>Loan to Directors (Section 185)</vt:lpstr>
      <vt:lpstr>Rule 10</vt:lpstr>
      <vt:lpstr>Loan to Directors (Section 185)</vt:lpstr>
      <vt:lpstr>Loans &amp; Investment by Company  (Section 186)</vt:lpstr>
      <vt:lpstr>Loans &amp; Investment by Company</vt:lpstr>
      <vt:lpstr>Loans &amp; Investment by Company</vt:lpstr>
      <vt:lpstr>Loans &amp; Investment by Company</vt:lpstr>
      <vt:lpstr>            RELATED PARTY TRANSACTION </vt:lpstr>
      <vt:lpstr>Relative</vt:lpstr>
      <vt:lpstr>Rule 4</vt:lpstr>
      <vt:lpstr>Related Party</vt:lpstr>
      <vt:lpstr>Related Party</vt:lpstr>
      <vt:lpstr>Related Party</vt:lpstr>
      <vt:lpstr>Related Party Transaction (Section 188)</vt:lpstr>
      <vt:lpstr>Related Party Transaction (Section 188)</vt:lpstr>
      <vt:lpstr>Conditions for Related Party Transaction (Rule 15)</vt:lpstr>
      <vt:lpstr>Conditions for Related Party Transaction (Rule 15)</vt:lpstr>
      <vt:lpstr>Related Party Transaction (Section 188)</vt:lpstr>
      <vt:lpstr>RESOLUTION AND AGREEMENT TO BE FILED (SECTION 117)</vt:lpstr>
      <vt:lpstr>Slide 128</vt:lpstr>
      <vt:lpstr>            MANAGEMENT  AND  ADMINISTRATION </vt:lpstr>
      <vt:lpstr>ANNUAL GENERAL MEETING  (SECTION 96)</vt:lpstr>
      <vt:lpstr>Notice of General Meeting </vt:lpstr>
      <vt:lpstr>General Meeting on Requisition </vt:lpstr>
      <vt:lpstr>QUORUM OF MEETING (Section 174)</vt:lpstr>
      <vt:lpstr>PROXIES (Section 105)</vt:lpstr>
      <vt:lpstr>Voting through electronic means (Section 108)</vt:lpstr>
      <vt:lpstr>DEMAND FOR POLL (Section 103)</vt:lpstr>
      <vt:lpstr>POSTAL BALLOT (Section 110) </vt:lpstr>
      <vt:lpstr>ANNUAL RETURN (Section92)  </vt:lpstr>
      <vt:lpstr>Minutes (Section 118)</vt:lpstr>
      <vt:lpstr>Minutes (Section 118)</vt:lpstr>
      <vt:lpstr>STATUTORY REGISTERS</vt:lpstr>
      <vt:lpstr>Management &amp; Administration</vt:lpstr>
      <vt:lpstr>Management &amp; Administration</vt:lpstr>
      <vt:lpstr>Preservation of Records</vt:lpstr>
      <vt:lpstr>Declaration of Beneficial Interest in shares (Section 89)</vt:lpstr>
      <vt:lpstr>Slide 146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CRUCIAL ISSUES RELATING TO NEW COMPANY BILL 2011</dc:title>
  <dc:creator>CS SUPREET</dc:creator>
  <cp:lastModifiedBy>radhika</cp:lastModifiedBy>
  <cp:revision>616</cp:revision>
  <dcterms:created xsi:type="dcterms:W3CDTF">2006-08-16T00:00:00Z</dcterms:created>
  <dcterms:modified xsi:type="dcterms:W3CDTF">2015-09-15T06:16:18Z</dcterms:modified>
</cp:coreProperties>
</file>