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16"/>
  </p:notes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294" r:id="rId15"/>
  </p:sldIdLst>
  <p:sldSz cx="9144000" cy="6858000" type="screen4x3"/>
  <p:notesSz cx="6954838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09" autoAdjust="0"/>
    <p:restoredTop sz="94709" autoAdjust="0"/>
  </p:normalViewPr>
  <p:slideViewPr>
    <p:cSldViewPr>
      <p:cViewPr varScale="1">
        <p:scale>
          <a:sx n="66" d="100"/>
          <a:sy n="66" d="100"/>
        </p:scale>
        <p:origin x="-5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327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229600" cy="3352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1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COMPANIES ACT, 2013</a:t>
            </a:r>
            <a:b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36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CHAPTER VI – REGISTRATION OF CHARGES 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Adv.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Arun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 &amp; Saxena Law Chambers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Advocates </a:t>
            </a:r>
            <a:r>
              <a:rPr lang="en-US" sz="2000" b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&amp; Attorneys</a:t>
            </a:r>
            <a:endParaRPr lang="en-US" sz="20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603-604, New Delhi House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</a:t>
            </a: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advisor@sslclegal.in</a:t>
            </a:r>
            <a:endParaRPr lang="en-US" sz="18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3600" b="1" dirty="0" smtClean="0"/>
              <a:t>Section 85 Company’s Register of Charges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Every company shall keep at its registered office a register of charges.</a:t>
            </a:r>
          </a:p>
          <a:p>
            <a:pPr algn="just"/>
            <a:r>
              <a:rPr lang="en-US" dirty="0" smtClean="0"/>
              <a:t>The instrument creating the charge shall also have to be kept along with the register.</a:t>
            </a:r>
          </a:p>
          <a:p>
            <a:pPr algn="just"/>
            <a:r>
              <a:rPr lang="en-US" u="sng" dirty="0" smtClean="0"/>
              <a:t>Rule 6.10</a:t>
            </a:r>
            <a:r>
              <a:rPr lang="en-US" dirty="0" smtClean="0"/>
              <a:t> : </a:t>
            </a:r>
          </a:p>
          <a:p>
            <a:pPr algn="just" defTabSz="339725">
              <a:buFont typeface="Wingdings" pitchFamily="2" charset="2"/>
              <a:buChar char="Ø"/>
            </a:pPr>
            <a:r>
              <a:rPr lang="en-US" dirty="0" smtClean="0"/>
              <a:t>	The register of charges shall be in Form No. CHG-7 and enter therein particulars of all the  charges registered with the Registrar as well as particulars of modification and satisfaction of charge.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entries in the register shall be made forthwith after the creation, modification or satisfaction of charge, as the case may be.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Entries in the register shall be authenticated by Director or company secretary or any person </a:t>
            </a:r>
            <a:r>
              <a:rPr lang="en-US" sz="2400" dirty="0" err="1" smtClean="0"/>
              <a:t>authorised</a:t>
            </a:r>
            <a:r>
              <a:rPr lang="en-US" sz="2400" dirty="0" smtClean="0"/>
              <a:t> by Board.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/>
              <a:t>The register of charges shall be preserved permanently and the instrument creating a charge modification thereon shall be preserved for a period of eight years from the date of </a:t>
            </a:r>
            <a:r>
              <a:rPr lang="en-US" sz="2400" dirty="0" err="1" smtClean="0"/>
              <a:t>satisfication</a:t>
            </a:r>
            <a:r>
              <a:rPr lang="en-US" sz="2400" dirty="0" smtClean="0"/>
              <a:t> of charge by the company.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Section 86 Punishment for Contravention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If any company contravenes any provision of Chapter VI;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The company shall be punishable with fine which shall not be less than Rs. 1 </a:t>
            </a:r>
            <a:r>
              <a:rPr lang="en-US" sz="2400" dirty="0" err="1" smtClean="0"/>
              <a:t>Lakhs</a:t>
            </a:r>
            <a:r>
              <a:rPr lang="en-US" sz="2400" dirty="0" smtClean="0"/>
              <a:t> but which may extend to Rs. 10 </a:t>
            </a:r>
            <a:r>
              <a:rPr lang="en-US" sz="2400" dirty="0" err="1" smtClean="0"/>
              <a:t>Lakhs</a:t>
            </a:r>
            <a:r>
              <a:rPr lang="en-US" sz="2400" dirty="0" smtClean="0"/>
              <a:t>.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And every officer of the company who is in default shall be punishable with imprisonment for a term which may extend to 6 months or with fine which shall not be less than Rs. 25,000 but which may extend to Rs. 1 </a:t>
            </a:r>
            <a:r>
              <a:rPr lang="en-US" sz="2400" dirty="0" err="1" smtClean="0"/>
              <a:t>Lakh</a:t>
            </a:r>
            <a:r>
              <a:rPr lang="en-US" sz="2400" dirty="0" smtClean="0"/>
              <a:t>, or both.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3600" b="1" dirty="0" smtClean="0"/>
              <a:t>Section 87  Rectification by Central Government in register of Charges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724400"/>
          </a:xfrm>
        </p:spPr>
        <p:txBody>
          <a:bodyPr/>
          <a:lstStyle/>
          <a:p>
            <a:r>
              <a:rPr lang="en-US" sz="2400" dirty="0" smtClean="0"/>
              <a:t>CG may on the application of:</a:t>
            </a:r>
          </a:p>
          <a:p>
            <a:pPr marL="738188" indent="-163513">
              <a:buFont typeface="Wingdings" pitchFamily="2" charset="2"/>
              <a:buChar char="§"/>
            </a:pPr>
            <a:r>
              <a:rPr lang="en-US" sz="2400" dirty="0" smtClean="0"/>
              <a:t>the company; or</a:t>
            </a:r>
          </a:p>
          <a:p>
            <a:pPr marL="738188" indent="-163513">
              <a:buFont typeface="Wingdings" pitchFamily="2" charset="2"/>
              <a:buChar char="§"/>
            </a:pPr>
            <a:r>
              <a:rPr lang="en-US" sz="2400" dirty="0" smtClean="0"/>
              <a:t>any person interested</a:t>
            </a:r>
          </a:p>
          <a:p>
            <a:pPr marL="339725" indent="-339725">
              <a:buFont typeface="Wingdings" pitchFamily="2" charset="2"/>
              <a:buChar char="q"/>
            </a:pPr>
            <a:r>
              <a:rPr lang="en-US" sz="2400" dirty="0" smtClean="0"/>
              <a:t>Direct that the time of filings be extended or as the case may require, that the omission/ </a:t>
            </a:r>
            <a:r>
              <a:rPr lang="en-US" sz="2400" dirty="0" err="1" smtClean="0"/>
              <a:t>mis</a:t>
            </a:r>
            <a:r>
              <a:rPr lang="en-US" sz="2400" dirty="0" smtClean="0"/>
              <a:t>-statement be rectified.</a:t>
            </a:r>
          </a:p>
          <a:p>
            <a:pPr marL="339725" indent="-339725">
              <a:buFont typeface="Wingdings" pitchFamily="2" charset="2"/>
              <a:buChar char="q"/>
            </a:pPr>
            <a:r>
              <a:rPr lang="en-US" sz="2400" dirty="0" smtClean="0"/>
              <a:t>Where instrument creating, modifying or satisfying charge is not filed within 300 days, ROC shall not register same unless delay is condoned by CG.</a:t>
            </a:r>
          </a:p>
          <a:p>
            <a:pPr marL="339725" indent="-339725">
              <a:buFont typeface="Wingdings" pitchFamily="2" charset="2"/>
              <a:buChar char="q"/>
            </a:pPr>
            <a:r>
              <a:rPr lang="en-US" sz="2400" dirty="0" smtClean="0"/>
              <a:t>Application for </a:t>
            </a:r>
            <a:r>
              <a:rPr lang="en-US" sz="2400" dirty="0" err="1" smtClean="0"/>
              <a:t>condonation</a:t>
            </a:r>
            <a:r>
              <a:rPr lang="en-US" sz="2400" dirty="0" smtClean="0"/>
              <a:t> of delay shall be </a:t>
            </a:r>
            <a:r>
              <a:rPr lang="en-US" sz="2400" dirty="0" err="1" smtClean="0"/>
              <a:t>filedin</a:t>
            </a:r>
            <a:r>
              <a:rPr lang="en-US" sz="2400" dirty="0" smtClean="0"/>
              <a:t> Form No. CHG-8.</a:t>
            </a:r>
          </a:p>
          <a:p>
            <a:pPr marL="339725" indent="-339725">
              <a:buFont typeface="Wingdings" pitchFamily="2" charset="2"/>
              <a:buChar char="q"/>
            </a:pPr>
            <a:r>
              <a:rPr lang="en-US" sz="2400" dirty="0" smtClean="0"/>
              <a:t>Order of CG to be filed with Registrar in Form No. INC.28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905000"/>
            <a:ext cx="8153400" cy="4191000"/>
          </a:xfrm>
        </p:spPr>
        <p:txBody>
          <a:bodyPr/>
          <a:lstStyle/>
          <a:p>
            <a:pPr algn="just"/>
            <a:r>
              <a:rPr lang="en-US" sz="2400" dirty="0" smtClean="0"/>
              <a:t>Chapter VI – “Registration of Charges” consist of Sections 77 to 87 (11 Sections).</a:t>
            </a:r>
          </a:p>
          <a:p>
            <a:pPr algn="just"/>
            <a:r>
              <a:rPr lang="en-US" sz="2400" dirty="0" smtClean="0"/>
              <a:t>Section 86 (Punishment for Contravention) has become effective from 12.09.2014.</a:t>
            </a:r>
          </a:p>
          <a:p>
            <a:pPr algn="just"/>
            <a:r>
              <a:rPr lang="en-US" sz="2400" dirty="0" smtClean="0"/>
              <a:t>Section 77 to 85 and Section 87 has become effective from 01.04.2014.</a:t>
            </a:r>
          </a:p>
          <a:p>
            <a:pPr algn="just"/>
            <a:r>
              <a:rPr lang="en-US" sz="2400" dirty="0" smtClean="0"/>
              <a:t>Companies (Registration of Charges)Rules, 2014 have been notified in official gazette and have become effective from 01.04.2014.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Section 77 - Duty to register Charges, etc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400" dirty="0" smtClean="0"/>
              <a:t>A company creating a charge, shall, register the particulars of the said charge with ROC within 30 days of its creation.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This charge could be:</a:t>
            </a:r>
          </a:p>
          <a:p>
            <a:pPr marL="514350" indent="-174625">
              <a:buFont typeface="+mj-lt"/>
              <a:buAutoNum type="alphaLcPeriod"/>
            </a:pPr>
            <a:r>
              <a:rPr lang="en-US" sz="2400" dirty="0" smtClean="0"/>
              <a:t>On its property or assets or</a:t>
            </a:r>
          </a:p>
          <a:p>
            <a:pPr marL="514350" indent="-174625">
              <a:buFont typeface="+mj-lt"/>
              <a:buAutoNum type="alphaLcPeriod"/>
            </a:pPr>
            <a:r>
              <a:rPr lang="en-US" sz="2400" dirty="0" smtClean="0"/>
              <a:t>Any of its undertakings</a:t>
            </a:r>
          </a:p>
          <a:p>
            <a:pPr marL="514350" indent="-174625">
              <a:buFont typeface="+mj-lt"/>
              <a:buAutoNum type="alphaLcPeriod"/>
            </a:pPr>
            <a:r>
              <a:rPr lang="en-US" sz="2400" dirty="0" smtClean="0"/>
              <a:t>Whether tangible or otherwise</a:t>
            </a:r>
          </a:p>
          <a:p>
            <a:pPr marL="338138" indent="-338138">
              <a:buFont typeface="Wingdings" pitchFamily="2" charset="2"/>
              <a:buChar char="q"/>
            </a:pPr>
            <a:r>
              <a:rPr lang="en-US" sz="2400" dirty="0" smtClean="0"/>
              <a:t>Situated in or outside India</a:t>
            </a:r>
          </a:p>
          <a:p>
            <a:pPr marL="338138" indent="-338138">
              <a:buFont typeface="Wingdings" pitchFamily="2" charset="2"/>
              <a:buChar char="q"/>
            </a:pPr>
            <a:r>
              <a:rPr lang="en-US" sz="2400" dirty="0" smtClean="0"/>
              <a:t>Signed by both the Company and the Charge holder</a:t>
            </a:r>
          </a:p>
          <a:p>
            <a:pPr marL="338138" indent="-338138">
              <a:buFont typeface="Wingdings" pitchFamily="2" charset="2"/>
              <a:buChar char="q"/>
            </a:pPr>
            <a:r>
              <a:rPr lang="en-US" sz="2400" dirty="0" smtClean="0"/>
              <a:t>Together with the instruments creating the charge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724400"/>
          </a:xfrm>
        </p:spPr>
        <p:txBody>
          <a:bodyPr/>
          <a:lstStyle/>
          <a:p>
            <a:pPr algn="just"/>
            <a:r>
              <a:rPr lang="en-US" sz="2400" dirty="0" smtClean="0"/>
              <a:t>ROC may on application by the company, allow this registration within 300 days (30 + 270), on payment of additional fees. </a:t>
            </a:r>
          </a:p>
          <a:p>
            <a:pPr algn="just"/>
            <a:r>
              <a:rPr lang="en-US" sz="2400" dirty="0" smtClean="0"/>
              <a:t>This application shall be supported by a declaration from the company by its secretary or director that such belated delay shall not adversely affect rights of any other creditors of the Company.</a:t>
            </a:r>
          </a:p>
          <a:p>
            <a:pPr algn="just"/>
            <a:r>
              <a:rPr lang="en-US" sz="2400" dirty="0" smtClean="0"/>
              <a:t>If not within 300 days, company to seek extension of time from CG. Application for delay shall be made in Form No. CHG-1.</a:t>
            </a:r>
          </a:p>
          <a:p>
            <a:pPr algn="just"/>
            <a:r>
              <a:rPr lang="en-US" sz="2400" dirty="0" smtClean="0"/>
              <a:t>Form No. CHG-1or Form No. CHG -9, for creating or modification of Charge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Registration Certificate by Registrar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828800"/>
            <a:ext cx="8153400" cy="4267200"/>
          </a:xfrm>
        </p:spPr>
        <p:txBody>
          <a:bodyPr/>
          <a:lstStyle/>
          <a:p>
            <a:pPr algn="just"/>
            <a:r>
              <a:rPr lang="en-US" u="sng" dirty="0" smtClean="0"/>
              <a:t>Creation of Charge</a:t>
            </a:r>
            <a:r>
              <a:rPr lang="en-US" dirty="0" smtClean="0"/>
              <a:t> : ROC shall issue certificate of registration of such charge in Form No. CHG-2.</a:t>
            </a:r>
          </a:p>
          <a:p>
            <a:pPr algn="just"/>
            <a:r>
              <a:rPr lang="en-US" u="sng" dirty="0" smtClean="0"/>
              <a:t>Modification of Charge </a:t>
            </a:r>
            <a:r>
              <a:rPr lang="en-US" dirty="0" smtClean="0"/>
              <a:t>: ROC shall issue certificate of modification of charge in Form No. CHG-3.</a:t>
            </a:r>
          </a:p>
          <a:p>
            <a:pPr algn="just"/>
            <a:r>
              <a:rPr lang="en-US" dirty="0" smtClean="0"/>
              <a:t>The certificate issued by the Registrar shall be </a:t>
            </a:r>
            <a:r>
              <a:rPr lang="en-US" u="sng" dirty="0" smtClean="0"/>
              <a:t>conclusive evidence </a:t>
            </a:r>
            <a:r>
              <a:rPr lang="en-US" dirty="0" smtClean="0"/>
              <a:t>that the requirements of Chapter VI of the Act and the rules have been duly complied with.</a:t>
            </a: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Section 78 Application for registration of Charge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In case the company fails to get the charge registered, then the </a:t>
            </a:r>
            <a:r>
              <a:rPr lang="en-US" sz="2400" u="sng" dirty="0" smtClean="0"/>
              <a:t>charge-holder</a:t>
            </a:r>
            <a:r>
              <a:rPr lang="en-US" sz="2400" dirty="0" smtClean="0"/>
              <a:t> may apply to ROC for registration of the same.</a:t>
            </a:r>
          </a:p>
          <a:p>
            <a:pPr algn="just"/>
            <a:r>
              <a:rPr lang="en-US" sz="2400" dirty="0" smtClean="0"/>
              <a:t>On receiving such application, the Roc shall send notice to the Company.</a:t>
            </a:r>
          </a:p>
          <a:p>
            <a:pPr algn="just"/>
            <a:r>
              <a:rPr lang="en-US" sz="2400" dirty="0" smtClean="0"/>
              <a:t>And </a:t>
            </a:r>
            <a:r>
              <a:rPr lang="en-US" sz="2400" u="sng" dirty="0" smtClean="0"/>
              <a:t>within 14 days</a:t>
            </a:r>
            <a:r>
              <a:rPr lang="en-US" sz="2400" dirty="0" smtClean="0"/>
              <a:t>, unless the company show sufficient cause as to why the said charge should not be registered, shall register the charge without signature of company.</a:t>
            </a:r>
          </a:p>
          <a:p>
            <a:pPr algn="just"/>
            <a:r>
              <a:rPr lang="en-US" sz="2400" dirty="0" smtClean="0"/>
              <a:t>The said charge holder shall be entitled to recovery of fees and additional fees paid to ROC from the Company.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Section 81 Register of charges to be kept by Registrar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76400"/>
            <a:ext cx="8153400" cy="4419600"/>
          </a:xfrm>
        </p:spPr>
        <p:txBody>
          <a:bodyPr/>
          <a:lstStyle/>
          <a:p>
            <a:pPr algn="just"/>
            <a:r>
              <a:rPr lang="en-US" dirty="0" smtClean="0"/>
              <a:t>The Registrar shall, in respect of every company, keep a register containing particulars of charges so registered.</a:t>
            </a:r>
          </a:p>
          <a:p>
            <a:pPr algn="just"/>
            <a:r>
              <a:rPr lang="en-US" dirty="0" smtClean="0"/>
              <a:t>The register shall be open for inspection by any person on payment of fees as may be prescribed.</a:t>
            </a:r>
          </a:p>
          <a:p>
            <a:pPr algn="just"/>
            <a:r>
              <a:rPr lang="en-US" u="sng" dirty="0" smtClean="0"/>
              <a:t>Rules 6.6</a:t>
            </a:r>
            <a:r>
              <a:rPr lang="en-US" dirty="0" smtClean="0"/>
              <a:t> :  The particulars of charges maintained on the MCA portal shall be deemed to be the register of charges for the purpose of Section 81.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Section 82 Company to report satisfaction of Charge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n-US" sz="2400" dirty="0" smtClean="0"/>
              <a:t>A Company shall give intimation  to the ROC in Form No. CHG – 4 of the satisfaction in full of any registered charge within a period of 30 days from the date of such satisfaction.</a:t>
            </a:r>
          </a:p>
          <a:p>
            <a:pPr algn="just"/>
            <a:r>
              <a:rPr lang="en-US" sz="2400" dirty="0" smtClean="0"/>
              <a:t>In case of delay upto 300 days  beyond 30 days (30+270), the same procedure of application to ROC is to be followed like in case of creation of charge.</a:t>
            </a:r>
          </a:p>
          <a:p>
            <a:pPr algn="just"/>
            <a:r>
              <a:rPr lang="en-US" sz="2400" dirty="0" smtClean="0"/>
              <a:t>Where the Registrar enters memorandum of satisfaction of charge, he shall issue a certificate of registration of satisfaction of charge in Form No.  CHG-5.</a:t>
            </a:r>
          </a:p>
          <a:p>
            <a:pPr algn="just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Section 84 Intimation of appointment of Receiver or Manager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/>
          <a:lstStyle/>
          <a:p>
            <a:pPr algn="just"/>
            <a:r>
              <a:rPr lang="en-US" dirty="0" smtClean="0"/>
              <a:t>ROC to register particulars of receiver/manager/person/instrument in the register of charges.</a:t>
            </a:r>
          </a:p>
          <a:p>
            <a:pPr algn="just"/>
            <a:r>
              <a:rPr lang="en-US" dirty="0" smtClean="0"/>
              <a:t>The notice of appointment or cessation of receiver of, or of person to manage, the property, subject to charge, of a company shall be filed with ROC in Form No. CHG – 6 with prescribed fees.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7900115F-3D79-466E-9D6C-2D7CC127695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2799</TotalTime>
  <Words>1072</Words>
  <Application>Microsoft Office PowerPoint</Application>
  <PresentationFormat>On-screen Show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                                                                                             COMPANIES ACT, 2013  CHAPTER VI – REGISTRATION OF CHARGES   </vt:lpstr>
      <vt:lpstr>Slide 2</vt:lpstr>
      <vt:lpstr>Section 77 - Duty to register Charges, etc</vt:lpstr>
      <vt:lpstr>Slide 4</vt:lpstr>
      <vt:lpstr>Registration Certificate by Registrar</vt:lpstr>
      <vt:lpstr>Section 78 Application for registration of Charge</vt:lpstr>
      <vt:lpstr>Section 81 Register of charges to be kept by Registrar</vt:lpstr>
      <vt:lpstr>Section 82 Company to report satisfaction of Charge</vt:lpstr>
      <vt:lpstr>Section 84 Intimation of appointment of Receiver or Manager</vt:lpstr>
      <vt:lpstr>Section 85 Company’s Register of Charges</vt:lpstr>
      <vt:lpstr>Slide 11</vt:lpstr>
      <vt:lpstr>Section 86 Punishment for Contravention</vt:lpstr>
      <vt:lpstr>Section 87  Rectification by Central Government in register of Charges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350</cp:revision>
  <dcterms:created xsi:type="dcterms:W3CDTF">2006-08-16T00:00:00Z</dcterms:created>
  <dcterms:modified xsi:type="dcterms:W3CDTF">2015-09-15T06:15:19Z</dcterms:modified>
</cp:coreProperties>
</file>