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8"/>
  </p:notesMasterIdLst>
  <p:handoutMasterIdLst>
    <p:handoutMasterId r:id="rId19"/>
  </p:handoutMasterIdLst>
  <p:sldIdLst>
    <p:sldId id="256" r:id="rId2"/>
    <p:sldId id="1203" r:id="rId3"/>
    <p:sldId id="1190" r:id="rId4"/>
    <p:sldId id="1192" r:id="rId5"/>
    <p:sldId id="1193" r:id="rId6"/>
    <p:sldId id="1194" r:id="rId7"/>
    <p:sldId id="1191" r:id="rId8"/>
    <p:sldId id="1195" r:id="rId9"/>
    <p:sldId id="1196" r:id="rId10"/>
    <p:sldId id="1197" r:id="rId11"/>
    <p:sldId id="1198" r:id="rId12"/>
    <p:sldId id="1199" r:id="rId13"/>
    <p:sldId id="1200" r:id="rId14"/>
    <p:sldId id="1201" r:id="rId15"/>
    <p:sldId id="1202" r:id="rId16"/>
    <p:sldId id="294" r:id="rId17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455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2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0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80A35-6BD8-4846-A990-9965F37B8F5C}" type="datetimeFigureOut">
              <a:rPr lang="en-US" smtClean="0"/>
              <a:pPr/>
              <a:t>5/16/2015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8E5B4-335D-44DB-9D38-DE6C1DD565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DF3852-5CEE-4B7F-8778-B75C3A6198BF}" type="datetimeFigureOut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521432-6AA5-4D80-A4A8-7498F17D4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88F578-4A1F-44E9-A02F-6F46B6BD2B6A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DACD1B-C0B2-4DEA-8ACE-5AC27391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5EED-1F7F-4C5A-A104-E5ABDA54AFF0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5AB1-2ECE-4084-83D0-EFEEB541E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D7084-810D-4D54-B075-34FEE5C60D7A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40D7-412F-421F-954C-24C1F6DAE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DB17-C2B1-46C5-8069-E15EFFB111DF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115F-3D79-466E-9D6C-2D7CC1276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05C2-8A28-4A17-8888-B3ACC7A7604A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138504-B1C7-4D0C-A730-D936D0003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7CBDEF-803D-4406-B359-E5319BE8E7C1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B31248-F7B4-49F3-A2C5-534236993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351402-E766-47A5-91EE-91ACE287D25C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799E3B-BEB3-4E25-9324-F489F22F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71BE-3CFC-4814-A43E-93B4C80948B3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FCA9-468D-41A9-8B96-27DB2C7D4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F2F5C-1F84-4CC4-BDB9-AA4F62867C66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683A0A-D0A5-4742-83C7-CAE603735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2A6E-1B21-4CB0-91ED-987B3E258AA9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DA61-7A28-4B6A-8844-2E83AAEE1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8D1704-B68A-4D4D-B607-685D2764B0A7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5392FA5-DFD0-4F7E-AD6E-4A6BADDDA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B8DA6B-278A-4053-B9C3-9FDB42A73C64}" type="datetime1">
              <a:rPr lang="en-US"/>
              <a:pPr>
                <a:defRPr/>
              </a:pPr>
              <a:t>5/16/2015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8FCB24-EBD6-403B-A791-B40B91A1D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dvisor@sslclegal.i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2743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OVERVIEW OF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OMPANIES ACT,2013</a:t>
            </a: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7772400" cy="3124200"/>
          </a:xfrm>
        </p:spPr>
        <p:txBody>
          <a:bodyPr>
            <a:noAutofit/>
          </a:bodyPr>
          <a:lstStyle/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Adv. Arun Saxena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 &amp; Saxena Law Chambers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Advocates &amp; Attorneys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603-604, New Delhi House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27,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Barakhamba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Road,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New Delhi – 110 001.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Mob.: 9810037364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E-mail : </a:t>
            </a: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advisor@sslclegal.in</a:t>
            </a: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Reporting on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Fraud already detected / reported by  Company secretaries or Cost accountants</a:t>
            </a:r>
          </a:p>
          <a:p>
            <a:r>
              <a:rPr lang="en-US" dirty="0" smtClean="0"/>
              <a:t> Not to be reported  under 143(12)</a:t>
            </a:r>
          </a:p>
          <a:p>
            <a:r>
              <a:rPr lang="en-US" dirty="0" smtClean="0"/>
              <a:t> however if not satisfied with the steps taken by the management auditor need to evaluate case by case.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Reporting on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Fraud prior  to the notification  of Act</a:t>
            </a:r>
          </a:p>
          <a:p>
            <a:r>
              <a:rPr lang="en-US" b="1" dirty="0" smtClean="0"/>
              <a:t>     </a:t>
            </a:r>
            <a:r>
              <a:rPr lang="en-US" dirty="0" smtClean="0"/>
              <a:t>Yes, if it is not identified in prior F/Y, A/R or D/R under old Act.</a:t>
            </a:r>
          </a:p>
          <a:p>
            <a:r>
              <a:rPr lang="en-US" b="1" dirty="0" smtClean="0"/>
              <a:t>Non- compliance of law:</a:t>
            </a:r>
          </a:p>
          <a:p>
            <a:r>
              <a:rPr lang="en-US" b="1" dirty="0" smtClean="0"/>
              <a:t>         </a:t>
            </a:r>
            <a:r>
              <a:rPr lang="en-US" dirty="0" smtClean="0"/>
              <a:t>Fraudulent ITR to evade tax</a:t>
            </a:r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5175" cy="4495800"/>
          </a:xfrm>
        </p:spPr>
        <p:txBody>
          <a:bodyPr>
            <a:no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 to Board seeking reply within 45 days.  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Auditor has to report above fraud to the C.G. (within 15 days from the receipt of report)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reply not received, Audit shall forward his report to CG within time prescribed (60 days).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 by speed post and e-mail to Ministry of Corporate Affairs.</a:t>
            </a:r>
          </a:p>
          <a:p>
            <a:pPr marL="320040" indent="-32004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None/>
              <a:defRPr/>
            </a:pPr>
            <a:r>
              <a:rPr lang="en-US" sz="24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Punishment for not reporting fraud: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Fine Rs.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1lakh to Rs 25 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lakh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0BF825F-BDC6-48E2-8A3F-2F7585FD551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3058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Reporting of Fraud</a:t>
            </a:r>
            <a:endParaRPr lang="en-US" sz="3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001000" cy="4343400"/>
          </a:xfrm>
        </p:spPr>
        <p:txBody>
          <a:bodyPr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the auditor of company</a:t>
            </a:r>
          </a:p>
          <a:p>
            <a:pPr marL="465138" indent="-465138" algn="just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performance of his duties as Auditor has reason to believe that and offence involving fraud is being or has been committed against company by officer / employee.</a:t>
            </a:r>
          </a:p>
          <a:p>
            <a:pPr marL="571500" indent="-57150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 algn="just" eaLnBrk="1" fontAlgn="auto" hangingPunct="1">
              <a:spcAft>
                <a:spcPts val="0"/>
              </a:spcAft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2CAEA9D-EE95-4560-B02C-B3EDE113D67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305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828800"/>
            <a:ext cx="8153400" cy="4267200"/>
          </a:xfrm>
        </p:spPr>
        <p:txBody>
          <a:bodyPr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Explanation to Section 447 defines fraud which means: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Any act or omission, 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Concealment of fact or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Abuse of position of any person (by him or herself or by any other person in connivance in any manner).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 the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intent to deceive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gain undue advantage to injure the interest of company, or its shareholders or creditors or any other person (whether or not there is any wrongful gain or loss).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0BF825F-BDC6-48E2-8A3F-2F7585FD551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7680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305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5175" cy="4495800"/>
          </a:xfrm>
        </p:spPr>
        <p:txBody>
          <a:bodyPr>
            <a:no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 to Board seeking reply within 45 days.  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Auditor has to report above fraud to the C.G. (within 15 days from the receipt of report)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reply not received, Audit shall forward his report to CG within time prescribed (60 days).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 by speed post and e-mail to Ministry of Corporate Affairs.</a:t>
            </a:r>
          </a:p>
          <a:p>
            <a:pPr marL="320040" indent="-32004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None/>
              <a:defRPr/>
            </a:pPr>
            <a:r>
              <a:rPr lang="en-US" sz="24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Punishment for not reporting fraud: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Fine Rs.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1lakh to Rs 25 </a:t>
            </a:r>
            <a:r>
              <a:rPr lang="en-US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lakh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0BF825F-BDC6-48E2-8A3F-2F7585FD551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7680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305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0" y="2133600"/>
            <a:ext cx="8229600" cy="3992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66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8B70B9-3859-447F-9751-AB87C19267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8499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772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696200" cy="2819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REPORTING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FRAUD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828800"/>
            <a:ext cx="8153400" cy="4267200"/>
          </a:xfrm>
        </p:spPr>
        <p:txBody>
          <a:bodyPr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Explanation to Section 447 defines fraud which means: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Any act or omission, 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Concealment of fact or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Abuse of position of any person (by him or herself or by any other person in connivance in any manner).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 the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intent to deceive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gain undue advantage to injure the interest of company, or its shareholders or creditors or any other person (whether or not there is any wrongful gain or loss).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0BF825F-BDC6-48E2-8A3F-2F7585FD551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Reporting on Fraud</a:t>
            </a:r>
            <a:endParaRPr lang="en-US" sz="3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001000" cy="4343400"/>
          </a:xfrm>
        </p:spPr>
        <p:txBody>
          <a:bodyPr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the auditor of company</a:t>
            </a:r>
          </a:p>
          <a:p>
            <a:pPr marL="465138" indent="-465138" algn="just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performance of his duties as Auditor has reason to believe that and offence involving fraud is being or has been committed against company by officer / employee.</a:t>
            </a:r>
          </a:p>
          <a:p>
            <a:pPr marL="571500" indent="-57150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 algn="just" eaLnBrk="1" fontAlgn="auto" hangingPunct="1">
              <a:spcAft>
                <a:spcPts val="0"/>
              </a:spcAft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2CAEA9D-EE95-4560-B02C-B3EDE113D67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3058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Officer</a:t>
            </a:r>
            <a:endParaRPr lang="en-US" sz="3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001000" cy="4343400"/>
          </a:xfrm>
        </p:spPr>
        <p:txBody>
          <a:bodyPr>
            <a:noAutofit/>
          </a:bodyPr>
          <a:lstStyle/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Officer includes any director, manager or key managerial person (KMP) or any other person in accordance with whose directions or instruction board of directors / any one or more directors is or are accustomed to act  </a:t>
            </a:r>
          </a:p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KMP means CEO or MD or manager,</a:t>
            </a:r>
          </a:p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Secretary,</a:t>
            </a:r>
          </a:p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Whole time director, </a:t>
            </a:r>
          </a:p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Chief financial officer.</a:t>
            </a:r>
          </a:p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71500" indent="-57150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 algn="just" eaLnBrk="1" fontAlgn="auto" hangingPunct="1">
              <a:spcAft>
                <a:spcPts val="0"/>
              </a:spcAft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2CAEA9D-EE95-4560-B02C-B3EDE113D67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5421313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Officer</a:t>
            </a:r>
            <a:endParaRPr lang="en-US" sz="3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001000" cy="4114800"/>
          </a:xfrm>
        </p:spPr>
        <p:txBody>
          <a:bodyPr>
            <a:noAutofit/>
          </a:bodyPr>
          <a:lstStyle/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officer third parties are not covered, whether advisors are covered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?</a:t>
            </a:r>
          </a:p>
          <a:p>
            <a:pPr marL="571500" indent="-57150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 algn="just" eaLnBrk="1" fontAlgn="auto" hangingPunct="1">
              <a:spcAft>
                <a:spcPts val="0"/>
              </a:spcAft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2CAEA9D-EE95-4560-B02C-B3EDE113D67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3058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However, auditor may not be able to detect acts which are not reflected in the books of accounts/ Financial Statements.</a:t>
            </a:r>
          </a:p>
          <a:p>
            <a:r>
              <a:rPr lang="en-US" dirty="0" smtClean="0"/>
              <a:t>           Receiving pay off</a:t>
            </a:r>
          </a:p>
          <a:p>
            <a:r>
              <a:rPr lang="en-US" dirty="0" smtClean="0"/>
              <a:t>           Theft of password of KMP </a:t>
            </a:r>
          </a:p>
          <a:p>
            <a:r>
              <a:rPr lang="en-US" dirty="0" smtClean="0"/>
              <a:t>           carrying on parallel business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Reporting on fraud</a:t>
            </a:r>
            <a:endParaRPr lang="en-US" sz="3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001000" cy="4495800"/>
          </a:xfrm>
        </p:spPr>
        <p:txBody>
          <a:bodyPr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 algn="just" eaLnBrk="1" fontAlgn="auto" hangingPunct="1">
              <a:spcAft>
                <a:spcPts val="0"/>
              </a:spcAft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 algn="just" eaLnBrk="1" fontAlgn="auto" hangingPunct="1">
              <a:spcAft>
                <a:spcPts val="0"/>
              </a:spcAft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2CAEA9D-EE95-4560-B02C-B3EDE113D678}" type="slidenum">
              <a:rPr lang="en-US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1999" y="1676400"/>
          <a:ext cx="7191633" cy="438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2401"/>
                <a:gridCol w="3229232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2800" b="0" u="none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Branch Auditor</a:t>
                      </a:r>
                      <a:endParaRPr lang="en-US" sz="2800" b="0" u="none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u="none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Covered</a:t>
                      </a:r>
                      <a:endParaRPr lang="en-US" sz="2800" b="0" u="none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Joint Auditor</a:t>
                      </a:r>
                      <a:endParaRPr lang="en-US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Covered </a:t>
                      </a:r>
                      <a:endParaRPr lang="en-US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Internal Auditor</a:t>
                      </a:r>
                      <a:endParaRPr lang="en-US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Not covered</a:t>
                      </a:r>
                      <a:endParaRPr lang="en-US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Tax Auditor</a:t>
                      </a:r>
                      <a:endParaRPr lang="en-US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Not covered</a:t>
                      </a:r>
                      <a:endParaRPr lang="en-US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Cost Auditor </a:t>
                      </a:r>
                      <a:endParaRPr lang="en-US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Covered </a:t>
                      </a:r>
                      <a:endParaRPr lang="en-US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Secretarial</a:t>
                      </a:r>
                      <a:r>
                        <a:rPr lang="en-US" sz="28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Auditor</a:t>
                      </a:r>
                      <a:endParaRPr lang="en-US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Covered</a:t>
                      </a:r>
                      <a:endParaRPr lang="en-US" sz="2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3058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Reporting on Fraud</a:t>
            </a:r>
            <a:endParaRPr lang="en-US" sz="3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001000" cy="4495800"/>
          </a:xfrm>
        </p:spPr>
        <p:txBody>
          <a:bodyPr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Attested or not attested services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carried on after 01.04.2015 in the capacity of auditor of the company:-</a:t>
            </a:r>
          </a:p>
          <a:p>
            <a:pPr marL="465138" indent="-465138" algn="just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Auditor of interim financial statement.</a:t>
            </a:r>
          </a:p>
          <a:p>
            <a:pPr marL="465138" indent="-465138" algn="just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Limited review, quarterly financial audit.</a:t>
            </a:r>
          </a:p>
          <a:p>
            <a:pPr marL="465138" indent="-465138" algn="just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Tax audit</a:t>
            </a:r>
          </a:p>
          <a:p>
            <a:pPr marL="465138" indent="-465138" algn="just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Issue of certificates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May not be pursuant to any requirement of CA 2013 but shall be construed as being in performing his duty as auditor. </a:t>
            </a:r>
          </a:p>
          <a:p>
            <a:pPr marL="571500" indent="-57150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 algn="just" eaLnBrk="1" fontAlgn="auto" hangingPunct="1">
              <a:spcAft>
                <a:spcPts val="0"/>
              </a:spcAft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2CAEA9D-EE95-4560-B02C-B3EDE113D67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3058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4369</TotalTime>
  <Words>786</Words>
  <Application>Microsoft Office PowerPoint</Application>
  <PresentationFormat>On-screen Show (4:3)</PresentationFormat>
  <Paragraphs>145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             OVERVIEW OF  COMPANIES ACT,2013 </vt:lpstr>
      <vt:lpstr>            REPORTING OF  FRAUD </vt:lpstr>
      <vt:lpstr> FRAUD</vt:lpstr>
      <vt:lpstr>Reporting on Fraud</vt:lpstr>
      <vt:lpstr>Officer</vt:lpstr>
      <vt:lpstr>Officer</vt:lpstr>
      <vt:lpstr>FRAUD</vt:lpstr>
      <vt:lpstr>Reporting on fraud</vt:lpstr>
      <vt:lpstr>Reporting on Fraud</vt:lpstr>
      <vt:lpstr>Reporting on Fraud</vt:lpstr>
      <vt:lpstr>Reporting on Fraud</vt:lpstr>
      <vt:lpstr> FRAUD</vt:lpstr>
      <vt:lpstr>Reporting of Fraud</vt:lpstr>
      <vt:lpstr> FRAUD</vt:lpstr>
      <vt:lpstr> FRAUD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CRUCIAL ISSUES RELATING TO NEW COMPANY BILL 2011</dc:title>
  <dc:creator>CS SUPREET</dc:creator>
  <cp:lastModifiedBy>radhika</cp:lastModifiedBy>
  <cp:revision>580</cp:revision>
  <dcterms:created xsi:type="dcterms:W3CDTF">2006-08-16T00:00:00Z</dcterms:created>
  <dcterms:modified xsi:type="dcterms:W3CDTF">2015-05-16T09:30:32Z</dcterms:modified>
</cp:coreProperties>
</file>