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Lst>
  <p:notesMasterIdLst>
    <p:notesMasterId r:id="rId14"/>
  </p:notesMasterIdLst>
  <p:handoutMasterIdLst>
    <p:handoutMasterId r:id="rId15"/>
  </p:handoutMasterIdLst>
  <p:sldIdLst>
    <p:sldId id="256" r:id="rId2"/>
    <p:sldId id="1215" r:id="rId3"/>
    <p:sldId id="1216" r:id="rId4"/>
    <p:sldId id="1217" r:id="rId5"/>
    <p:sldId id="1218" r:id="rId6"/>
    <p:sldId id="1219" r:id="rId7"/>
    <p:sldId id="1220" r:id="rId8"/>
    <p:sldId id="1222" r:id="rId9"/>
    <p:sldId id="1223" r:id="rId10"/>
    <p:sldId id="1224" r:id="rId11"/>
    <p:sldId id="1221" r:id="rId12"/>
    <p:sldId id="294" r:id="rId13"/>
  </p:sldIdLst>
  <p:sldSz cx="9144000" cy="6858000" type="screen4x3"/>
  <p:notesSz cx="6954838"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4558" autoAdjust="0"/>
    <p:restoredTop sz="94709" autoAdjust="0"/>
  </p:normalViewPr>
  <p:slideViewPr>
    <p:cSldViewPr>
      <p:cViewPr varScale="1">
        <p:scale>
          <a:sx n="66" d="100"/>
          <a:sy n="66" d="100"/>
        </p:scale>
        <p:origin x="-282" y="-108"/>
      </p:cViewPr>
      <p:guideLst>
        <p:guide orient="horz" pos="2160"/>
        <p:guide pos="2880"/>
      </p:guideLst>
    </p:cSldViewPr>
  </p:slideViewPr>
  <p:outlineViewPr>
    <p:cViewPr>
      <p:scale>
        <a:sx n="33" d="100"/>
        <a:sy n="33" d="100"/>
      </p:scale>
      <p:origin x="48" y="3604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40175" y="0"/>
            <a:ext cx="3013075" cy="465138"/>
          </a:xfrm>
          <a:prstGeom prst="rect">
            <a:avLst/>
          </a:prstGeom>
        </p:spPr>
        <p:txBody>
          <a:bodyPr vert="horz" lIns="91440" tIns="45720" rIns="91440" bIns="45720" rtlCol="0"/>
          <a:lstStyle>
            <a:lvl1pPr algn="r">
              <a:defRPr sz="1200"/>
            </a:lvl1pPr>
          </a:lstStyle>
          <a:p>
            <a:fld id="{FF580A35-6BD8-4846-A990-9965F37B8F5C}" type="datetimeFigureOut">
              <a:rPr lang="en-US" smtClean="0"/>
              <a:pPr/>
              <a:t>4/16/2015</a:t>
            </a:fld>
            <a:endParaRPr lang="en-US"/>
          </a:p>
        </p:txBody>
      </p:sp>
      <p:sp>
        <p:nvSpPr>
          <p:cNvPr id="4" name="Footer Placeholder 3"/>
          <p:cNvSpPr>
            <a:spLocks noGrp="1"/>
          </p:cNvSpPr>
          <p:nvPr>
            <p:ph type="ftr" sz="quarter" idx="2"/>
          </p:nvPr>
        </p:nvSpPr>
        <p:spPr>
          <a:xfrm>
            <a:off x="0" y="8842375"/>
            <a:ext cx="30130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40175" y="8842375"/>
            <a:ext cx="3013075" cy="465138"/>
          </a:xfrm>
          <a:prstGeom prst="rect">
            <a:avLst/>
          </a:prstGeom>
        </p:spPr>
        <p:txBody>
          <a:bodyPr vert="horz" lIns="91440" tIns="45720" rIns="91440" bIns="45720" rtlCol="0" anchor="b"/>
          <a:lstStyle>
            <a:lvl1pPr algn="r">
              <a:defRPr sz="1200"/>
            </a:lvl1pPr>
          </a:lstStyle>
          <a:p>
            <a:fld id="{F978E5B4-335D-44DB-9D38-DE6C1DD5654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2930" tIns="46465" rIns="92930" bIns="46465"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2930" tIns="46465" rIns="92930" bIns="46465" rtlCol="0"/>
          <a:lstStyle>
            <a:lvl1pPr algn="r" fontAlgn="auto">
              <a:spcBef>
                <a:spcPts val="0"/>
              </a:spcBef>
              <a:spcAft>
                <a:spcPts val="0"/>
              </a:spcAft>
              <a:defRPr sz="1200">
                <a:latin typeface="+mn-lt"/>
                <a:cs typeface="+mn-cs"/>
              </a:defRPr>
            </a:lvl1pPr>
          </a:lstStyle>
          <a:p>
            <a:pPr>
              <a:defRPr/>
            </a:pPr>
            <a:fld id="{9ADF3852-5CEE-4B7F-8778-B75C3A6198BF}" type="datetimeFigureOut">
              <a:rPr lang="en-US"/>
              <a:pPr>
                <a:defRPr/>
              </a:pPr>
              <a:t>4/16/2015</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2930" tIns="46465" rIns="92930" bIns="46465" rtlCol="0" anchor="ctr"/>
          <a:lstStyle/>
          <a:p>
            <a:pPr lvl="0"/>
            <a:endParaRPr lang="en-US" noProof="0"/>
          </a:p>
        </p:txBody>
      </p:sp>
      <p:sp>
        <p:nvSpPr>
          <p:cNvPr id="5" name="Notes Placeholder 4"/>
          <p:cNvSpPr>
            <a:spLocks noGrp="1"/>
          </p:cNvSpPr>
          <p:nvPr>
            <p:ph type="body" sz="quarter" idx="3"/>
          </p:nvPr>
        </p:nvSpPr>
        <p:spPr>
          <a:xfrm>
            <a:off x="695325" y="4421188"/>
            <a:ext cx="5564188" cy="4189412"/>
          </a:xfrm>
          <a:prstGeom prst="rect">
            <a:avLst/>
          </a:prstGeom>
        </p:spPr>
        <p:txBody>
          <a:bodyPr vert="horz" lIns="92930" tIns="46465" rIns="92930" bIns="46465"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375"/>
            <a:ext cx="3013075" cy="465138"/>
          </a:xfrm>
          <a:prstGeom prst="rect">
            <a:avLst/>
          </a:prstGeom>
        </p:spPr>
        <p:txBody>
          <a:bodyPr vert="horz" lIns="92930" tIns="46465" rIns="92930" bIns="46465"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40175" y="8842375"/>
            <a:ext cx="3013075" cy="465138"/>
          </a:xfrm>
          <a:prstGeom prst="rect">
            <a:avLst/>
          </a:prstGeom>
        </p:spPr>
        <p:txBody>
          <a:bodyPr vert="horz" lIns="92930" tIns="46465" rIns="92930" bIns="46465" rtlCol="0" anchor="b"/>
          <a:lstStyle>
            <a:lvl1pPr algn="r" fontAlgn="auto">
              <a:spcBef>
                <a:spcPts val="0"/>
              </a:spcBef>
              <a:spcAft>
                <a:spcPts val="0"/>
              </a:spcAft>
              <a:defRPr sz="1200">
                <a:latin typeface="+mn-lt"/>
                <a:cs typeface="+mn-cs"/>
              </a:defRPr>
            </a:lvl1pPr>
          </a:lstStyle>
          <a:p>
            <a:pPr>
              <a:defRPr/>
            </a:pPr>
            <a:fld id="{A0521432-6AA5-4D80-A4A8-7498F17D460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pPr>
              <a:defRPr/>
            </a:pPr>
            <a:fld id="{A388F578-4A1F-44E9-A02F-6F46B6BD2B6A}" type="datetime1">
              <a:rPr lang="en-US"/>
              <a:pPr>
                <a:defRPr/>
              </a:pPr>
              <a:t>4/16/2015</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r>
              <a:rPr lang="en-US" dirty="0" smtClean="0"/>
              <a:t>Saxena &amp; Saxena Law Chambers</a:t>
            </a:r>
            <a:endParaRPr lang="en-US" dirty="0"/>
          </a:p>
        </p:txBody>
      </p:sp>
      <p:sp>
        <p:nvSpPr>
          <p:cNvPr id="11"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pPr>
              <a:defRPr/>
            </a:pPr>
            <a:fld id="{A0DACD1B-C0B2-4DEA-8ACE-5AC27391D13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89435EED-1F7F-4C5A-A104-E5ABDA54AFF0}" type="datetime1">
              <a:rPr lang="en-US"/>
              <a:pPr>
                <a:defRPr/>
              </a:pPr>
              <a:t>4/16/2015</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dirty="0" smtClean="0"/>
              <a:t>Saxena &amp; Saxena Law Chambers</a:t>
            </a: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916E5AB1-2ECE-4084-83D0-EFEEB541EA1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E5ED7084-810D-4D54-B075-34FEE5C60D7A}" type="datetime1">
              <a:rPr lang="en-US"/>
              <a:pPr>
                <a:defRPr/>
              </a:pPr>
              <a:t>4/16/2015</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pPr>
              <a:defRPr/>
            </a:pPr>
            <a:r>
              <a:rPr lang="en-US" dirty="0" smtClean="0"/>
              <a:t>Saxena &amp; Saxena Law Chambers</a:t>
            </a:r>
            <a:endParaRPr lang="en-US" dirty="0"/>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F13140D7-412F-421F-954C-24C1F6DAE97E}"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0FFADB17-C2B1-46C5-8069-E15EFFB111DF}" type="datetime1">
              <a:rPr lang="en-US"/>
              <a:pPr>
                <a:defRPr/>
              </a:pPr>
              <a:t>4/16/2015</a:t>
            </a:fld>
            <a:endParaRPr lang="en-US"/>
          </a:p>
        </p:txBody>
      </p:sp>
      <p:sp>
        <p:nvSpPr>
          <p:cNvPr id="5" name="Footer Placeholder 2"/>
          <p:cNvSpPr>
            <a:spLocks noGrp="1"/>
          </p:cNvSpPr>
          <p:nvPr>
            <p:ph type="ftr" sz="quarter" idx="11"/>
          </p:nvPr>
        </p:nvSpPr>
        <p:spPr/>
        <p:txBody>
          <a:bodyPr/>
          <a:lstStyle>
            <a:lvl1pPr>
              <a:defRPr/>
            </a:lvl1pPr>
          </a:lstStyle>
          <a:p>
            <a:pPr>
              <a:defRPr/>
            </a:pPr>
            <a:r>
              <a:rPr lang="en-US" dirty="0" smtClean="0"/>
              <a:t>Saxena &amp; Saxena Law Chambers</a:t>
            </a:r>
            <a:endParaRPr lang="en-US" dirty="0"/>
          </a:p>
        </p:txBody>
      </p:sp>
      <p:sp>
        <p:nvSpPr>
          <p:cNvPr id="6" name="Slide Number Placeholder 22"/>
          <p:cNvSpPr>
            <a:spLocks noGrp="1"/>
          </p:cNvSpPr>
          <p:nvPr>
            <p:ph type="sldNum" sz="quarter" idx="12"/>
          </p:nvPr>
        </p:nvSpPr>
        <p:spPr/>
        <p:txBody>
          <a:bodyPr/>
          <a:lstStyle>
            <a:lvl1pPr>
              <a:defRPr/>
            </a:lvl1pPr>
          </a:lstStyle>
          <a:p>
            <a:pPr>
              <a:defRPr/>
            </a:pPr>
            <a:fld id="{7900115F-3D79-466E-9D6C-2D7CC127695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4F1505C2-8A28-4A17-8888-B3ACC7A7604A}" type="datetime1">
              <a:rPr lang="en-US"/>
              <a:pPr>
                <a:defRPr/>
              </a:pPr>
              <a:t>4/16/2015</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a:solidFill>
                  <a:srgbClr val="FFFFFF"/>
                </a:solidFill>
              </a:defRPr>
            </a:lvl1pPr>
          </a:lstStyle>
          <a:p>
            <a:pPr>
              <a:defRPr/>
            </a:pPr>
            <a:fld id="{51138504-B1C7-4D0C-A730-D936D00036B3}"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pPr>
              <a:defRPr/>
            </a:pPr>
            <a:r>
              <a:rPr lang="en-US" dirty="0" smtClean="0"/>
              <a:t>Saxena &amp; Saxena Law Chambers</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C67CBDEF-803D-4406-B359-E5319BE8E7C1}" type="datetime1">
              <a:rPr lang="en-US"/>
              <a:pPr>
                <a:defRPr/>
              </a:pPr>
              <a:t>4/16/2015</a:t>
            </a:fld>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62B31248-F7B4-49F3-A2C5-534236993555}" type="slidenum">
              <a:rPr lang="en-US"/>
              <a:pPr>
                <a:defRPr/>
              </a:pPr>
              <a:t>‹#›</a:t>
            </a:fld>
            <a:endParaRPr lang="en-US"/>
          </a:p>
        </p:txBody>
      </p:sp>
      <p:sp>
        <p:nvSpPr>
          <p:cNvPr id="7" name="Footer Placeholder 11"/>
          <p:cNvSpPr>
            <a:spLocks noGrp="1"/>
          </p:cNvSpPr>
          <p:nvPr>
            <p:ph type="ftr" sz="quarter" idx="12"/>
          </p:nvPr>
        </p:nvSpPr>
        <p:spPr/>
        <p:txBody>
          <a:bodyPr rtlCol="0"/>
          <a:lstStyle>
            <a:lvl1pPr>
              <a:defRPr/>
            </a:lvl1pPr>
          </a:lstStyle>
          <a:p>
            <a:pPr>
              <a:defRPr/>
            </a:pPr>
            <a:r>
              <a:rPr lang="en-US" dirty="0" smtClean="0"/>
              <a:t>Saxena &amp; Saxena Law Chambers</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23351402-E766-47A5-91EE-91ACE287D25C}" type="datetime1">
              <a:rPr lang="en-US"/>
              <a:pPr>
                <a:defRPr/>
              </a:pPr>
              <a:t>4/16/2015</a:t>
            </a:fld>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D3799E3B-BEB3-4E25-9324-F489F22F71F0}" type="slidenum">
              <a:rPr lang="en-US"/>
              <a:pPr>
                <a:defRPr/>
              </a:pPr>
              <a:t>‹#›</a:t>
            </a:fld>
            <a:endParaRPr lang="en-US"/>
          </a:p>
        </p:txBody>
      </p:sp>
      <p:sp>
        <p:nvSpPr>
          <p:cNvPr id="9" name="Footer Placeholder 13"/>
          <p:cNvSpPr>
            <a:spLocks noGrp="1"/>
          </p:cNvSpPr>
          <p:nvPr>
            <p:ph type="ftr" sz="quarter" idx="12"/>
          </p:nvPr>
        </p:nvSpPr>
        <p:spPr/>
        <p:txBody>
          <a:bodyPr rtlCol="0"/>
          <a:lstStyle>
            <a:lvl1pPr>
              <a:defRPr/>
            </a:lvl1pPr>
          </a:lstStyle>
          <a:p>
            <a:pPr>
              <a:defRPr/>
            </a:pPr>
            <a:r>
              <a:rPr lang="en-US" dirty="0" smtClean="0"/>
              <a:t>Saxena &amp; Saxena Law Chambers</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E32071BE-3CFC-4814-A43E-93B4C80948B3}" type="datetime1">
              <a:rPr lang="en-US"/>
              <a:pPr>
                <a:defRPr/>
              </a:pPr>
              <a:t>4/16/2015</a:t>
            </a:fld>
            <a:endParaRPr lang="en-US"/>
          </a:p>
        </p:txBody>
      </p:sp>
      <p:sp>
        <p:nvSpPr>
          <p:cNvPr id="4" name="Footer Placeholder 2"/>
          <p:cNvSpPr>
            <a:spLocks noGrp="1"/>
          </p:cNvSpPr>
          <p:nvPr>
            <p:ph type="ftr" sz="quarter" idx="11"/>
          </p:nvPr>
        </p:nvSpPr>
        <p:spPr/>
        <p:txBody>
          <a:bodyPr/>
          <a:lstStyle>
            <a:lvl1pPr>
              <a:defRPr/>
            </a:lvl1pPr>
          </a:lstStyle>
          <a:p>
            <a:pPr>
              <a:defRPr/>
            </a:pPr>
            <a:r>
              <a:rPr lang="en-US" dirty="0" smtClean="0"/>
              <a:t>Saxena &amp; Saxena Law Chambers</a:t>
            </a:r>
            <a:endParaRPr lang="en-US" dirty="0"/>
          </a:p>
        </p:txBody>
      </p:sp>
      <p:sp>
        <p:nvSpPr>
          <p:cNvPr id="5" name="Slide Number Placeholder 22"/>
          <p:cNvSpPr>
            <a:spLocks noGrp="1"/>
          </p:cNvSpPr>
          <p:nvPr>
            <p:ph type="sldNum" sz="quarter" idx="12"/>
          </p:nvPr>
        </p:nvSpPr>
        <p:spPr/>
        <p:txBody>
          <a:bodyPr/>
          <a:lstStyle>
            <a:lvl1pPr>
              <a:defRPr/>
            </a:lvl1pPr>
          </a:lstStyle>
          <a:p>
            <a:pPr>
              <a:defRPr/>
            </a:pPr>
            <a:fld id="{E4DEFCA9-468D-41A9-8B96-27DB2C7D437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1F2F2F5C-1F84-4CC4-BDB9-AA4F62867C66}" type="datetime1">
              <a:rPr lang="en-US"/>
              <a:pPr>
                <a:defRPr/>
              </a:pPr>
              <a:t>4/16/2015</a:t>
            </a:fld>
            <a:endParaRPr lang="en-US"/>
          </a:p>
        </p:txBody>
      </p:sp>
      <p:sp>
        <p:nvSpPr>
          <p:cNvPr id="3" name="Footer Placeholder 2"/>
          <p:cNvSpPr>
            <a:spLocks noGrp="1"/>
          </p:cNvSpPr>
          <p:nvPr>
            <p:ph type="ftr" sz="quarter" idx="11"/>
          </p:nvPr>
        </p:nvSpPr>
        <p:spPr/>
        <p:txBody>
          <a:bodyPr/>
          <a:lstStyle>
            <a:lvl1pPr>
              <a:defRPr/>
            </a:lvl1pPr>
          </a:lstStyle>
          <a:p>
            <a:pPr>
              <a:defRPr/>
            </a:pPr>
            <a:r>
              <a:rPr lang="en-US" dirty="0" smtClean="0"/>
              <a:t>Saxena &amp; Saxena Law Chambers</a:t>
            </a:r>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pPr>
              <a:defRPr/>
            </a:pPr>
            <a:fld id="{06683A0A-D0A5-4742-83C7-CAE603735F3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00A32A6E-1B21-4CB0-91ED-987B3E258AA9}" type="datetime1">
              <a:rPr lang="en-US"/>
              <a:pPr>
                <a:defRPr/>
              </a:pPr>
              <a:t>4/16/2015</a:t>
            </a:fld>
            <a:endParaRPr lang="en-US"/>
          </a:p>
        </p:txBody>
      </p:sp>
      <p:sp>
        <p:nvSpPr>
          <p:cNvPr id="6" name="Footer Placeholder 2"/>
          <p:cNvSpPr>
            <a:spLocks noGrp="1"/>
          </p:cNvSpPr>
          <p:nvPr>
            <p:ph type="ftr" sz="quarter" idx="11"/>
          </p:nvPr>
        </p:nvSpPr>
        <p:spPr/>
        <p:txBody>
          <a:bodyPr/>
          <a:lstStyle>
            <a:lvl1pPr>
              <a:defRPr/>
            </a:lvl1pPr>
          </a:lstStyle>
          <a:p>
            <a:pPr>
              <a:defRPr/>
            </a:pPr>
            <a:r>
              <a:rPr lang="en-US" dirty="0" smtClean="0"/>
              <a:t>Saxena &amp; Saxena Law Chambers</a:t>
            </a:r>
            <a:endParaRPr lang="en-US" dirty="0"/>
          </a:p>
        </p:txBody>
      </p:sp>
      <p:sp>
        <p:nvSpPr>
          <p:cNvPr id="7" name="Slide Number Placeholder 22"/>
          <p:cNvSpPr>
            <a:spLocks noGrp="1"/>
          </p:cNvSpPr>
          <p:nvPr>
            <p:ph type="sldNum" sz="quarter" idx="12"/>
          </p:nvPr>
        </p:nvSpPr>
        <p:spPr/>
        <p:txBody>
          <a:bodyPr/>
          <a:lstStyle>
            <a:lvl1pPr>
              <a:defRPr/>
            </a:lvl1pPr>
          </a:lstStyle>
          <a:p>
            <a:pPr>
              <a:defRPr/>
            </a:pPr>
            <a:fld id="{21B2DA61-7A28-4B6A-8844-2E83AAEE1ED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C28D1704-B68A-4D4D-B607-685D2764B0A7}" type="datetime1">
              <a:rPr lang="en-US"/>
              <a:pPr>
                <a:defRPr/>
              </a:pPr>
              <a:t>4/16/2015</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a:lvl1pPr>
          </a:lstStyle>
          <a:p>
            <a:pPr>
              <a:defRPr/>
            </a:pPr>
            <a:fld id="{65392FA5-DFD0-4F7E-AD6E-4A6BADDDA87D}"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rtlCol="0"/>
          <a:lstStyle>
            <a:lvl1pPr>
              <a:defRPr/>
            </a:lvl1pPr>
          </a:lstStyle>
          <a:p>
            <a:pPr>
              <a:defRPr/>
            </a:pPr>
            <a:r>
              <a:rPr lang="en-US" dirty="0" smtClean="0"/>
              <a:t>Saxena &amp; Saxena Law Chambers</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25B8DA6B-278A-4053-B9C3-9FDB42A73C64}" type="datetime1">
              <a:rPr lang="en-US"/>
              <a:pPr>
                <a:defRPr/>
              </a:pPr>
              <a:t>4/16/2015</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r>
              <a:rPr lang="en-US" dirty="0" smtClean="0"/>
              <a:t>Saxena &amp; Saxena Law Chambers</a:t>
            </a:r>
            <a:endParaRPr lang="en-US" dirty="0"/>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9F8FCB24-EBD6-403B-A791-B40B91A1D9E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09" r:id="rId1"/>
    <p:sldLayoutId id="2147483805" r:id="rId2"/>
    <p:sldLayoutId id="2147483810" r:id="rId3"/>
    <p:sldLayoutId id="2147483811" r:id="rId4"/>
    <p:sldLayoutId id="2147483812" r:id="rId5"/>
    <p:sldLayoutId id="2147483806" r:id="rId6"/>
    <p:sldLayoutId id="2147483813" r:id="rId7"/>
    <p:sldLayoutId id="2147483807" r:id="rId8"/>
    <p:sldLayoutId id="2147483814" r:id="rId9"/>
    <p:sldLayoutId id="2147483808" r:id="rId10"/>
    <p:sldLayoutId id="2147483815" r:id="rId11"/>
  </p:sldLayoutIdLst>
  <p:hf hdr="0" dt="0"/>
  <p:txStyles>
    <p:title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eaLnBrk="0" fontAlgn="base" hangingPunct="0">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eaLnBrk="0" fontAlgn="base" hangingPunct="0">
        <a:spcBef>
          <a:spcPts val="400"/>
        </a:spcBef>
        <a:spcAft>
          <a:spcPct val="0"/>
        </a:spcAft>
        <a:buClr>
          <a:srgbClr val="9BBB59"/>
        </a:buClr>
        <a:buSzPct val="75000"/>
        <a:buFont typeface="Wingdings" pitchFamily="2" charset="2"/>
        <a:buChar char=""/>
        <a:defRPr sz="2000" kern="1200">
          <a:solidFill>
            <a:schemeClr val="tx1"/>
          </a:solidFill>
          <a:latin typeface="+mn-lt"/>
          <a:ea typeface="+mn-ea"/>
          <a:cs typeface="+mn-cs"/>
        </a:defRPr>
      </a:lvl4pPr>
      <a:lvl5pPr marL="1828800" indent="-228600" algn="l" rtl="0" eaLnBrk="0" fontAlgn="base" hangingPunct="0">
        <a:spcBef>
          <a:spcPts val="400"/>
        </a:spcBef>
        <a:spcAft>
          <a:spcPct val="0"/>
        </a:spcAft>
        <a:buClr>
          <a:srgbClr val="8064A2"/>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28600"/>
            <a:ext cx="8229600" cy="3276600"/>
          </a:xfrm>
        </p:spPr>
        <p:txBody>
          <a:bodyPr>
            <a:normAutofit fontScale="90000"/>
          </a:bodyPr>
          <a:lstStyle/>
          <a:p>
            <a:pPr algn="ctr" eaLnBrk="1" hangingPunct="1"/>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sz="4000" b="1" cap="none" dirty="0" smtClean="0">
                <a:solidFill>
                  <a:schemeClr val="bg1"/>
                </a:solidFill>
                <a:latin typeface="Arial Unicode MS" pitchFamily="34" charset="-128"/>
                <a:ea typeface="Arial Unicode MS" pitchFamily="34" charset="-128"/>
                <a:cs typeface="Arial Unicode MS" pitchFamily="34" charset="-128"/>
              </a:rPr>
              <a:t/>
            </a:r>
            <a:br>
              <a:rPr lang="en-US" sz="4000" b="1" cap="none" dirty="0" smtClean="0">
                <a:solidFill>
                  <a:schemeClr val="bg1"/>
                </a:solidFill>
                <a:latin typeface="Arial Unicode MS" pitchFamily="34" charset="-128"/>
                <a:ea typeface="Arial Unicode MS" pitchFamily="34" charset="-128"/>
                <a:cs typeface="Arial Unicode MS" pitchFamily="34" charset="-128"/>
              </a:rPr>
            </a:br>
            <a:r>
              <a:rPr lang="en-US" b="1" cap="none" dirty="0" smtClean="0">
                <a:solidFill>
                  <a:schemeClr val="bg1"/>
                </a:solidFill>
                <a:latin typeface="Arial Unicode MS" pitchFamily="34" charset="-128"/>
                <a:ea typeface="Arial Unicode MS" pitchFamily="34" charset="-128"/>
                <a:cs typeface="Arial Unicode MS" pitchFamily="34" charset="-128"/>
              </a:rPr>
              <a:t>COMPANIES ACT,2013</a:t>
            </a:r>
            <a:br>
              <a:rPr lang="en-US" b="1" cap="none" dirty="0" smtClean="0">
                <a:solidFill>
                  <a:schemeClr val="bg1"/>
                </a:solidFill>
                <a:latin typeface="Arial Unicode MS" pitchFamily="34" charset="-128"/>
                <a:ea typeface="Arial Unicode MS" pitchFamily="34" charset="-128"/>
                <a:cs typeface="Arial Unicode MS" pitchFamily="34" charset="-128"/>
              </a:rPr>
            </a:br>
            <a:r>
              <a:rPr lang="en-US" b="1" cap="none" dirty="0" smtClean="0">
                <a:solidFill>
                  <a:schemeClr val="bg1"/>
                </a:solidFill>
                <a:latin typeface="Arial Unicode MS" pitchFamily="34" charset="-128"/>
                <a:ea typeface="Arial Unicode MS" pitchFamily="34" charset="-128"/>
                <a:cs typeface="Arial Unicode MS" pitchFamily="34" charset="-128"/>
              </a:rPr>
              <a:t/>
            </a:r>
            <a:br>
              <a:rPr lang="en-US" b="1" cap="none" dirty="0" smtClean="0">
                <a:solidFill>
                  <a:schemeClr val="bg1"/>
                </a:solidFill>
                <a:latin typeface="Arial Unicode MS" pitchFamily="34" charset="-128"/>
                <a:ea typeface="Arial Unicode MS" pitchFamily="34" charset="-128"/>
                <a:cs typeface="Arial Unicode MS" pitchFamily="34" charset="-128"/>
              </a:rPr>
            </a:br>
            <a:r>
              <a:rPr lang="en-US" b="1" cap="none" dirty="0" smtClean="0">
                <a:solidFill>
                  <a:schemeClr val="bg1"/>
                </a:solidFill>
                <a:latin typeface="Arial Unicode MS" pitchFamily="34" charset="-128"/>
                <a:ea typeface="Arial Unicode MS" pitchFamily="34" charset="-128"/>
                <a:cs typeface="Arial Unicode MS" pitchFamily="34" charset="-128"/>
              </a:rPr>
              <a:t>section 143</a:t>
            </a:r>
            <a:r>
              <a:rPr lang="en-US" b="1" cap="none" dirty="0" smtClean="0">
                <a:solidFill>
                  <a:schemeClr val="bg1"/>
                </a:solidFill>
                <a:latin typeface="Arial Unicode MS" pitchFamily="34" charset="-128"/>
                <a:ea typeface="Arial Unicode MS" pitchFamily="34" charset="-128"/>
                <a:cs typeface="Arial Unicode MS" pitchFamily="34" charset="-128"/>
              </a:rPr>
              <a:t/>
            </a:r>
            <a:br>
              <a:rPr lang="en-US" b="1" cap="none" dirty="0" smtClean="0">
                <a:solidFill>
                  <a:schemeClr val="bg1"/>
                </a:solidFill>
                <a:latin typeface="Arial Unicode MS" pitchFamily="34" charset="-128"/>
                <a:ea typeface="Arial Unicode MS" pitchFamily="34" charset="-128"/>
                <a:cs typeface="Arial Unicode MS" pitchFamily="34" charset="-128"/>
              </a:rPr>
            </a:br>
            <a:endParaRPr lang="en-US" sz="3600" u="sng" cap="none" dirty="0" smtClean="0">
              <a:solidFill>
                <a:srgbClr val="17375E"/>
              </a:solidFill>
              <a:latin typeface="Arial Unicode MS" pitchFamily="34" charset="-128"/>
              <a:ea typeface="Arial Unicode MS" pitchFamily="34" charset="-128"/>
              <a:cs typeface="Arial Unicode MS" pitchFamily="34" charset="-128"/>
            </a:endParaRPr>
          </a:p>
        </p:txBody>
      </p:sp>
      <p:sp>
        <p:nvSpPr>
          <p:cNvPr id="3" name="Subtitle 2"/>
          <p:cNvSpPr>
            <a:spLocks noGrp="1"/>
          </p:cNvSpPr>
          <p:nvPr>
            <p:ph type="subTitle" idx="1"/>
          </p:nvPr>
        </p:nvSpPr>
        <p:spPr>
          <a:xfrm>
            <a:off x="1371600" y="3733800"/>
            <a:ext cx="7772400" cy="3124200"/>
          </a:xfrm>
        </p:spPr>
        <p:txBody>
          <a:bodyPr>
            <a:noAutofit/>
          </a:bodyPr>
          <a:lstStyle/>
          <a:p>
            <a:pPr marL="3657600" defTabSz="1146175" eaLnBrk="1" fontAlgn="auto" hangingPunct="1">
              <a:spcAft>
                <a:spcPts val="0"/>
              </a:spcAft>
              <a:defRPr/>
            </a:pPr>
            <a:r>
              <a:rPr lang="en-US" sz="1800" b="1" dirty="0" smtClean="0">
                <a:solidFill>
                  <a:schemeClr val="bg1"/>
                </a:solidFill>
                <a:latin typeface="Arial Unicode MS" pitchFamily="34" charset="-128"/>
                <a:ea typeface="Arial Unicode MS" pitchFamily="34" charset="-128"/>
                <a:cs typeface="Arial Unicode MS" pitchFamily="34" charset="-128"/>
              </a:rPr>
              <a:t>Advocate Arun Saxena</a:t>
            </a:r>
          </a:p>
          <a:p>
            <a:pPr marL="3657600" defTabSz="1146175" eaLnBrk="1" fontAlgn="auto" hangingPunct="1">
              <a:spcAft>
                <a:spcPts val="0"/>
              </a:spcAft>
              <a:defRPr/>
            </a:pPr>
            <a:r>
              <a:rPr lang="en-US" sz="1800" b="1" dirty="0" smtClean="0">
                <a:solidFill>
                  <a:schemeClr val="bg1"/>
                </a:solidFill>
                <a:latin typeface="Arial Unicode MS" pitchFamily="34" charset="-128"/>
                <a:ea typeface="Arial Unicode MS" pitchFamily="34" charset="-128"/>
                <a:cs typeface="Arial Unicode MS" pitchFamily="34" charset="-128"/>
              </a:rPr>
              <a:t>Saxena &amp; Saxena Law Chambers </a:t>
            </a:r>
          </a:p>
          <a:p>
            <a:pPr marL="3657600" defTabSz="1146175" eaLnBrk="1" fontAlgn="auto" hangingPunct="1">
              <a:spcAft>
                <a:spcPts val="0"/>
              </a:spcAft>
              <a:defRPr/>
            </a:pPr>
            <a:r>
              <a:rPr lang="en-US" sz="1800" b="1" dirty="0" smtClean="0">
                <a:solidFill>
                  <a:schemeClr val="bg1"/>
                </a:solidFill>
                <a:latin typeface="Arial Unicode MS" pitchFamily="34" charset="-128"/>
                <a:ea typeface="Arial Unicode MS" pitchFamily="34" charset="-128"/>
                <a:cs typeface="Arial Unicode MS" pitchFamily="34" charset="-128"/>
              </a:rPr>
              <a:t>Advocates &amp; Attorneys</a:t>
            </a:r>
          </a:p>
          <a:p>
            <a:pPr marL="3657600" defTabSz="1146175" eaLnBrk="1" fontAlgn="auto" hangingPunct="1">
              <a:spcAft>
                <a:spcPts val="0"/>
              </a:spcAft>
              <a:defRPr/>
            </a:pPr>
            <a:r>
              <a:rPr lang="en-US" sz="1800" b="1" dirty="0" smtClean="0">
                <a:solidFill>
                  <a:schemeClr val="bg1"/>
                </a:solidFill>
                <a:latin typeface="Arial Unicode MS" pitchFamily="34" charset="-128"/>
                <a:ea typeface="Arial Unicode MS" pitchFamily="34" charset="-128"/>
                <a:cs typeface="Arial Unicode MS" pitchFamily="34" charset="-128"/>
              </a:rPr>
              <a:t>603-604, New Delhi House,</a:t>
            </a:r>
          </a:p>
          <a:p>
            <a:pPr marL="3657600" defTabSz="1146175" eaLnBrk="1" fontAlgn="auto" hangingPunct="1">
              <a:spcAft>
                <a:spcPts val="0"/>
              </a:spcAft>
              <a:defRPr/>
            </a:pPr>
            <a:r>
              <a:rPr lang="en-US" sz="1800" b="1" dirty="0" smtClean="0">
                <a:solidFill>
                  <a:schemeClr val="bg1"/>
                </a:solidFill>
                <a:latin typeface="Arial Unicode MS" pitchFamily="34" charset="-128"/>
                <a:ea typeface="Arial Unicode MS" pitchFamily="34" charset="-128"/>
                <a:cs typeface="Arial Unicode MS" pitchFamily="34" charset="-128"/>
              </a:rPr>
              <a:t>27, </a:t>
            </a:r>
            <a:r>
              <a:rPr lang="en-US" sz="1800" b="1" dirty="0" err="1" smtClean="0">
                <a:solidFill>
                  <a:schemeClr val="bg1"/>
                </a:solidFill>
                <a:latin typeface="Arial Unicode MS" pitchFamily="34" charset="-128"/>
                <a:ea typeface="Arial Unicode MS" pitchFamily="34" charset="-128"/>
                <a:cs typeface="Arial Unicode MS" pitchFamily="34" charset="-128"/>
              </a:rPr>
              <a:t>Barakhamba</a:t>
            </a:r>
            <a:r>
              <a:rPr lang="en-US" sz="1800" b="1" dirty="0" smtClean="0">
                <a:solidFill>
                  <a:schemeClr val="bg1"/>
                </a:solidFill>
                <a:latin typeface="Arial Unicode MS" pitchFamily="34" charset="-128"/>
                <a:ea typeface="Arial Unicode MS" pitchFamily="34" charset="-128"/>
                <a:cs typeface="Arial Unicode MS" pitchFamily="34" charset="-128"/>
              </a:rPr>
              <a:t> Road,</a:t>
            </a:r>
          </a:p>
          <a:p>
            <a:pPr marL="3657600" defTabSz="1146175" eaLnBrk="1" fontAlgn="auto" hangingPunct="1">
              <a:spcAft>
                <a:spcPts val="0"/>
              </a:spcAft>
              <a:defRPr/>
            </a:pPr>
            <a:r>
              <a:rPr lang="en-US" sz="1800" b="1" dirty="0" smtClean="0">
                <a:solidFill>
                  <a:schemeClr val="bg1"/>
                </a:solidFill>
                <a:latin typeface="Arial Unicode MS" pitchFamily="34" charset="-128"/>
                <a:ea typeface="Arial Unicode MS" pitchFamily="34" charset="-128"/>
                <a:cs typeface="Arial Unicode MS" pitchFamily="34" charset="-128"/>
              </a:rPr>
              <a:t>New Delhi – 110 001.</a:t>
            </a:r>
          </a:p>
          <a:p>
            <a:pPr marL="3657600" defTabSz="1146175" eaLnBrk="1" fontAlgn="auto" hangingPunct="1">
              <a:spcAft>
                <a:spcPts val="0"/>
              </a:spcAft>
              <a:defRPr/>
            </a:pPr>
            <a:r>
              <a:rPr lang="en-US" sz="1800" b="1" dirty="0" smtClean="0">
                <a:solidFill>
                  <a:schemeClr val="bg1"/>
                </a:solidFill>
                <a:latin typeface="Arial Unicode MS" pitchFamily="34" charset="-128"/>
                <a:ea typeface="Arial Unicode MS" pitchFamily="34" charset="-128"/>
                <a:cs typeface="Arial Unicode MS" pitchFamily="34" charset="-128"/>
              </a:rPr>
              <a:t>Mob.: 9810037364</a:t>
            </a:r>
          </a:p>
          <a:p>
            <a:pPr marL="3657600" defTabSz="1146175" eaLnBrk="1" fontAlgn="auto" hangingPunct="1">
              <a:spcAft>
                <a:spcPts val="0"/>
              </a:spcAft>
              <a:defRPr/>
            </a:pPr>
            <a:r>
              <a:rPr lang="en-US" sz="1800" b="1" dirty="0" smtClean="0">
                <a:solidFill>
                  <a:schemeClr val="bg1"/>
                </a:solidFill>
                <a:latin typeface="Arial Unicode MS" pitchFamily="34" charset="-128"/>
                <a:ea typeface="Arial Unicode MS" pitchFamily="34" charset="-128"/>
                <a:cs typeface="Arial Unicode MS" pitchFamily="34" charset="-128"/>
              </a:rPr>
              <a:t>E-mail : advisor@sslclegal.in</a:t>
            </a:r>
            <a:endParaRPr lang="en-US" sz="1800" dirty="0">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Section 143(3)</a:t>
            </a:r>
            <a:endParaRPr lang="en-US" sz="36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524000"/>
            <a:ext cx="8001000" cy="4495800"/>
          </a:xfrm>
        </p:spPr>
        <p:txBody>
          <a:bodyPr>
            <a:noAutofit/>
          </a:bodyPr>
          <a:lstStyle/>
          <a:p>
            <a:pPr marL="0" indent="0"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Auditor shall also state in his report</a:t>
            </a:r>
          </a:p>
          <a:p>
            <a:pPr marL="514350" indent="-514350" algn="just" eaLnBrk="1" fontAlgn="auto" hangingPunct="1">
              <a:spcAft>
                <a:spcPts val="0"/>
              </a:spcAft>
              <a:buFont typeface="+mj-lt"/>
              <a:buAutoNum type="alphaLcParenR" startAt="8"/>
              <a:defRPr/>
            </a:pPr>
            <a:r>
              <a:rPr lang="en-US" sz="2400" dirty="0" smtClean="0">
                <a:latin typeface="Arial Unicode MS" pitchFamily="34" charset="-128"/>
                <a:ea typeface="Arial Unicode MS" pitchFamily="34" charset="-128"/>
                <a:cs typeface="Arial Unicode MS" pitchFamily="34" charset="-128"/>
              </a:rPr>
              <a:t>Any qualification, reservation or adverse remark relating to the maintenance of accounts and other matters connected therewith;</a:t>
            </a:r>
          </a:p>
          <a:p>
            <a:pPr marL="514350" indent="-514350" algn="just" eaLnBrk="1" fontAlgn="auto" hangingPunct="1">
              <a:spcAft>
                <a:spcPts val="0"/>
              </a:spcAft>
              <a:buFont typeface="+mj-lt"/>
              <a:buAutoNum type="alphaLcParenR" startAt="8"/>
              <a:defRPr/>
            </a:pPr>
            <a:endParaRPr lang="en-US" sz="9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buFont typeface="+mj-lt"/>
              <a:buAutoNum type="alphaLcParenR" startAt="8"/>
              <a:defRPr/>
            </a:pPr>
            <a:r>
              <a:rPr lang="en-US" sz="2400" dirty="0" smtClean="0">
                <a:latin typeface="Arial Unicode MS" pitchFamily="34" charset="-128"/>
                <a:ea typeface="Arial Unicode MS" pitchFamily="34" charset="-128"/>
                <a:cs typeface="Arial Unicode MS" pitchFamily="34" charset="-128"/>
              </a:rPr>
              <a:t>Whether the company has adequate internal financial controls system in place and the operating effectiveness of such controls;</a:t>
            </a:r>
          </a:p>
          <a:p>
            <a:pPr marL="514350" indent="-514350" algn="just" eaLnBrk="1" fontAlgn="auto" hangingPunct="1">
              <a:spcAft>
                <a:spcPts val="0"/>
              </a:spcAft>
              <a:buFont typeface="+mj-lt"/>
              <a:buAutoNum type="alphaLcParenR" startAt="8"/>
              <a:defRPr/>
            </a:pPr>
            <a:endParaRPr lang="en-US" sz="9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buFont typeface="+mj-lt"/>
              <a:buAutoNum type="alphaLcParenR" startAt="8"/>
              <a:defRPr/>
            </a:pPr>
            <a:r>
              <a:rPr lang="en-US" sz="2400" dirty="0" smtClean="0">
                <a:latin typeface="Arial Unicode MS" pitchFamily="34" charset="-128"/>
                <a:ea typeface="Arial Unicode MS" pitchFamily="34" charset="-128"/>
                <a:cs typeface="Arial Unicode MS" pitchFamily="34" charset="-128"/>
              </a:rPr>
              <a:t>Such other matters as may </a:t>
            </a:r>
            <a:r>
              <a:rPr lang="en-US" sz="2400" smtClean="0">
                <a:latin typeface="Arial Unicode MS" pitchFamily="34" charset="-128"/>
                <a:ea typeface="Arial Unicode MS" pitchFamily="34" charset="-128"/>
                <a:cs typeface="Arial Unicode MS" pitchFamily="34" charset="-128"/>
              </a:rPr>
              <a:t>be prescribed. </a:t>
            </a:r>
            <a:endParaRPr lang="en-US" sz="2400" dirty="0" smtClean="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10</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Reporting of Fraud</a:t>
            </a:r>
            <a:endParaRPr lang="en-US" sz="36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676400"/>
            <a:ext cx="8001000" cy="4343400"/>
          </a:xfrm>
        </p:spPr>
        <p:txBody>
          <a:bodyPr>
            <a:noAutofit/>
          </a:bodyPr>
          <a:lstStyle/>
          <a:p>
            <a:pPr marL="0" indent="0" algn="just" eaLnBrk="1" fontAlgn="auto" hangingPunct="1">
              <a:spcAft>
                <a:spcPts val="0"/>
              </a:spcAft>
              <a:buNone/>
              <a:defRPr/>
            </a:pPr>
            <a:r>
              <a:rPr lang="en-US" sz="2800" dirty="0" smtClean="0">
                <a:latin typeface="Arial Unicode MS" pitchFamily="34" charset="-128"/>
                <a:ea typeface="Arial Unicode MS" pitchFamily="34" charset="-128"/>
                <a:cs typeface="Arial Unicode MS" pitchFamily="34" charset="-128"/>
              </a:rPr>
              <a:t>If the auditor of company</a:t>
            </a:r>
          </a:p>
          <a:p>
            <a:pPr marL="465138" indent="-465138" algn="just" eaLnBrk="1" fontAlgn="auto" hangingPunct="1">
              <a:spcAft>
                <a:spcPts val="0"/>
              </a:spcAft>
              <a:defRPr/>
            </a:pPr>
            <a:r>
              <a:rPr lang="en-US" sz="2800" dirty="0" smtClean="0">
                <a:latin typeface="Arial Unicode MS" pitchFamily="34" charset="-128"/>
                <a:ea typeface="Arial Unicode MS" pitchFamily="34" charset="-128"/>
                <a:cs typeface="Arial Unicode MS" pitchFamily="34" charset="-128"/>
              </a:rPr>
              <a:t>In the performance of his duties as Auditor has reason to believe that and offence involving fraud is being or has been committed against company by officer / employee.</a:t>
            </a:r>
          </a:p>
          <a:p>
            <a:pPr marL="571500" indent="-57150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11</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4" name="Content Placeholder 2"/>
          <p:cNvSpPr>
            <a:spLocks noGrp="1"/>
          </p:cNvSpPr>
          <p:nvPr>
            <p:ph idx="4294967295"/>
          </p:nvPr>
        </p:nvSpPr>
        <p:spPr>
          <a:xfrm>
            <a:off x="1066800" y="2590800"/>
            <a:ext cx="7162800" cy="3535363"/>
          </a:xfrm>
        </p:spPr>
        <p:txBody>
          <a:bodyPr/>
          <a:lstStyle/>
          <a:p>
            <a:pPr algn="ctr" eaLnBrk="1" hangingPunct="1">
              <a:buFont typeface="Wingdings" pitchFamily="2" charset="2"/>
              <a:buNone/>
            </a:pPr>
            <a:endParaRPr lang="en-US" dirty="0" smtClean="0"/>
          </a:p>
          <a:p>
            <a:pPr algn="ctr" eaLnBrk="1" hangingPunct="1">
              <a:buFont typeface="Wingdings" pitchFamily="2" charset="2"/>
              <a:buNone/>
            </a:pPr>
            <a:r>
              <a:rPr lang="en-US" sz="6600" dirty="0" smtClean="0">
                <a:latin typeface="Arial Unicode MS" pitchFamily="34" charset="-128"/>
                <a:ea typeface="Arial Unicode MS" pitchFamily="34" charset="-128"/>
                <a:cs typeface="Arial Unicode MS" pitchFamily="34" charset="-128"/>
              </a:rPr>
              <a:t>THANK YOU</a:t>
            </a:r>
          </a:p>
        </p:txBody>
      </p:sp>
      <p:sp>
        <p:nvSpPr>
          <p:cNvPr id="84995" name="Slide Number Placeholder 3"/>
          <p:cNvSpPr>
            <a:spLocks noGrp="1"/>
          </p:cNvSpPr>
          <p:nvPr>
            <p:ph type="sldNum" sz="quarter" idx="12"/>
          </p:nvPr>
        </p:nvSpPr>
        <p:spPr bwMode="auto">
          <a:ln>
            <a:miter lim="800000"/>
            <a:headEnd/>
            <a:tailEnd/>
          </a:ln>
        </p:spPr>
        <p:txBody>
          <a:bodyPr wrap="square" lIns="91440" tIns="45720" rIns="91440" bIns="45720" numCol="1" compatLnSpc="1">
            <a:prstTxWarp prst="textNoShape">
              <a:avLst/>
            </a:prstTxWarp>
          </a:bodyPr>
          <a:lstStyle/>
          <a:p>
            <a:pPr fontAlgn="base">
              <a:spcBef>
                <a:spcPct val="0"/>
              </a:spcBef>
              <a:spcAft>
                <a:spcPct val="0"/>
              </a:spcAft>
              <a:defRPr/>
            </a:pPr>
            <a:fld id="{628B70B9-3859-447F-9751-AB87C19267DD}" type="slidenum">
              <a:rPr lang="en-US" smtClean="0"/>
              <a:pPr fontAlgn="base">
                <a:spcBef>
                  <a:spcPct val="0"/>
                </a:spcBef>
                <a:spcAft>
                  <a:spcPct val="0"/>
                </a:spcAft>
                <a:defRPr/>
              </a:pPr>
              <a:t>12</a:t>
            </a:fld>
            <a:endParaRPr lang="en-US" smtClean="0"/>
          </a:p>
        </p:txBody>
      </p:sp>
      <p:sp>
        <p:nvSpPr>
          <p:cNvPr id="84996" name="Footer Placeholder 4"/>
          <p:cNvSpPr>
            <a:spLocks noGrp="1"/>
          </p:cNvSpPr>
          <p:nvPr>
            <p:ph type="ftr" sz="quarter" idx="11"/>
          </p:nvPr>
        </p:nvSpPr>
        <p:spPr bwMode="auto">
          <a:xfrm>
            <a:off x="609600" y="6248400"/>
            <a:ext cx="80772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SECTION 143</a:t>
            </a:r>
            <a:endParaRPr lang="en-US" sz="36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524000"/>
            <a:ext cx="8001000" cy="4495800"/>
          </a:xfrm>
        </p:spPr>
        <p:txBody>
          <a:bodyPr>
            <a:noAutofit/>
          </a:bodyPr>
          <a:lstStyle/>
          <a:p>
            <a:pPr marL="514350" indent="-514350" algn="just" eaLnBrk="1" fontAlgn="auto" hangingPunct="1">
              <a:spcAft>
                <a:spcPts val="0"/>
              </a:spcAft>
              <a:buNone/>
              <a:defRPr/>
            </a:pPr>
            <a:r>
              <a:rPr lang="en-US" sz="2400" b="1" dirty="0" smtClean="0">
                <a:latin typeface="Arial Unicode MS" pitchFamily="34" charset="-128"/>
                <a:ea typeface="Arial Unicode MS" pitchFamily="34" charset="-128"/>
                <a:cs typeface="Arial Unicode MS" pitchFamily="34" charset="-128"/>
              </a:rPr>
              <a:t>Auditor shal</a:t>
            </a:r>
            <a:r>
              <a:rPr lang="en-US" sz="2400" b="1" dirty="0" smtClean="0">
                <a:latin typeface="Arial Unicode MS" pitchFamily="34" charset="-128"/>
                <a:ea typeface="Arial Unicode MS" pitchFamily="34" charset="-128"/>
                <a:cs typeface="Arial Unicode MS" pitchFamily="34" charset="-128"/>
              </a:rPr>
              <a:t>l enquire into following matters:-</a:t>
            </a:r>
            <a:endParaRPr lang="en-US" sz="2400" dirty="0" smtClean="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buFont typeface="+mj-lt"/>
              <a:buAutoNum type="alphaLcParenR"/>
              <a:defRPr/>
            </a:pPr>
            <a:r>
              <a:rPr lang="en-US" sz="2700" dirty="0" smtClean="0">
                <a:latin typeface="Arial Unicode MS" pitchFamily="34" charset="-128"/>
                <a:ea typeface="Arial Unicode MS" pitchFamily="34" charset="-128"/>
                <a:cs typeface="Arial Unicode MS" pitchFamily="34" charset="-128"/>
              </a:rPr>
              <a:t>Whether loans and advances made by the company on the basis of security have been properly secured and whether th</a:t>
            </a:r>
            <a:r>
              <a:rPr lang="en-US" sz="2700" dirty="0" smtClean="0">
                <a:latin typeface="Arial Unicode MS" pitchFamily="34" charset="-128"/>
                <a:ea typeface="Arial Unicode MS" pitchFamily="34" charset="-128"/>
                <a:cs typeface="Arial Unicode MS" pitchFamily="34" charset="-128"/>
              </a:rPr>
              <a:t>e terms on which they have been made are prejudicial to the interests of the company or its members;</a:t>
            </a:r>
          </a:p>
          <a:p>
            <a:pPr marL="571500" indent="-571500" algn="just" eaLnBrk="1" fontAlgn="auto" hangingPunct="1">
              <a:spcAft>
                <a:spcPts val="0"/>
              </a:spcAft>
              <a:buFont typeface="+mj-lt"/>
              <a:buAutoNum type="alphaLcParenR"/>
              <a:defRPr/>
            </a:pPr>
            <a:endParaRPr lang="en-US" sz="2700" dirty="0" smtClean="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buFont typeface="+mj-lt"/>
              <a:buAutoNum type="alphaLcParenR"/>
              <a:defRPr/>
            </a:pPr>
            <a:r>
              <a:rPr lang="en-US" sz="2700" dirty="0" smtClean="0">
                <a:latin typeface="Arial Unicode MS" pitchFamily="34" charset="-128"/>
                <a:ea typeface="Arial Unicode MS" pitchFamily="34" charset="-128"/>
                <a:cs typeface="Arial Unicode MS" pitchFamily="34" charset="-128"/>
              </a:rPr>
              <a:t>Whether transactions of the company which are represented merely by book entries are prejudicial to the interests of the company;</a:t>
            </a:r>
            <a:endParaRPr lang="en-US" sz="2700" dirty="0" smtClean="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buNone/>
              <a:defRPr/>
            </a:pPr>
            <a:endParaRPr lang="en-US" sz="27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2</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SECTION 143</a:t>
            </a:r>
            <a:endParaRPr lang="en-US" sz="36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524000"/>
            <a:ext cx="8001000" cy="4495800"/>
          </a:xfrm>
        </p:spPr>
        <p:txBody>
          <a:bodyPr>
            <a:noAutofit/>
          </a:bodyPr>
          <a:lstStyle/>
          <a:p>
            <a:pPr marL="514350" indent="-514350" algn="just" eaLnBrk="1" fontAlgn="auto" hangingPunct="1">
              <a:spcAft>
                <a:spcPts val="0"/>
              </a:spcAft>
              <a:buNone/>
              <a:defRPr/>
            </a:pPr>
            <a:r>
              <a:rPr lang="en-US" sz="2400" b="1" dirty="0" smtClean="0">
                <a:latin typeface="Arial Unicode MS" pitchFamily="34" charset="-128"/>
                <a:ea typeface="Arial Unicode MS" pitchFamily="34" charset="-128"/>
                <a:cs typeface="Arial Unicode MS" pitchFamily="34" charset="-128"/>
              </a:rPr>
              <a:t>Auditor shal</a:t>
            </a:r>
            <a:r>
              <a:rPr lang="en-US" sz="2400" b="1" dirty="0" smtClean="0">
                <a:latin typeface="Arial Unicode MS" pitchFamily="34" charset="-128"/>
                <a:ea typeface="Arial Unicode MS" pitchFamily="34" charset="-128"/>
                <a:cs typeface="Arial Unicode MS" pitchFamily="34" charset="-128"/>
              </a:rPr>
              <a:t>l enquire into following matters:-</a:t>
            </a:r>
            <a:endParaRPr lang="en-US" sz="2400" dirty="0" smtClean="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buFont typeface="+mj-lt"/>
              <a:buAutoNum type="alphaLcParenR" startAt="3"/>
              <a:defRPr/>
            </a:pPr>
            <a:r>
              <a:rPr lang="en-US" sz="2400" dirty="0" smtClean="0">
                <a:latin typeface="Arial Unicode MS" pitchFamily="34" charset="-128"/>
                <a:ea typeface="Arial Unicode MS" pitchFamily="34" charset="-128"/>
                <a:cs typeface="Arial Unicode MS" pitchFamily="34" charset="-128"/>
              </a:rPr>
              <a:t>Where the company not being an investment company or a banking company, whether so much of the assets of the company as consist of shares, debentures and other securities have been sold at a price less than that at which they were purchased by the company</a:t>
            </a:r>
            <a:r>
              <a:rPr lang="en-US" sz="2400" dirty="0" smtClean="0">
                <a:latin typeface="Arial Unicode MS" pitchFamily="34" charset="-128"/>
                <a:ea typeface="Arial Unicode MS" pitchFamily="34" charset="-128"/>
                <a:cs typeface="Arial Unicode MS" pitchFamily="34" charset="-128"/>
              </a:rPr>
              <a:t>;</a:t>
            </a:r>
          </a:p>
          <a:p>
            <a:pPr marL="571500" indent="-571500" algn="just" eaLnBrk="1" fontAlgn="auto" hangingPunct="1">
              <a:spcAft>
                <a:spcPts val="0"/>
              </a:spcAft>
              <a:buFont typeface="+mj-lt"/>
              <a:buAutoNum type="alphaLcParenR" startAt="3"/>
              <a:defRPr/>
            </a:pPr>
            <a:endParaRPr lang="en-US" sz="2400" dirty="0" smtClean="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buFont typeface="+mj-lt"/>
              <a:buAutoNum type="alphaLcParenR" startAt="3"/>
              <a:defRPr/>
            </a:pPr>
            <a:r>
              <a:rPr lang="en-US" sz="2400" dirty="0" smtClean="0">
                <a:latin typeface="Arial Unicode MS" pitchFamily="34" charset="-128"/>
                <a:ea typeface="Arial Unicode MS" pitchFamily="34" charset="-128"/>
                <a:cs typeface="Arial Unicode MS" pitchFamily="34" charset="-128"/>
              </a:rPr>
              <a:t>Whether loans and advances made by the company have been shown as deposits;</a:t>
            </a:r>
            <a:endParaRPr lang="en-US" sz="2400" dirty="0" smtClean="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3</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SECTION 143</a:t>
            </a:r>
            <a:endParaRPr lang="en-US" sz="36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524000"/>
            <a:ext cx="8001000" cy="4495800"/>
          </a:xfrm>
        </p:spPr>
        <p:txBody>
          <a:bodyPr>
            <a:noAutofit/>
          </a:bodyPr>
          <a:lstStyle/>
          <a:p>
            <a:pPr marL="514350" indent="-514350" algn="just" eaLnBrk="1" fontAlgn="auto" hangingPunct="1">
              <a:spcAft>
                <a:spcPts val="0"/>
              </a:spcAft>
              <a:buNone/>
              <a:defRPr/>
            </a:pPr>
            <a:r>
              <a:rPr lang="en-US" sz="2400" b="1" dirty="0" smtClean="0">
                <a:latin typeface="Arial Unicode MS" pitchFamily="34" charset="-128"/>
                <a:ea typeface="Arial Unicode MS" pitchFamily="34" charset="-128"/>
                <a:cs typeface="Arial Unicode MS" pitchFamily="34" charset="-128"/>
              </a:rPr>
              <a:t>Auditor shal</a:t>
            </a:r>
            <a:r>
              <a:rPr lang="en-US" sz="2400" b="1" dirty="0" smtClean="0">
                <a:latin typeface="Arial Unicode MS" pitchFamily="34" charset="-128"/>
                <a:ea typeface="Arial Unicode MS" pitchFamily="34" charset="-128"/>
                <a:cs typeface="Arial Unicode MS" pitchFamily="34" charset="-128"/>
              </a:rPr>
              <a:t>l enquire into following matters:-</a:t>
            </a:r>
            <a:endParaRPr lang="en-US" sz="2400" dirty="0" smtClean="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buFont typeface="+mj-lt"/>
              <a:buAutoNum type="alphaLcParenR" startAt="5"/>
              <a:defRPr/>
            </a:pPr>
            <a:r>
              <a:rPr lang="en-US" sz="2400" dirty="0" smtClean="0">
                <a:latin typeface="Arial Unicode MS" pitchFamily="34" charset="-128"/>
                <a:ea typeface="Arial Unicode MS" pitchFamily="34" charset="-128"/>
                <a:cs typeface="Arial Unicode MS" pitchFamily="34" charset="-128"/>
              </a:rPr>
              <a:t>Whether personal expenses have been charged to revenue account</a:t>
            </a:r>
            <a:r>
              <a:rPr lang="en-US" sz="2400" dirty="0" smtClean="0">
                <a:latin typeface="Arial Unicode MS" pitchFamily="34" charset="-128"/>
                <a:ea typeface="Arial Unicode MS" pitchFamily="34" charset="-128"/>
                <a:cs typeface="Arial Unicode MS" pitchFamily="34" charset="-128"/>
              </a:rPr>
              <a:t>;</a:t>
            </a:r>
          </a:p>
          <a:p>
            <a:pPr marL="571500" indent="-571500" algn="just" eaLnBrk="1" fontAlgn="auto" hangingPunct="1">
              <a:spcAft>
                <a:spcPts val="0"/>
              </a:spcAft>
              <a:buFont typeface="+mj-lt"/>
              <a:buAutoNum type="alphaLcParenR" startAt="5"/>
              <a:defRPr/>
            </a:pPr>
            <a:endParaRPr lang="en-US" sz="2400" dirty="0" smtClean="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buFont typeface="+mj-lt"/>
              <a:buAutoNum type="alphaLcParenR" startAt="5"/>
              <a:defRPr/>
            </a:pPr>
            <a:r>
              <a:rPr lang="en-US" sz="2400" dirty="0" smtClean="0">
                <a:latin typeface="Arial Unicode MS" pitchFamily="34" charset="-128"/>
                <a:ea typeface="Arial Unicode MS" pitchFamily="34" charset="-128"/>
                <a:cs typeface="Arial Unicode MS" pitchFamily="34" charset="-128"/>
              </a:rPr>
              <a:t>Where it is stated in the books and documents of the company that any shares have been allotted for cash, whether cash has actually been received in respect of such allotment, and if no cash has actually been so received, whether the position as stated in the account books and the balance sheet is correct, regular and not misleading.</a:t>
            </a:r>
            <a:endParaRPr lang="en-US" sz="2400" dirty="0" smtClean="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4</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Auditor Report</a:t>
            </a:r>
            <a:endParaRPr lang="en-US" sz="36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981200"/>
            <a:ext cx="8001000" cy="4038600"/>
          </a:xfrm>
        </p:spPr>
        <p:txBody>
          <a:bodyPr>
            <a:noAutofit/>
          </a:bodyPr>
          <a:lstStyle/>
          <a:p>
            <a:pPr marL="0" indent="0" algn="just" eaLnBrk="1" fontAlgn="auto" hangingPunct="1">
              <a:spcAft>
                <a:spcPts val="0"/>
              </a:spcAft>
              <a:buNone/>
              <a:defRPr/>
            </a:pPr>
            <a:r>
              <a:rPr lang="en-US" sz="2800" dirty="0" smtClean="0">
                <a:latin typeface="Arial Unicode MS" pitchFamily="34" charset="-128"/>
                <a:ea typeface="Arial Unicode MS" pitchFamily="34" charset="-128"/>
                <a:cs typeface="Arial Unicode MS" pitchFamily="34" charset="-128"/>
              </a:rPr>
              <a:t>Auditor has right to access to the records of all the subsidiaries which are required for consultation of financial statements.</a:t>
            </a:r>
            <a:endParaRPr lang="en-US" sz="2800" dirty="0" smtClean="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5</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Section 143(2)</a:t>
            </a:r>
            <a:endParaRPr lang="en-US" sz="36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676400"/>
            <a:ext cx="8001000" cy="4343400"/>
          </a:xfrm>
        </p:spPr>
        <p:txBody>
          <a:bodyPr>
            <a:noAutofit/>
          </a:bodyPr>
          <a:lstStyle/>
          <a:p>
            <a:pPr marL="465138" indent="-465138" algn="just" eaLnBrk="1" fontAlgn="auto" hangingPunct="1">
              <a:spcAft>
                <a:spcPts val="0"/>
              </a:spcAft>
              <a:defRPr/>
            </a:pPr>
            <a:r>
              <a:rPr lang="en-US" sz="2800" dirty="0" smtClean="0">
                <a:latin typeface="Arial Unicode MS" pitchFamily="34" charset="-128"/>
                <a:ea typeface="Arial Unicode MS" pitchFamily="34" charset="-128"/>
                <a:cs typeface="Arial Unicode MS" pitchFamily="34" charset="-128"/>
              </a:rPr>
              <a:t>Report on every financial statement which are required to be led before company in general meeting. </a:t>
            </a:r>
          </a:p>
          <a:p>
            <a:pPr marL="465138" indent="-465138" algn="just" eaLnBrk="1" fontAlgn="auto" hangingPunct="1">
              <a:spcAft>
                <a:spcPts val="0"/>
              </a:spcAft>
              <a:defRPr/>
            </a:pPr>
            <a:r>
              <a:rPr lang="en-US" sz="2800" dirty="0" smtClean="0">
                <a:latin typeface="Arial Unicode MS" pitchFamily="34" charset="-128"/>
                <a:ea typeface="Arial Unicode MS" pitchFamily="34" charset="-128"/>
                <a:cs typeface="Arial Unicode MS" pitchFamily="34" charset="-128"/>
              </a:rPr>
              <a:t>Compliance of auditing and accounting standard.</a:t>
            </a:r>
          </a:p>
          <a:p>
            <a:pPr marL="465138" indent="-465138" algn="just" eaLnBrk="1" fontAlgn="auto" hangingPunct="1">
              <a:spcAft>
                <a:spcPts val="0"/>
              </a:spcAft>
              <a:defRPr/>
            </a:pPr>
            <a:r>
              <a:rPr lang="en-US" sz="2800" dirty="0" smtClean="0">
                <a:latin typeface="Arial Unicode MS" pitchFamily="34" charset="-128"/>
                <a:ea typeface="Arial Unicode MS" pitchFamily="34" charset="-128"/>
                <a:cs typeface="Arial Unicode MS" pitchFamily="34" charset="-128"/>
              </a:rPr>
              <a:t>Audit report </a:t>
            </a:r>
            <a:r>
              <a:rPr lang="en-US" sz="2800" dirty="0" smtClean="0">
                <a:latin typeface="Arial Unicode MS" pitchFamily="34" charset="-128"/>
                <a:ea typeface="Arial Unicode MS" pitchFamily="34" charset="-128"/>
                <a:cs typeface="Arial Unicode MS" pitchFamily="34" charset="-128"/>
              </a:rPr>
              <a:t>as required under any order in sub-section 11. </a:t>
            </a:r>
            <a:endParaRPr lang="en-US" sz="2800" dirty="0" smtClean="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6</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Section 143(3)</a:t>
            </a:r>
            <a:endParaRPr lang="en-US" sz="36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524000"/>
            <a:ext cx="8001000" cy="4495800"/>
          </a:xfrm>
        </p:spPr>
        <p:txBody>
          <a:bodyPr>
            <a:noAutofit/>
          </a:bodyPr>
          <a:lstStyle/>
          <a:p>
            <a:pPr marL="0" indent="0"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Auditor shall also state in his report</a:t>
            </a:r>
          </a:p>
          <a:p>
            <a:pPr marL="514350" indent="-514350" algn="just" eaLnBrk="1" fontAlgn="auto" hangingPunct="1">
              <a:spcAft>
                <a:spcPts val="0"/>
              </a:spcAft>
              <a:buAutoNum type="alphaLcParenR"/>
              <a:defRPr/>
            </a:pPr>
            <a:r>
              <a:rPr lang="en-US" sz="2400" dirty="0" smtClean="0">
                <a:latin typeface="Arial Unicode MS" pitchFamily="34" charset="-128"/>
                <a:ea typeface="Arial Unicode MS" pitchFamily="34" charset="-128"/>
                <a:cs typeface="Arial Unicode MS" pitchFamily="34" charset="-128"/>
              </a:rPr>
              <a:t>Whether he has sought and obtained all the information and explanations which to the best of his knowledge and belief were necessary for the purpose of his audit and if not, the details thereof and the effect of such information on the financial statements;</a:t>
            </a:r>
          </a:p>
          <a:p>
            <a:pPr marL="514350" indent="-514350" algn="just" eaLnBrk="1" fontAlgn="auto" hangingPunct="1">
              <a:spcAft>
                <a:spcPts val="0"/>
              </a:spcAft>
              <a:buAutoNum type="alphaLcParenR"/>
              <a:defRPr/>
            </a:pPr>
            <a:endParaRPr lang="en-US" sz="9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buAutoNum type="alphaLcParenR"/>
              <a:defRPr/>
            </a:pPr>
            <a:r>
              <a:rPr lang="en-US" sz="2400" dirty="0" smtClean="0">
                <a:latin typeface="Arial Unicode MS" pitchFamily="34" charset="-128"/>
                <a:ea typeface="Arial Unicode MS" pitchFamily="34" charset="-128"/>
                <a:cs typeface="Arial Unicode MS" pitchFamily="34" charset="-128"/>
              </a:rPr>
              <a:t>Whether, in his opinion, proper books of account as required by law have been kept by the company so far as appears from his examination of those books and proper returns adequate for the purposes of his audit have been received from branches not visited by him. </a:t>
            </a:r>
            <a:endParaRPr lang="en-US" sz="2400" dirty="0" smtClean="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7</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Section 143(3)</a:t>
            </a:r>
            <a:endParaRPr lang="en-US" sz="36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524000"/>
            <a:ext cx="8001000" cy="4495800"/>
          </a:xfrm>
        </p:spPr>
        <p:txBody>
          <a:bodyPr>
            <a:noAutofit/>
          </a:bodyPr>
          <a:lstStyle/>
          <a:p>
            <a:pPr marL="0" indent="0"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Auditor shall also state in his report</a:t>
            </a:r>
          </a:p>
          <a:p>
            <a:pPr marL="514350" indent="-514350" algn="just" eaLnBrk="1" fontAlgn="auto" hangingPunct="1">
              <a:spcAft>
                <a:spcPts val="0"/>
              </a:spcAft>
              <a:buFont typeface="+mj-lt"/>
              <a:buAutoNum type="alphaLcParenR" startAt="3"/>
              <a:defRPr/>
            </a:pPr>
            <a:r>
              <a:rPr lang="en-US" sz="2400" dirty="0" smtClean="0">
                <a:latin typeface="Arial Unicode MS" pitchFamily="34" charset="-128"/>
                <a:ea typeface="Arial Unicode MS" pitchFamily="34" charset="-128"/>
                <a:cs typeface="Arial Unicode MS" pitchFamily="34" charset="-128"/>
              </a:rPr>
              <a:t>Whether the report on the accounts of any branch office of the company audited under sub-section (8) by a person other than the company’s auditor has been sent to him under the proviso to that sub-section and the manner in which he has dealt with it in preparing his report;</a:t>
            </a:r>
          </a:p>
          <a:p>
            <a:pPr marL="514350" indent="-514350" algn="just" eaLnBrk="1" fontAlgn="auto" hangingPunct="1">
              <a:spcAft>
                <a:spcPts val="0"/>
              </a:spcAft>
              <a:buFont typeface="+mj-lt"/>
              <a:buAutoNum type="alphaLcParenR" startAt="3"/>
              <a:defRPr/>
            </a:pPr>
            <a:endParaRPr lang="en-US" sz="9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buFont typeface="+mj-lt"/>
              <a:buAutoNum type="alphaLcParenR" startAt="3"/>
              <a:defRPr/>
            </a:pPr>
            <a:r>
              <a:rPr lang="en-US" sz="2400" dirty="0" smtClean="0">
                <a:latin typeface="Arial Unicode MS" pitchFamily="34" charset="-128"/>
                <a:ea typeface="Arial Unicode MS" pitchFamily="34" charset="-128"/>
                <a:cs typeface="Arial Unicode MS" pitchFamily="34" charset="-128"/>
              </a:rPr>
              <a:t>Whether the company’s balance sheet and profit and loss account dealt with in the report are in agreement with the books of account and returns;</a:t>
            </a:r>
            <a:endParaRPr lang="en-US" sz="2400" dirty="0" smtClean="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8</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pPr eaLnBrk="1" fontAlgn="auto" hangingPunct="1">
              <a:spcAft>
                <a:spcPts val="0"/>
              </a:spcAft>
              <a:defRPr/>
            </a:pPr>
            <a:r>
              <a:rPr lang="en-US" sz="3600" dirty="0" smtClean="0">
                <a:latin typeface="Arial Unicode MS" pitchFamily="34" charset="-128"/>
                <a:ea typeface="Arial Unicode MS" pitchFamily="34" charset="-128"/>
                <a:cs typeface="Arial Unicode MS" pitchFamily="34" charset="-128"/>
              </a:rPr>
              <a:t>Section 143(3)</a:t>
            </a:r>
            <a:endParaRPr lang="en-US" sz="3600" dirty="0">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sz="quarter" idx="1"/>
          </p:nvPr>
        </p:nvSpPr>
        <p:spPr>
          <a:xfrm>
            <a:off x="457200" y="1524000"/>
            <a:ext cx="8001000" cy="4495800"/>
          </a:xfrm>
        </p:spPr>
        <p:txBody>
          <a:bodyPr>
            <a:noAutofit/>
          </a:bodyPr>
          <a:lstStyle/>
          <a:p>
            <a:pPr marL="0" indent="0" algn="just" eaLnBrk="1" fontAlgn="auto" hangingPunct="1">
              <a:spcAft>
                <a:spcPts val="0"/>
              </a:spcAft>
              <a:buNone/>
              <a:defRPr/>
            </a:pPr>
            <a:r>
              <a:rPr lang="en-US" sz="2400" dirty="0" smtClean="0">
                <a:latin typeface="Arial Unicode MS" pitchFamily="34" charset="-128"/>
                <a:ea typeface="Arial Unicode MS" pitchFamily="34" charset="-128"/>
                <a:cs typeface="Arial Unicode MS" pitchFamily="34" charset="-128"/>
              </a:rPr>
              <a:t>Auditor shall also state in his report</a:t>
            </a:r>
          </a:p>
          <a:p>
            <a:pPr marL="514350" indent="-514350" algn="just" eaLnBrk="1" fontAlgn="auto" hangingPunct="1">
              <a:spcAft>
                <a:spcPts val="0"/>
              </a:spcAft>
              <a:buFont typeface="+mj-lt"/>
              <a:buAutoNum type="alphaLcParenR" startAt="5"/>
              <a:defRPr/>
            </a:pPr>
            <a:r>
              <a:rPr lang="en-US" sz="2400" dirty="0" smtClean="0">
                <a:latin typeface="Arial Unicode MS" pitchFamily="34" charset="-128"/>
                <a:ea typeface="Arial Unicode MS" pitchFamily="34" charset="-128"/>
                <a:cs typeface="Arial Unicode MS" pitchFamily="34" charset="-128"/>
              </a:rPr>
              <a:t>Whether, in his opinion, the financial statements comply with the accounting standards;</a:t>
            </a:r>
          </a:p>
          <a:p>
            <a:pPr marL="514350" indent="-514350" algn="just" eaLnBrk="1" fontAlgn="auto" hangingPunct="1">
              <a:spcAft>
                <a:spcPts val="0"/>
              </a:spcAft>
              <a:buFont typeface="+mj-lt"/>
              <a:buAutoNum type="alphaLcParenR" startAt="5"/>
              <a:defRPr/>
            </a:pPr>
            <a:endParaRPr lang="en-US" sz="9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buFont typeface="+mj-lt"/>
              <a:buAutoNum type="alphaLcParenR" startAt="5"/>
              <a:defRPr/>
            </a:pPr>
            <a:r>
              <a:rPr lang="en-US" sz="2400" dirty="0" smtClean="0">
                <a:latin typeface="Arial Unicode MS" pitchFamily="34" charset="-128"/>
                <a:ea typeface="Arial Unicode MS" pitchFamily="34" charset="-128"/>
                <a:cs typeface="Arial Unicode MS" pitchFamily="34" charset="-128"/>
              </a:rPr>
              <a:t>The observations or comments of the auditors on financial transactions or matters which have any adverse effect on the functioning of the company;</a:t>
            </a:r>
          </a:p>
          <a:p>
            <a:pPr marL="514350" indent="-514350" algn="just" eaLnBrk="1" fontAlgn="auto" hangingPunct="1">
              <a:spcAft>
                <a:spcPts val="0"/>
              </a:spcAft>
              <a:buFont typeface="+mj-lt"/>
              <a:buAutoNum type="alphaLcParenR" startAt="5"/>
              <a:defRPr/>
            </a:pPr>
            <a:endParaRPr lang="en-US" sz="9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buFont typeface="+mj-lt"/>
              <a:buAutoNum type="alphaLcParenR" startAt="5"/>
              <a:defRPr/>
            </a:pPr>
            <a:r>
              <a:rPr lang="en-US" sz="2400" dirty="0" smtClean="0">
                <a:latin typeface="Arial Unicode MS" pitchFamily="34" charset="-128"/>
                <a:ea typeface="Arial Unicode MS" pitchFamily="34" charset="-128"/>
                <a:cs typeface="Arial Unicode MS" pitchFamily="34" charset="-128"/>
              </a:rPr>
              <a:t>Whether any director is disqualified from being appointed as a director under sub-section (2) of section 164.</a:t>
            </a:r>
            <a:endParaRPr lang="en-US" sz="2400" dirty="0" smtClean="0">
              <a:latin typeface="Arial Unicode MS" pitchFamily="34" charset="-128"/>
              <a:ea typeface="Arial Unicode MS" pitchFamily="34" charset="-128"/>
              <a:cs typeface="Arial Unicode MS" pitchFamily="34" charset="-128"/>
            </a:endParaRPr>
          </a:p>
          <a:p>
            <a:pPr marL="571500" indent="-571500" algn="just" eaLnBrk="1" fontAlgn="auto" hangingPunct="1">
              <a:spcAft>
                <a:spcPts val="0"/>
              </a:spcAft>
              <a:buNone/>
              <a:defRPr/>
            </a:pPr>
            <a:endParaRPr lang="en-US" sz="2400" dirty="0" smtClean="0">
              <a:latin typeface="Arial Unicode MS" pitchFamily="34" charset="-128"/>
              <a:ea typeface="Arial Unicode MS" pitchFamily="34" charset="-128"/>
              <a:cs typeface="Arial Unicode MS" pitchFamily="34" charset="-128"/>
            </a:endParaRPr>
          </a:p>
          <a:p>
            <a:pPr marL="514350" indent="-514350" algn="just" eaLnBrk="1" fontAlgn="auto" hangingPunct="1">
              <a:spcAft>
                <a:spcPts val="0"/>
              </a:spcAft>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endParaRPr lang="en-US" sz="2400" dirty="0" smtClean="0">
              <a:latin typeface="Arial Unicode MS" pitchFamily="34" charset="-128"/>
              <a:ea typeface="Arial Unicode MS" pitchFamily="34" charset="-128"/>
              <a:cs typeface="Arial Unicode MS" pitchFamily="34" charset="-128"/>
            </a:endParaRPr>
          </a:p>
          <a:p>
            <a:pPr marL="320040" indent="-320040" algn="just" eaLnBrk="1" fontAlgn="auto" hangingPunct="1">
              <a:spcAft>
                <a:spcPts val="0"/>
              </a:spcAft>
              <a:buFont typeface="Wingdings"/>
              <a:buNone/>
              <a:defRPr/>
            </a:pPr>
            <a:r>
              <a:rPr lang="en-US" sz="2400" dirty="0" smtClean="0">
                <a:latin typeface="Arial Unicode MS" pitchFamily="34" charset="-128"/>
                <a:ea typeface="Arial Unicode MS" pitchFamily="34" charset="-128"/>
                <a:cs typeface="Arial Unicode MS" pitchFamily="34" charset="-128"/>
              </a:rPr>
              <a:t>	</a:t>
            </a:r>
          </a:p>
          <a:p>
            <a:pPr marL="320040" indent="-320040" algn="just" eaLnBrk="1" fontAlgn="auto" hangingPunct="1">
              <a:spcAft>
                <a:spcPts val="0"/>
              </a:spcAft>
              <a:buFont typeface="Wingdings"/>
              <a:buNone/>
              <a:defRPr/>
            </a:pPr>
            <a:endParaRPr lang="en-US" sz="2400" dirty="0">
              <a:latin typeface="Arial Unicode MS" pitchFamily="34" charset="-128"/>
              <a:ea typeface="Arial Unicode MS" pitchFamily="34" charset="-128"/>
              <a:cs typeface="Arial Unicode MS" pitchFamily="34" charset="-128"/>
            </a:endParaRPr>
          </a:p>
        </p:txBody>
      </p:sp>
      <p:sp>
        <p:nvSpPr>
          <p:cNvPr id="4" name="Slide Number Placeholder 3"/>
          <p:cNvSpPr>
            <a:spLocks noGrp="1"/>
          </p:cNvSpPr>
          <p:nvPr>
            <p:ph type="sldNum" sz="quarter" idx="12"/>
          </p:nvPr>
        </p:nvSpPr>
        <p:spPr/>
        <p:txBody>
          <a:bodyPr>
            <a:normAutofit fontScale="85000" lnSpcReduction="20000"/>
          </a:bodyPr>
          <a:lstStyle/>
          <a:p>
            <a:pPr>
              <a:defRPr/>
            </a:pPr>
            <a:fld id="{22CAEA9D-EE95-4560-B02C-B3EDE113D678}" type="slidenum">
              <a:rPr lang="en-US"/>
              <a:pPr>
                <a:defRPr/>
              </a:pPr>
              <a:t>9</a:t>
            </a:fld>
            <a:endParaRPr lang="en-US"/>
          </a:p>
        </p:txBody>
      </p:sp>
      <p:sp>
        <p:nvSpPr>
          <p:cNvPr id="22533" name="Footer Placeholder 4"/>
          <p:cNvSpPr>
            <a:spLocks noGrp="1"/>
          </p:cNvSpPr>
          <p:nvPr>
            <p:ph type="ftr" sz="quarter" idx="11"/>
          </p:nvPr>
        </p:nvSpPr>
        <p:spPr bwMode="auto">
          <a:xfrm>
            <a:off x="609600" y="6248400"/>
            <a:ext cx="8305800" cy="365125"/>
          </a:xfrm>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defRPr/>
            </a:pPr>
            <a:r>
              <a:rPr lang="en-US" dirty="0" smtClean="0"/>
              <a:t>Saxena &amp; Saxena Law Chambers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5133</TotalTime>
  <Words>745</Words>
  <Application>Microsoft Office PowerPoint</Application>
  <PresentationFormat>On-screen Show (4:3)</PresentationFormat>
  <Paragraphs>121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Median</vt:lpstr>
      <vt:lpstr>     COMPANIES ACT,2013  section 143 </vt:lpstr>
      <vt:lpstr>SECTION 143</vt:lpstr>
      <vt:lpstr>SECTION 143</vt:lpstr>
      <vt:lpstr>SECTION 143</vt:lpstr>
      <vt:lpstr>Auditor Report</vt:lpstr>
      <vt:lpstr>Section 143(2)</vt:lpstr>
      <vt:lpstr>Section 143(3)</vt:lpstr>
      <vt:lpstr>Section 143(3)</vt:lpstr>
      <vt:lpstr>Section 143(3)</vt:lpstr>
      <vt:lpstr>Section 143(3)</vt:lpstr>
      <vt:lpstr>Reporting of Fraud</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CRUCIAL ISSUES RELATING TO NEW COMPANY BILL 2011</dc:title>
  <dc:creator>CS SUPREET</dc:creator>
  <cp:lastModifiedBy>radhika</cp:lastModifiedBy>
  <cp:revision>689</cp:revision>
  <dcterms:created xsi:type="dcterms:W3CDTF">2006-08-16T00:00:00Z</dcterms:created>
  <dcterms:modified xsi:type="dcterms:W3CDTF">2015-04-16T11:27:01Z</dcterms:modified>
</cp:coreProperties>
</file>