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16"/>
  </p:notesMasterIdLst>
  <p:handoutMasterIdLst>
    <p:handoutMasterId r:id="rId17"/>
  </p:handoutMasterIdLst>
  <p:sldIdLst>
    <p:sldId id="256" r:id="rId2"/>
    <p:sldId id="584" r:id="rId3"/>
    <p:sldId id="650" r:id="rId4"/>
    <p:sldId id="652" r:id="rId5"/>
    <p:sldId id="653" r:id="rId6"/>
    <p:sldId id="597" r:id="rId7"/>
    <p:sldId id="569" r:id="rId8"/>
    <p:sldId id="570" r:id="rId9"/>
    <p:sldId id="572" r:id="rId10"/>
    <p:sldId id="600" r:id="rId11"/>
    <p:sldId id="601" r:id="rId12"/>
    <p:sldId id="573" r:id="rId13"/>
    <p:sldId id="602" r:id="rId14"/>
    <p:sldId id="294" r:id="rId15"/>
  </p:sldIdLst>
  <p:sldSz cx="9144000" cy="6858000" type="screen4x3"/>
  <p:notesSz cx="7053263"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4558" autoAdjust="0"/>
    <p:restoredTop sz="94709" autoAdjust="0"/>
  </p:normalViewPr>
  <p:slideViewPr>
    <p:cSldViewPr>
      <p:cViewPr varScale="1">
        <p:scale>
          <a:sx n="66" d="100"/>
          <a:sy n="66" d="100"/>
        </p:scale>
        <p:origin x="-282" y="-108"/>
      </p:cViewPr>
      <p:guideLst>
        <p:guide orient="horz" pos="2160"/>
        <p:guide pos="2880"/>
      </p:guideLst>
    </p:cSldViewPr>
  </p:slideViewPr>
  <p:outlineViewPr>
    <p:cViewPr>
      <p:scale>
        <a:sx n="33" d="100"/>
        <a:sy n="33" d="100"/>
      </p:scale>
      <p:origin x="48" y="3604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55716"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95937" y="0"/>
            <a:ext cx="3055716" cy="465138"/>
          </a:xfrm>
          <a:prstGeom prst="rect">
            <a:avLst/>
          </a:prstGeom>
        </p:spPr>
        <p:txBody>
          <a:bodyPr vert="horz" lIns="91440" tIns="45720" rIns="91440" bIns="45720" rtlCol="0"/>
          <a:lstStyle>
            <a:lvl1pPr algn="r">
              <a:defRPr sz="1200"/>
            </a:lvl1pPr>
          </a:lstStyle>
          <a:p>
            <a:fld id="{FF580A35-6BD8-4846-A990-9965F37B8F5C}" type="datetimeFigureOut">
              <a:rPr lang="en-US" smtClean="0"/>
              <a:pPr/>
              <a:t>9/15/2015</a:t>
            </a:fld>
            <a:endParaRPr lang="en-US"/>
          </a:p>
        </p:txBody>
      </p:sp>
      <p:sp>
        <p:nvSpPr>
          <p:cNvPr id="4" name="Footer Placeholder 3"/>
          <p:cNvSpPr>
            <a:spLocks noGrp="1"/>
          </p:cNvSpPr>
          <p:nvPr>
            <p:ph type="ftr" sz="quarter" idx="2"/>
          </p:nvPr>
        </p:nvSpPr>
        <p:spPr>
          <a:xfrm>
            <a:off x="1" y="8842375"/>
            <a:ext cx="3055716"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95937" y="8842375"/>
            <a:ext cx="3055716" cy="465138"/>
          </a:xfrm>
          <a:prstGeom prst="rect">
            <a:avLst/>
          </a:prstGeom>
        </p:spPr>
        <p:txBody>
          <a:bodyPr vert="horz" lIns="91440" tIns="45720" rIns="91440" bIns="45720" rtlCol="0" anchor="b"/>
          <a:lstStyle>
            <a:lvl1pPr algn="r">
              <a:defRPr sz="1200"/>
            </a:lvl1pPr>
          </a:lstStyle>
          <a:p>
            <a:fld id="{F978E5B4-335D-44DB-9D38-DE6C1DD5654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55716" cy="465138"/>
          </a:xfrm>
          <a:prstGeom prst="rect">
            <a:avLst/>
          </a:prstGeom>
        </p:spPr>
        <p:txBody>
          <a:bodyPr vert="horz" lIns="92930" tIns="46465" rIns="92930" bIns="46465"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95937" y="0"/>
            <a:ext cx="3055716" cy="465138"/>
          </a:xfrm>
          <a:prstGeom prst="rect">
            <a:avLst/>
          </a:prstGeom>
        </p:spPr>
        <p:txBody>
          <a:bodyPr vert="horz" lIns="92930" tIns="46465" rIns="92930" bIns="46465" rtlCol="0"/>
          <a:lstStyle>
            <a:lvl1pPr algn="r" fontAlgn="auto">
              <a:spcBef>
                <a:spcPts val="0"/>
              </a:spcBef>
              <a:spcAft>
                <a:spcPts val="0"/>
              </a:spcAft>
              <a:defRPr sz="1200">
                <a:latin typeface="+mn-lt"/>
                <a:cs typeface="+mn-cs"/>
              </a:defRPr>
            </a:lvl1pPr>
          </a:lstStyle>
          <a:p>
            <a:pPr>
              <a:defRPr/>
            </a:pPr>
            <a:fld id="{9ADF3852-5CEE-4B7F-8778-B75C3A6198BF}" type="datetimeFigureOut">
              <a:rPr lang="en-US"/>
              <a:pPr>
                <a:defRPr/>
              </a:pPr>
              <a:t>9/15/2015</a:t>
            </a:fld>
            <a:endParaRPr lang="en-US"/>
          </a:p>
        </p:txBody>
      </p:sp>
      <p:sp>
        <p:nvSpPr>
          <p:cNvPr id="4" name="Slide Image Placeholder 3"/>
          <p:cNvSpPr>
            <a:spLocks noGrp="1" noRot="1" noChangeAspect="1"/>
          </p:cNvSpPr>
          <p:nvPr>
            <p:ph type="sldImg" idx="2"/>
          </p:nvPr>
        </p:nvSpPr>
        <p:spPr>
          <a:xfrm>
            <a:off x="1198563" y="698500"/>
            <a:ext cx="4656137" cy="3490913"/>
          </a:xfrm>
          <a:prstGeom prst="rect">
            <a:avLst/>
          </a:prstGeom>
          <a:noFill/>
          <a:ln w="12700">
            <a:solidFill>
              <a:prstClr val="black"/>
            </a:solidFill>
          </a:ln>
        </p:spPr>
        <p:txBody>
          <a:bodyPr vert="horz" lIns="92930" tIns="46465" rIns="92930" bIns="46465" rtlCol="0" anchor="ctr"/>
          <a:lstStyle/>
          <a:p>
            <a:pPr lvl="0"/>
            <a:endParaRPr lang="en-US" noProof="0"/>
          </a:p>
        </p:txBody>
      </p:sp>
      <p:sp>
        <p:nvSpPr>
          <p:cNvPr id="5" name="Notes Placeholder 4"/>
          <p:cNvSpPr>
            <a:spLocks noGrp="1"/>
          </p:cNvSpPr>
          <p:nvPr>
            <p:ph type="body" sz="quarter" idx="3"/>
          </p:nvPr>
        </p:nvSpPr>
        <p:spPr>
          <a:xfrm>
            <a:off x="705166" y="4421188"/>
            <a:ext cx="5642932" cy="4189412"/>
          </a:xfrm>
          <a:prstGeom prst="rect">
            <a:avLst/>
          </a:prstGeom>
        </p:spPr>
        <p:txBody>
          <a:bodyPr vert="horz" lIns="92930" tIns="46465" rIns="92930" bIns="4646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42375"/>
            <a:ext cx="3055716" cy="465138"/>
          </a:xfrm>
          <a:prstGeom prst="rect">
            <a:avLst/>
          </a:prstGeom>
        </p:spPr>
        <p:txBody>
          <a:bodyPr vert="horz" lIns="92930" tIns="46465" rIns="92930" bIns="46465"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95937" y="8842375"/>
            <a:ext cx="3055716" cy="465138"/>
          </a:xfrm>
          <a:prstGeom prst="rect">
            <a:avLst/>
          </a:prstGeom>
        </p:spPr>
        <p:txBody>
          <a:bodyPr vert="horz" lIns="92930" tIns="46465" rIns="92930" bIns="46465" rtlCol="0" anchor="b"/>
          <a:lstStyle>
            <a:lvl1pPr algn="r" fontAlgn="auto">
              <a:spcBef>
                <a:spcPts val="0"/>
              </a:spcBef>
              <a:spcAft>
                <a:spcPts val="0"/>
              </a:spcAft>
              <a:defRPr sz="1200">
                <a:latin typeface="+mn-lt"/>
                <a:cs typeface="+mn-cs"/>
              </a:defRPr>
            </a:lvl1pPr>
          </a:lstStyle>
          <a:p>
            <a:pPr>
              <a:defRPr/>
            </a:pPr>
            <a:fld id="{A0521432-6AA5-4D80-A4A8-7498F17D460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A388F578-4A1F-44E9-A02F-6F46B6BD2B6A}" type="datetime1">
              <a:rPr lang="en-US"/>
              <a:pPr>
                <a:defRPr/>
              </a:pPr>
              <a:t>9/15/2015</a:t>
            </a:fld>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r>
              <a:rPr lang="en-US" dirty="0" smtClean="0"/>
              <a:t>Saxena &amp; Saxena Law Chambers</a:t>
            </a:r>
            <a:endParaRPr lang="en-US" dirty="0"/>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A0DACD1B-C0B2-4DEA-8ACE-5AC27391D13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9435EED-1F7F-4C5A-A104-E5ABDA54AFF0}" type="datetime1">
              <a:rPr lang="en-US"/>
              <a:pPr>
                <a:defRPr/>
              </a:pPr>
              <a:t>9/15/2015</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916E5AB1-2ECE-4084-83D0-EFEEB541EA1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E5ED7084-810D-4D54-B075-34FEE5C60D7A}" type="datetime1">
              <a:rPr lang="en-US"/>
              <a:pPr>
                <a:defRPr/>
              </a:pPr>
              <a:t>9/15/2015</a:t>
            </a:fld>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r>
              <a:rPr lang="en-US" dirty="0" smtClean="0"/>
              <a:t>Saxena &amp; Saxena Law Chambers</a:t>
            </a:r>
            <a:endParaRPr lang="en-US" dirty="0"/>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F13140D7-412F-421F-954C-24C1F6DAE97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0FFADB17-C2B1-46C5-8069-E15EFFB111DF}" type="datetime1">
              <a:rPr lang="en-US"/>
              <a:pPr>
                <a:defRPr/>
              </a:pPr>
              <a:t>9/15/2015</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7900115F-3D79-466E-9D6C-2D7CC127695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4F1505C2-8A28-4A17-8888-B3ACC7A7604A}" type="datetime1">
              <a:rPr lang="en-US"/>
              <a:pPr>
                <a:defRPr/>
              </a:pPr>
              <a:t>9/15/2015</a:t>
            </a:fld>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51138504-B1C7-4D0C-A730-D936D00036B3}"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r>
              <a:rPr lang="en-US" dirty="0" smtClean="0"/>
              <a:t>Saxena &amp; Saxena Law Chambers</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C67CBDEF-803D-4406-B359-E5319BE8E7C1}" type="datetime1">
              <a:rPr lang="en-US"/>
              <a:pPr>
                <a:defRPr/>
              </a:pPr>
              <a:t>9/15/2015</a:t>
            </a:fld>
            <a:endParaRPr lang="en-US"/>
          </a:p>
        </p:txBody>
      </p:sp>
      <p:sp>
        <p:nvSpPr>
          <p:cNvPr id="6" name="Slide Number Placeholder 9"/>
          <p:cNvSpPr>
            <a:spLocks noGrp="1"/>
          </p:cNvSpPr>
          <p:nvPr>
            <p:ph type="sldNum" sz="quarter" idx="11"/>
          </p:nvPr>
        </p:nvSpPr>
        <p:spPr/>
        <p:txBody>
          <a:bodyPr rtlCol="0"/>
          <a:lstStyle>
            <a:lvl1pPr>
              <a:defRPr/>
            </a:lvl1pPr>
          </a:lstStyle>
          <a:p>
            <a:pPr>
              <a:defRPr/>
            </a:pPr>
            <a:fld id="{62B31248-F7B4-49F3-A2C5-534236993555}"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r>
              <a:rPr lang="en-US" dirty="0" smtClean="0"/>
              <a:t>Saxena &amp; Saxena Law Chambers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23351402-E766-47A5-91EE-91ACE287D25C}" type="datetime1">
              <a:rPr lang="en-US"/>
              <a:pPr>
                <a:defRPr/>
              </a:pPr>
              <a:t>9/15/2015</a:t>
            </a:fld>
            <a:endParaRPr lang="en-US"/>
          </a:p>
        </p:txBody>
      </p:sp>
      <p:sp>
        <p:nvSpPr>
          <p:cNvPr id="8" name="Slide Number Placeholder 11"/>
          <p:cNvSpPr>
            <a:spLocks noGrp="1"/>
          </p:cNvSpPr>
          <p:nvPr>
            <p:ph type="sldNum" sz="quarter" idx="11"/>
          </p:nvPr>
        </p:nvSpPr>
        <p:spPr/>
        <p:txBody>
          <a:bodyPr rtlCol="0"/>
          <a:lstStyle>
            <a:lvl1pPr>
              <a:defRPr/>
            </a:lvl1pPr>
          </a:lstStyle>
          <a:p>
            <a:pPr>
              <a:defRPr/>
            </a:pPr>
            <a:fld id="{D3799E3B-BEB3-4E25-9324-F489F22F71F0}"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r>
              <a:rPr lang="en-US" dirty="0" smtClean="0"/>
              <a:t>Saxena &amp; Saxena Law Chambers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E32071BE-3CFC-4814-A43E-93B4C80948B3}" type="datetime1">
              <a:rPr lang="en-US"/>
              <a:pPr>
                <a:defRPr/>
              </a:pPr>
              <a:t>9/15/2015</a:t>
            </a:fld>
            <a:endParaRPr lang="en-US"/>
          </a:p>
        </p:txBody>
      </p:sp>
      <p:sp>
        <p:nvSpPr>
          <p:cNvPr id="4"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5" name="Slide Number Placeholder 22"/>
          <p:cNvSpPr>
            <a:spLocks noGrp="1"/>
          </p:cNvSpPr>
          <p:nvPr>
            <p:ph type="sldNum" sz="quarter" idx="12"/>
          </p:nvPr>
        </p:nvSpPr>
        <p:spPr/>
        <p:txBody>
          <a:bodyPr/>
          <a:lstStyle>
            <a:lvl1pPr>
              <a:defRPr/>
            </a:lvl1pPr>
          </a:lstStyle>
          <a:p>
            <a:pPr>
              <a:defRPr/>
            </a:pPr>
            <a:fld id="{E4DEFCA9-468D-41A9-8B96-27DB2C7D437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1F2F2F5C-1F84-4CC4-BDB9-AA4F62867C66}" type="datetime1">
              <a:rPr lang="en-US"/>
              <a:pPr>
                <a:defRPr/>
              </a:pPr>
              <a:t>9/15/2015</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06683A0A-D0A5-4742-83C7-CAE603735F3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00A32A6E-1B21-4CB0-91ED-987B3E258AA9}" type="datetime1">
              <a:rPr lang="en-US"/>
              <a:pPr>
                <a:defRPr/>
              </a:pPr>
              <a:t>9/15/2015</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21B2DA61-7A28-4B6A-8844-2E83AAEE1ED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C28D1704-B68A-4D4D-B607-685D2764B0A7}" type="datetime1">
              <a:rPr lang="en-US"/>
              <a:pPr>
                <a:defRPr/>
              </a:pPr>
              <a:t>9/15/2015</a:t>
            </a:fld>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65392FA5-DFD0-4F7E-AD6E-4A6BADDDA87D}" type="slidenum">
              <a:rPr lang="en-US"/>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r>
              <a:rPr lang="en-US" dirty="0" smtClean="0"/>
              <a:t>Saxena &amp; Saxena Law Chambers</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5B8DA6B-278A-4053-B9C3-9FDB42A73C64}" type="datetime1">
              <a:rPr lang="en-US"/>
              <a:pPr>
                <a:defRPr/>
              </a:pPr>
              <a:t>9/15/2015</a:t>
            </a:fld>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r>
              <a:rPr lang="en-US" dirty="0" smtClean="0"/>
              <a:t>Saxena &amp; Saxena Law Chambers</a:t>
            </a:r>
            <a:endParaRPr lang="en-US" dirty="0"/>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9F8FCB24-EBD6-403B-A791-B40B91A1D9E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09" r:id="rId1"/>
    <p:sldLayoutId id="2147483805" r:id="rId2"/>
    <p:sldLayoutId id="2147483810" r:id="rId3"/>
    <p:sldLayoutId id="2147483811" r:id="rId4"/>
    <p:sldLayoutId id="2147483812" r:id="rId5"/>
    <p:sldLayoutId id="2147483806" r:id="rId6"/>
    <p:sldLayoutId id="2147483813" r:id="rId7"/>
    <p:sldLayoutId id="2147483807" r:id="rId8"/>
    <p:sldLayoutId id="2147483814" r:id="rId9"/>
    <p:sldLayoutId id="2147483808" r:id="rId10"/>
    <p:sldLayoutId id="2147483815" r:id="rId11"/>
  </p:sldLayoutIdLst>
  <p:hf hd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9BBB59"/>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8064A2"/>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8229600" cy="2743200"/>
          </a:xfrm>
        </p:spPr>
        <p:txBody>
          <a:bodyPr>
            <a:normAutofit fontScale="90000"/>
          </a:bodyPr>
          <a:lstStyle/>
          <a:p>
            <a:pPr algn="ctr" eaLnBrk="1" hangingPunct="1"/>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C</a:t>
            </a:r>
            <a:r>
              <a:rPr lang="en-US" b="1" cap="none" dirty="0" smtClean="0">
                <a:solidFill>
                  <a:schemeClr val="bg1"/>
                </a:solidFill>
                <a:latin typeface="Arial Unicode MS" pitchFamily="34" charset="-128"/>
                <a:ea typeface="Arial Unicode MS" pitchFamily="34" charset="-128"/>
                <a:cs typeface="Arial Unicode MS" pitchFamily="34" charset="-128"/>
              </a:rPr>
              <a:t>OMPANIES ACT,2013</a:t>
            </a: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endParaRPr lang="en-US" sz="3600" u="sng" cap="none" dirty="0" smtClean="0">
              <a:solidFill>
                <a:srgbClr val="17375E"/>
              </a:solidFill>
              <a:latin typeface="Arial Unicode MS" pitchFamily="34" charset="-128"/>
              <a:ea typeface="Arial Unicode MS" pitchFamily="34" charset="-128"/>
              <a:cs typeface="Arial Unicode MS" pitchFamily="34" charset="-128"/>
            </a:endParaRPr>
          </a:p>
        </p:txBody>
      </p:sp>
      <p:sp>
        <p:nvSpPr>
          <p:cNvPr id="3" name="Subtitle 2"/>
          <p:cNvSpPr>
            <a:spLocks noGrp="1"/>
          </p:cNvSpPr>
          <p:nvPr>
            <p:ph type="subTitle" idx="1"/>
          </p:nvPr>
        </p:nvSpPr>
        <p:spPr>
          <a:xfrm>
            <a:off x="1371600" y="3733800"/>
            <a:ext cx="7772400" cy="3124200"/>
          </a:xfrm>
        </p:spPr>
        <p:txBody>
          <a:bodyPr>
            <a:noAutofit/>
          </a:bodyPr>
          <a:lstStyle/>
          <a:p>
            <a:pPr marL="2281238" indent="-3175" eaLnBrk="1" fontAlgn="auto" hangingPunct="1">
              <a:spcAft>
                <a:spcPts val="0"/>
              </a:spcAft>
              <a:buFont typeface="Wingdings"/>
              <a:buNone/>
              <a:defRPr/>
            </a:pPr>
            <a:r>
              <a:rPr lang="en-US" sz="2400" b="1" dirty="0" smtClean="0">
                <a:solidFill>
                  <a:schemeClr val="bg1"/>
                </a:solidFill>
                <a:latin typeface="Arial Unicode MS" pitchFamily="34" charset="-128"/>
                <a:ea typeface="Arial Unicode MS" pitchFamily="34" charset="-128"/>
                <a:cs typeface="Arial Unicode MS" pitchFamily="34" charset="-128"/>
              </a:rPr>
              <a:t>Adv. </a:t>
            </a:r>
            <a:r>
              <a:rPr lang="en-US" sz="2400" b="1" dirty="0" err="1" smtClean="0">
                <a:solidFill>
                  <a:schemeClr val="bg1"/>
                </a:solidFill>
                <a:latin typeface="Arial Unicode MS" pitchFamily="34" charset="-128"/>
                <a:ea typeface="Arial Unicode MS" pitchFamily="34" charset="-128"/>
                <a:cs typeface="Arial Unicode MS" pitchFamily="34" charset="-128"/>
              </a:rPr>
              <a:t>Arun</a:t>
            </a:r>
            <a:r>
              <a:rPr lang="en-US" sz="2400" b="1" dirty="0" smtClean="0">
                <a:solidFill>
                  <a:schemeClr val="bg1"/>
                </a:solidFill>
                <a:latin typeface="Arial Unicode MS" pitchFamily="34" charset="-128"/>
                <a:ea typeface="Arial Unicode MS" pitchFamily="34" charset="-128"/>
                <a:cs typeface="Arial Unicode MS" pitchFamily="34" charset="-128"/>
              </a:rPr>
              <a:t> </a:t>
            </a:r>
            <a:r>
              <a:rPr lang="en-US" sz="2400" b="1" dirty="0" err="1" smtClean="0">
                <a:solidFill>
                  <a:schemeClr val="bg1"/>
                </a:solidFill>
                <a:latin typeface="Arial Unicode MS" pitchFamily="34" charset="-128"/>
                <a:ea typeface="Arial Unicode MS" pitchFamily="34" charset="-128"/>
                <a:cs typeface="Arial Unicode MS" pitchFamily="34" charset="-128"/>
              </a:rPr>
              <a:t>Saxena</a:t>
            </a:r>
            <a:endParaRPr lang="en-US" sz="2400" b="1" dirty="0" smtClean="0">
              <a:solidFill>
                <a:schemeClr val="bg1"/>
              </a:solidFill>
              <a:latin typeface="Arial Unicode MS" pitchFamily="34" charset="-128"/>
              <a:ea typeface="Arial Unicode MS" pitchFamily="34" charset="-128"/>
              <a:cs typeface="Arial Unicode MS" pitchFamily="34" charset="-128"/>
            </a:endParaRPr>
          </a:p>
          <a:p>
            <a:pPr marL="2281238" indent="-3175" eaLnBrk="1" fontAlgn="auto" hangingPunct="1">
              <a:spcAft>
                <a:spcPts val="0"/>
              </a:spcAft>
              <a:buFont typeface="Wingdings"/>
              <a:buNone/>
              <a:defRPr/>
            </a:pPr>
            <a:r>
              <a:rPr lang="en-US" sz="2400" b="1" dirty="0" smtClean="0">
                <a:solidFill>
                  <a:schemeClr val="bg1"/>
                </a:solidFill>
                <a:latin typeface="Arial Unicode MS" pitchFamily="34" charset="-128"/>
                <a:ea typeface="Arial Unicode MS" pitchFamily="34" charset="-128"/>
                <a:cs typeface="Arial Unicode MS" pitchFamily="34" charset="-128"/>
              </a:rPr>
              <a:t>Saxena &amp; Saxena Law Chambers</a:t>
            </a:r>
            <a:endParaRPr lang="en-US" sz="2400" b="1" dirty="0" smtClean="0">
              <a:solidFill>
                <a:schemeClr val="bg1"/>
              </a:solidFill>
              <a:latin typeface="Arial Unicode MS" pitchFamily="34" charset="-128"/>
              <a:ea typeface="Arial Unicode MS" pitchFamily="34" charset="-128"/>
              <a:cs typeface="Arial Unicode MS" pitchFamily="34" charset="-128"/>
            </a:endParaRP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Advocates &amp; Attorneys</a:t>
            </a:r>
            <a:endParaRPr lang="en-US" sz="2000" b="1" dirty="0" smtClean="0">
              <a:solidFill>
                <a:schemeClr val="bg1"/>
              </a:solidFill>
              <a:latin typeface="Arial Unicode MS" pitchFamily="34" charset="-128"/>
              <a:ea typeface="Arial Unicode MS" pitchFamily="34" charset="-128"/>
              <a:cs typeface="Arial Unicode MS" pitchFamily="34" charset="-128"/>
            </a:endParaRPr>
          </a:p>
          <a:p>
            <a:pPr marL="2281238" indent="-3175" eaLnBrk="1" fontAlgn="auto" hangingPunct="1">
              <a:spcAft>
                <a:spcPts val="0"/>
              </a:spcAft>
              <a:defRPr/>
            </a:pPr>
            <a:r>
              <a:rPr lang="en-US" sz="2000" b="1" dirty="0" smtClean="0">
                <a:solidFill>
                  <a:schemeClr val="bg1"/>
                </a:solidFill>
                <a:latin typeface="Arial Unicode MS" pitchFamily="34" charset="-128"/>
                <a:ea typeface="Arial Unicode MS" pitchFamily="34" charset="-128"/>
                <a:cs typeface="Arial Unicode MS" pitchFamily="34" charset="-128"/>
              </a:rPr>
              <a:t>603-604, New Delhi House</a:t>
            </a:r>
          </a:p>
          <a:p>
            <a:pPr marL="2281238" indent="-3175" eaLnBrk="1" fontAlgn="auto" hangingPunct="1">
              <a:spcAft>
                <a:spcPts val="0"/>
              </a:spcAft>
              <a:defRPr/>
            </a:pPr>
            <a:r>
              <a:rPr lang="en-US" sz="2000" b="1" dirty="0" smtClean="0">
                <a:solidFill>
                  <a:schemeClr val="bg1"/>
                </a:solidFill>
                <a:latin typeface="Arial Unicode MS" pitchFamily="34" charset="-128"/>
                <a:ea typeface="Arial Unicode MS" pitchFamily="34" charset="-128"/>
                <a:cs typeface="Arial Unicode MS" pitchFamily="34" charset="-128"/>
              </a:rPr>
              <a:t>27, </a:t>
            </a:r>
            <a:r>
              <a:rPr lang="en-US" sz="2000" b="1" dirty="0" err="1" smtClean="0">
                <a:solidFill>
                  <a:schemeClr val="bg1"/>
                </a:solidFill>
                <a:latin typeface="Arial Unicode MS" pitchFamily="34" charset="-128"/>
                <a:ea typeface="Arial Unicode MS" pitchFamily="34" charset="-128"/>
                <a:cs typeface="Arial Unicode MS" pitchFamily="34" charset="-128"/>
              </a:rPr>
              <a:t>Barakhamba</a:t>
            </a:r>
            <a:r>
              <a:rPr lang="en-US" sz="2000" b="1" dirty="0" smtClean="0">
                <a:solidFill>
                  <a:schemeClr val="bg1"/>
                </a:solidFill>
                <a:latin typeface="Arial Unicode MS" pitchFamily="34" charset="-128"/>
                <a:ea typeface="Arial Unicode MS" pitchFamily="34" charset="-128"/>
                <a:cs typeface="Arial Unicode MS" pitchFamily="34" charset="-128"/>
              </a:rPr>
              <a:t> Road,</a:t>
            </a: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New Delhi – 110 001.</a:t>
            </a: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Mob.: 9810037364</a:t>
            </a:r>
          </a:p>
          <a:p>
            <a:pPr marL="2281238" indent="-3175" eaLnBrk="1" fontAlgn="auto" hangingPunct="1">
              <a:spcAft>
                <a:spcPts val="0"/>
              </a:spcAft>
              <a:buFont typeface="Wingdings"/>
              <a:buNone/>
              <a:defRPr/>
            </a:pPr>
            <a:r>
              <a:rPr lang="en-US" sz="1800" b="1" dirty="0" smtClean="0">
                <a:solidFill>
                  <a:schemeClr val="bg1"/>
                </a:solidFill>
                <a:latin typeface="Arial Unicode MS" pitchFamily="34" charset="-128"/>
                <a:ea typeface="Arial Unicode MS" pitchFamily="34" charset="-128"/>
                <a:cs typeface="Arial Unicode MS" pitchFamily="34" charset="-128"/>
              </a:rPr>
              <a:t>E-mail </a:t>
            </a:r>
            <a:r>
              <a:rPr lang="en-US" sz="1800" b="1" smtClean="0">
                <a:solidFill>
                  <a:schemeClr val="bg1"/>
                </a:solidFill>
                <a:latin typeface="Arial Unicode MS" pitchFamily="34" charset="-128"/>
                <a:ea typeface="Arial Unicode MS" pitchFamily="34" charset="-128"/>
                <a:cs typeface="Arial Unicode MS" pitchFamily="34" charset="-128"/>
              </a:rPr>
              <a:t>: </a:t>
            </a:r>
            <a:r>
              <a:rPr lang="en-US" sz="1800" b="1" smtClean="0">
                <a:solidFill>
                  <a:schemeClr val="bg1"/>
                </a:solidFill>
                <a:latin typeface="Arial Unicode MS" pitchFamily="34" charset="-128"/>
                <a:ea typeface="Arial Unicode MS" pitchFamily="34" charset="-128"/>
                <a:cs typeface="Arial Unicode MS" pitchFamily="34" charset="-128"/>
              </a:rPr>
              <a:t>advisor@sslclegal.in</a:t>
            </a:r>
            <a:endParaRPr lang="en-US" sz="1800" b="1" dirty="0" smtClean="0">
              <a:solidFill>
                <a:schemeClr val="bg1"/>
              </a:solidFill>
              <a:latin typeface="Arial Unicode MS" pitchFamily="34" charset="-128"/>
              <a:ea typeface="Arial Unicode MS" pitchFamily="34" charset="-128"/>
              <a:cs typeface="Arial Unicode MS" pitchFamily="34" charset="-128"/>
            </a:endParaRPr>
          </a:p>
          <a:p>
            <a:pPr eaLnBrk="1" fontAlgn="auto" hangingPunct="1">
              <a:spcAft>
                <a:spcPts val="0"/>
              </a:spcAft>
              <a:buFont typeface="Wingdings"/>
              <a:buNone/>
              <a:defRPr/>
            </a:pPr>
            <a:endParaRPr lang="en-US" sz="18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200" b="1" dirty="0" smtClean="0"/>
              <a:t>Constitution of the Investigation team by SFIO </a:t>
            </a:r>
          </a:p>
        </p:txBody>
      </p:sp>
      <p:sp>
        <p:nvSpPr>
          <p:cNvPr id="11267" name="Content Placeholder 2"/>
          <p:cNvSpPr>
            <a:spLocks noGrp="1"/>
          </p:cNvSpPr>
          <p:nvPr>
            <p:ph sz="quarter" idx="1"/>
          </p:nvPr>
        </p:nvSpPr>
        <p:spPr>
          <a:xfrm>
            <a:off x="457200" y="1600200"/>
            <a:ext cx="8382000" cy="5029200"/>
          </a:xfrm>
        </p:spPr>
        <p:txBody>
          <a:bodyPr/>
          <a:lstStyle/>
          <a:p>
            <a:pPr marL="457200" indent="-457200" algn="just" eaLnBrk="1" hangingPunct="1">
              <a:buFont typeface="+mj-lt"/>
              <a:buAutoNum type="arabicParenR"/>
            </a:pPr>
            <a:r>
              <a:rPr lang="en-US" sz="2200" dirty="0" smtClean="0">
                <a:latin typeface="Arial Unicode MS" pitchFamily="34" charset="-128"/>
                <a:ea typeface="Arial Unicode MS" pitchFamily="34" charset="-128"/>
                <a:cs typeface="Arial Unicode MS" pitchFamily="34" charset="-128"/>
              </a:rPr>
              <a:t>Company and its officer shall provide all the assistance to the investigating team for the investigation.</a:t>
            </a:r>
          </a:p>
          <a:p>
            <a:pPr marL="457200" indent="-457200" algn="just" eaLnBrk="1" hangingPunct="1">
              <a:buFont typeface="+mj-lt"/>
              <a:buAutoNum type="arabicParenR"/>
            </a:pPr>
            <a:endParaRPr lang="en-US" sz="2200" dirty="0" smtClean="0">
              <a:latin typeface="Arial Unicode MS" pitchFamily="34" charset="-128"/>
              <a:ea typeface="Arial Unicode MS" pitchFamily="34" charset="-128"/>
              <a:cs typeface="Arial Unicode MS" pitchFamily="34" charset="-128"/>
            </a:endParaRPr>
          </a:p>
          <a:p>
            <a:pPr marL="457200" indent="-457200" algn="just" eaLnBrk="1" hangingPunct="1">
              <a:buFont typeface="+mj-lt"/>
              <a:buAutoNum type="arabicParenR"/>
            </a:pPr>
            <a:r>
              <a:rPr lang="en-US" sz="2200" dirty="0" smtClean="0">
                <a:latin typeface="Arial Unicode MS" pitchFamily="34" charset="-128"/>
                <a:ea typeface="Arial Unicode MS" pitchFamily="34" charset="-128"/>
                <a:cs typeface="Arial Unicode MS" pitchFamily="34" charset="-128"/>
              </a:rPr>
              <a:t>The SFIO has power to arrest officers and such person shall not be released on bail or his own bond unless public prosecutor has given opportunity to oppose the same.</a:t>
            </a:r>
          </a:p>
          <a:p>
            <a:pPr marL="457200" indent="-457200" algn="just" eaLnBrk="1" hangingPunct="1">
              <a:buFont typeface="+mj-lt"/>
              <a:buAutoNum type="arabicParenR"/>
            </a:pPr>
            <a:endParaRPr lang="en-US" sz="2200" dirty="0" smtClean="0">
              <a:latin typeface="Arial Unicode MS" pitchFamily="34" charset="-128"/>
              <a:ea typeface="Arial Unicode MS" pitchFamily="34" charset="-128"/>
              <a:cs typeface="Arial Unicode MS" pitchFamily="34" charset="-128"/>
            </a:endParaRPr>
          </a:p>
          <a:p>
            <a:pPr marL="457200" indent="-457200" algn="just" eaLnBrk="1" hangingPunct="1">
              <a:buFont typeface="+mj-lt"/>
              <a:buAutoNum type="arabicParenR"/>
            </a:pPr>
            <a:r>
              <a:rPr lang="en-US" sz="2200" dirty="0" smtClean="0">
                <a:latin typeface="Arial Unicode MS" pitchFamily="34" charset="-128"/>
                <a:ea typeface="Arial Unicode MS" pitchFamily="34" charset="-128"/>
                <a:cs typeface="Arial Unicode MS" pitchFamily="34" charset="-128"/>
              </a:rPr>
              <a:t>Before taking such person into custody SFIO shall intimate him ground for such arrest and SFIO shall produce such person within 24 hours to the Judicial Magistrate or Metropolitan Magistrate as the case may be. </a:t>
            </a:r>
          </a:p>
          <a:p>
            <a:pPr algn="just" eaLnBrk="1" hangingPunct="1">
              <a:buNone/>
            </a:pPr>
            <a:endParaRPr lang="en-US" sz="22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10</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200" b="1" dirty="0" smtClean="0"/>
              <a:t>Investigation by SFIO </a:t>
            </a:r>
          </a:p>
        </p:txBody>
      </p:sp>
      <p:sp>
        <p:nvSpPr>
          <p:cNvPr id="11267" name="Content Placeholder 2"/>
          <p:cNvSpPr>
            <a:spLocks noGrp="1"/>
          </p:cNvSpPr>
          <p:nvPr>
            <p:ph sz="quarter" idx="1"/>
          </p:nvPr>
        </p:nvSpPr>
        <p:spPr>
          <a:xfrm>
            <a:off x="457200" y="1600200"/>
            <a:ext cx="8382000" cy="5029200"/>
          </a:xfrm>
        </p:spPr>
        <p:txBody>
          <a:bodyPr/>
          <a:lstStyle/>
          <a:p>
            <a:pPr marL="457200" indent="-457200" algn="just" eaLnBrk="1" hangingPunct="1">
              <a:buFont typeface="+mj-lt"/>
              <a:buAutoNum type="arabicParenR" startAt="4"/>
            </a:pPr>
            <a:r>
              <a:rPr lang="en-US" sz="2200" dirty="0" smtClean="0">
                <a:latin typeface="Arial Unicode MS" pitchFamily="34" charset="-128"/>
                <a:ea typeface="Arial Unicode MS" pitchFamily="34" charset="-128"/>
                <a:cs typeface="Arial Unicode MS" pitchFamily="34" charset="-128"/>
              </a:rPr>
              <a:t>Special court shall take cognize of offence only if complaint is filed by Director SFIO or any officer of Central Government.</a:t>
            </a:r>
          </a:p>
          <a:p>
            <a:pPr marL="457200" indent="-457200" algn="just" eaLnBrk="1" hangingPunct="1">
              <a:buFont typeface="+mj-lt"/>
              <a:buAutoNum type="arabicParenR" startAt="4"/>
            </a:pPr>
            <a:endParaRPr lang="en-US" sz="2200" dirty="0" smtClean="0">
              <a:latin typeface="Arial Unicode MS" pitchFamily="34" charset="-128"/>
              <a:ea typeface="Arial Unicode MS" pitchFamily="34" charset="-128"/>
              <a:cs typeface="Arial Unicode MS" pitchFamily="34" charset="-128"/>
            </a:endParaRPr>
          </a:p>
          <a:p>
            <a:pPr marL="457200" indent="-457200" algn="just" eaLnBrk="1" hangingPunct="1">
              <a:buFont typeface="+mj-lt"/>
              <a:buAutoNum type="arabicParenR" startAt="4"/>
            </a:pPr>
            <a:r>
              <a:rPr lang="en-US" sz="2200" dirty="0" smtClean="0">
                <a:latin typeface="Arial Unicode MS" pitchFamily="34" charset="-128"/>
                <a:ea typeface="Arial Unicode MS" pitchFamily="34" charset="-128"/>
                <a:cs typeface="Arial Unicode MS" pitchFamily="34" charset="-128"/>
              </a:rPr>
              <a:t>SFIO shall file interim and final report. </a:t>
            </a:r>
          </a:p>
          <a:p>
            <a:pPr marL="457200" indent="-457200" algn="just" eaLnBrk="1" hangingPunct="1">
              <a:buFont typeface="+mj-lt"/>
              <a:buAutoNum type="arabicParenR" startAt="4"/>
            </a:pPr>
            <a:endParaRPr lang="en-US" sz="2200" dirty="0" smtClean="0">
              <a:latin typeface="Arial Unicode MS" pitchFamily="34" charset="-128"/>
              <a:ea typeface="Arial Unicode MS" pitchFamily="34" charset="-128"/>
              <a:cs typeface="Arial Unicode MS" pitchFamily="34" charset="-128"/>
            </a:endParaRPr>
          </a:p>
          <a:p>
            <a:pPr marL="457200" indent="-457200" algn="just" eaLnBrk="1" hangingPunct="1">
              <a:buFont typeface="+mj-lt"/>
              <a:buAutoNum type="arabicParenR" startAt="4"/>
            </a:pPr>
            <a:r>
              <a:rPr lang="en-US" sz="2200" dirty="0" smtClean="0">
                <a:latin typeface="Arial Unicode MS" pitchFamily="34" charset="-128"/>
                <a:ea typeface="Arial Unicode MS" pitchFamily="34" charset="-128"/>
                <a:cs typeface="Arial Unicode MS" pitchFamily="34" charset="-128"/>
              </a:rPr>
              <a:t>On receipt of the SFIO report Central Government may direct for the prosecution against the company’s officers. </a:t>
            </a: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11</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200" b="1" dirty="0" smtClean="0"/>
              <a:t>Investigation by Tribunal		 </a:t>
            </a:r>
          </a:p>
        </p:txBody>
      </p:sp>
      <p:sp>
        <p:nvSpPr>
          <p:cNvPr id="11267" name="Content Placeholder 2"/>
          <p:cNvSpPr>
            <a:spLocks noGrp="1"/>
          </p:cNvSpPr>
          <p:nvPr>
            <p:ph sz="quarter" idx="1"/>
          </p:nvPr>
        </p:nvSpPr>
        <p:spPr>
          <a:xfrm>
            <a:off x="457200" y="1600200"/>
            <a:ext cx="8382000" cy="5029200"/>
          </a:xfrm>
        </p:spPr>
        <p:txBody>
          <a:bodyPr/>
          <a:lstStyle/>
          <a:p>
            <a:pPr algn="just" eaLnBrk="1" hangingPunct="1">
              <a:buNone/>
            </a:pPr>
            <a:r>
              <a:rPr lang="en-US" sz="2400" dirty="0" smtClean="0">
                <a:latin typeface="Arial Unicode MS" pitchFamily="34" charset="-128"/>
                <a:ea typeface="Arial Unicode MS" pitchFamily="34" charset="-128"/>
                <a:cs typeface="Arial Unicode MS" pitchFamily="34" charset="-128"/>
              </a:rPr>
              <a:t>Eligibility:</a:t>
            </a:r>
          </a:p>
          <a:p>
            <a:pPr algn="just" eaLnBrk="1" hangingPunct="1">
              <a:buFont typeface="Wingdings" pitchFamily="2" charset="2"/>
              <a:buChar char="v"/>
            </a:pPr>
            <a:r>
              <a:rPr lang="en-US" sz="2400" dirty="0" smtClean="0">
                <a:latin typeface="Arial Unicode MS" pitchFamily="34" charset="-128"/>
                <a:ea typeface="Arial Unicode MS" pitchFamily="34" charset="-128"/>
                <a:cs typeface="Arial Unicode MS" pitchFamily="34" charset="-128"/>
              </a:rPr>
              <a:t>Not less than 100 members or 1/10</a:t>
            </a:r>
            <a:r>
              <a:rPr lang="en-US" sz="2400" baseline="30000" dirty="0" smtClean="0">
                <a:latin typeface="Arial Unicode MS" pitchFamily="34" charset="-128"/>
                <a:ea typeface="Arial Unicode MS" pitchFamily="34" charset="-128"/>
                <a:cs typeface="Arial Unicode MS" pitchFamily="34" charset="-128"/>
              </a:rPr>
              <a:t>th</a:t>
            </a:r>
            <a:r>
              <a:rPr lang="en-US" sz="2400" dirty="0" smtClean="0">
                <a:latin typeface="Arial Unicode MS" pitchFamily="34" charset="-128"/>
                <a:ea typeface="Arial Unicode MS" pitchFamily="34" charset="-128"/>
                <a:cs typeface="Arial Unicode MS" pitchFamily="34" charset="-128"/>
              </a:rPr>
              <a:t> of total voting power </a:t>
            </a:r>
          </a:p>
          <a:p>
            <a:pPr algn="just" eaLnBrk="1" hangingPunct="1">
              <a:buNone/>
            </a:pPr>
            <a:r>
              <a:rPr lang="en-US" sz="2400" dirty="0" smtClean="0">
                <a:latin typeface="Arial Unicode MS" pitchFamily="34" charset="-128"/>
                <a:ea typeface="Arial Unicode MS" pitchFamily="34" charset="-128"/>
                <a:cs typeface="Arial Unicode MS" pitchFamily="34" charset="-128"/>
              </a:rPr>
              <a:t>					or</a:t>
            </a:r>
          </a:p>
          <a:p>
            <a:pPr algn="just" eaLnBrk="1" hangingPunct="1">
              <a:buFont typeface="Wingdings" pitchFamily="2" charset="2"/>
              <a:buChar char="v"/>
            </a:pPr>
            <a:r>
              <a:rPr lang="en-US" sz="2400" dirty="0" smtClean="0">
                <a:latin typeface="Arial Unicode MS" pitchFamily="34" charset="-128"/>
                <a:ea typeface="Arial Unicode MS" pitchFamily="34" charset="-128"/>
                <a:cs typeface="Arial Unicode MS" pitchFamily="34" charset="-128"/>
              </a:rPr>
              <a:t>Not less than 1/5</a:t>
            </a:r>
            <a:r>
              <a:rPr lang="en-US" sz="2400" baseline="30000" dirty="0" smtClean="0">
                <a:latin typeface="Arial Unicode MS" pitchFamily="34" charset="-128"/>
                <a:ea typeface="Arial Unicode MS" pitchFamily="34" charset="-128"/>
                <a:cs typeface="Arial Unicode MS" pitchFamily="34" charset="-128"/>
              </a:rPr>
              <a:t>th</a:t>
            </a:r>
            <a:r>
              <a:rPr lang="en-US" sz="2400" dirty="0" smtClean="0">
                <a:latin typeface="Arial Unicode MS" pitchFamily="34" charset="-128"/>
                <a:ea typeface="Arial Unicode MS" pitchFamily="34" charset="-128"/>
                <a:cs typeface="Arial Unicode MS" pitchFamily="34" charset="-128"/>
              </a:rPr>
              <a:t> of total numbers (company not having share capital) </a:t>
            </a:r>
          </a:p>
          <a:p>
            <a:pPr algn="just" eaLnBrk="1" hangingPunct="1">
              <a:buFont typeface="Wingdings" pitchFamily="2" charset="2"/>
              <a:buChar char="v"/>
            </a:pPr>
            <a:r>
              <a:rPr lang="en-US" sz="2400" dirty="0" smtClean="0">
                <a:latin typeface="Arial Unicode MS" pitchFamily="34" charset="-128"/>
                <a:ea typeface="Arial Unicode MS" pitchFamily="34" charset="-128"/>
                <a:cs typeface="Arial Unicode MS" pitchFamily="34" charset="-128"/>
              </a:rPr>
              <a:t>Tribunal may order for the investigation in the affair of the company only in following circumstances :-</a:t>
            </a:r>
          </a:p>
          <a:p>
            <a:pPr lvl="1" algn="just" eaLnBrk="1" hangingPunct="1">
              <a:buFont typeface="Wingdings" pitchFamily="2" charset="2"/>
              <a:buChar char="v"/>
            </a:pPr>
            <a:r>
              <a:rPr lang="en-US" sz="2100" dirty="0" smtClean="0">
                <a:latin typeface="Arial Unicode MS" pitchFamily="34" charset="-128"/>
                <a:ea typeface="Arial Unicode MS" pitchFamily="34" charset="-128"/>
                <a:cs typeface="Arial Unicode MS" pitchFamily="34" charset="-128"/>
              </a:rPr>
              <a:t>The business is being conducted with intend to defraud.</a:t>
            </a:r>
          </a:p>
          <a:p>
            <a:pPr lvl="1" algn="just" eaLnBrk="1" hangingPunct="1">
              <a:buFont typeface="Wingdings" pitchFamily="2" charset="2"/>
              <a:buChar char="v"/>
            </a:pPr>
            <a:r>
              <a:rPr lang="en-US" sz="2100" dirty="0" smtClean="0">
                <a:latin typeface="Arial Unicode MS" pitchFamily="34" charset="-128"/>
                <a:ea typeface="Arial Unicode MS" pitchFamily="34" charset="-128"/>
                <a:cs typeface="Arial Unicode MS" pitchFamily="34" charset="-128"/>
              </a:rPr>
              <a:t>The person connected with incorporation of the company are guilty for fraud or </a:t>
            </a:r>
            <a:r>
              <a:rPr lang="en-US" sz="2100" dirty="0" err="1" smtClean="0">
                <a:latin typeface="Arial Unicode MS" pitchFamily="34" charset="-128"/>
                <a:ea typeface="Arial Unicode MS" pitchFamily="34" charset="-128"/>
                <a:cs typeface="Arial Unicode MS" pitchFamily="34" charset="-128"/>
              </a:rPr>
              <a:t>Misfiseance</a:t>
            </a:r>
            <a:r>
              <a:rPr lang="en-US" sz="2100" dirty="0" smtClean="0">
                <a:latin typeface="Arial Unicode MS" pitchFamily="34" charset="-128"/>
                <a:ea typeface="Arial Unicode MS" pitchFamily="34" charset="-128"/>
                <a:cs typeface="Arial Unicode MS" pitchFamily="34" charset="-128"/>
              </a:rPr>
              <a:t>  </a:t>
            </a: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a:p>
            <a:pPr algn="just" eaLnBrk="1" hangingPunct="1">
              <a:buNone/>
            </a:pPr>
            <a:r>
              <a:rPr lang="en-US" sz="2400" dirty="0" smtClean="0">
                <a:latin typeface="Arial Unicode MS" pitchFamily="34" charset="-128"/>
                <a:ea typeface="Arial Unicode MS" pitchFamily="34" charset="-128"/>
                <a:cs typeface="Arial Unicode MS" pitchFamily="34" charset="-128"/>
              </a:rPr>
              <a:t> </a:t>
            </a: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12</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200" b="1" dirty="0" smtClean="0"/>
              <a:t>Investigation by Tribunal		 </a:t>
            </a:r>
          </a:p>
        </p:txBody>
      </p:sp>
      <p:sp>
        <p:nvSpPr>
          <p:cNvPr id="11267" name="Content Placeholder 2"/>
          <p:cNvSpPr>
            <a:spLocks noGrp="1"/>
          </p:cNvSpPr>
          <p:nvPr>
            <p:ph sz="quarter" idx="1"/>
          </p:nvPr>
        </p:nvSpPr>
        <p:spPr>
          <a:xfrm>
            <a:off x="457200" y="1600200"/>
            <a:ext cx="8382000" cy="5029200"/>
          </a:xfrm>
        </p:spPr>
        <p:txBody>
          <a:bodyPr/>
          <a:lstStyle/>
          <a:p>
            <a:pPr algn="just" eaLnBrk="1" hangingPunct="1">
              <a:buFont typeface="Wingdings" pitchFamily="2" charset="2"/>
              <a:buChar char="v"/>
            </a:pPr>
            <a:r>
              <a:rPr lang="en-US" sz="2400" dirty="0" smtClean="0">
                <a:latin typeface="Arial Unicode MS" pitchFamily="34" charset="-128"/>
                <a:ea typeface="Arial Unicode MS" pitchFamily="34" charset="-128"/>
                <a:cs typeface="Arial Unicode MS" pitchFamily="34" charset="-128"/>
              </a:rPr>
              <a:t>Members of the company have not given all the information with respect to its affairs.  </a:t>
            </a:r>
          </a:p>
          <a:p>
            <a:pPr algn="just" eaLnBrk="1" hangingPunct="1">
              <a:buNone/>
            </a:pPr>
            <a:endParaRPr lang="en-US" sz="2400" dirty="0" smtClean="0">
              <a:latin typeface="Arial Unicode MS" pitchFamily="34" charset="-128"/>
              <a:ea typeface="Arial Unicode MS" pitchFamily="34" charset="-128"/>
              <a:cs typeface="Arial Unicode MS" pitchFamily="34" charset="-128"/>
            </a:endParaRPr>
          </a:p>
          <a:p>
            <a:pPr algn="just" eaLnBrk="1" hangingPunct="1">
              <a:buNone/>
            </a:pPr>
            <a:r>
              <a:rPr lang="en-US" sz="2400" b="1" u="sng" dirty="0" smtClean="0">
                <a:latin typeface="Arial Unicode MS" pitchFamily="34" charset="-128"/>
                <a:ea typeface="Arial Unicode MS" pitchFamily="34" charset="-128"/>
                <a:cs typeface="Arial Unicode MS" pitchFamily="34" charset="-128"/>
              </a:rPr>
              <a:t>Penalties:-</a:t>
            </a:r>
          </a:p>
          <a:p>
            <a:pPr algn="just" eaLnBrk="1" hangingPunct="1">
              <a:buNone/>
            </a:pPr>
            <a:endParaRPr lang="en-US" sz="2400" b="1" u="sng"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r>
              <a:rPr lang="en-US" sz="2400" dirty="0" smtClean="0">
                <a:latin typeface="Arial Unicode MS" pitchFamily="34" charset="-128"/>
                <a:ea typeface="Arial Unicode MS" pitchFamily="34" charset="-128"/>
                <a:cs typeface="Arial Unicode MS" pitchFamily="34" charset="-128"/>
              </a:rPr>
              <a:t>If on investigation it is proved that business is conducted to </a:t>
            </a:r>
            <a:r>
              <a:rPr lang="en-US" sz="2400" b="1" u="sng" dirty="0" smtClean="0">
                <a:latin typeface="Arial Unicode MS" pitchFamily="34" charset="-128"/>
                <a:ea typeface="Arial Unicode MS" pitchFamily="34" charset="-128"/>
                <a:cs typeface="Arial Unicode MS" pitchFamily="34" charset="-128"/>
              </a:rPr>
              <a:t>intend the defraud</a:t>
            </a:r>
            <a:r>
              <a:rPr lang="en-US" sz="2400" dirty="0" smtClean="0">
                <a:latin typeface="Arial Unicode MS" pitchFamily="34" charset="-128"/>
                <a:ea typeface="Arial Unicode MS" pitchFamily="34" charset="-128"/>
                <a:cs typeface="Arial Unicode MS" pitchFamily="34" charset="-128"/>
              </a:rPr>
              <a:t>, the person involved in the formation of the company guilty of fraud, the officers shall be </a:t>
            </a:r>
            <a:r>
              <a:rPr lang="en-US" sz="2400" b="1" u="sng" dirty="0" smtClean="0">
                <a:latin typeface="Arial Unicode MS" pitchFamily="34" charset="-128"/>
                <a:ea typeface="Arial Unicode MS" pitchFamily="34" charset="-128"/>
                <a:cs typeface="Arial Unicode MS" pitchFamily="34" charset="-128"/>
              </a:rPr>
              <a:t>punishable u/s 447</a:t>
            </a:r>
            <a:r>
              <a:rPr lang="en-US" sz="2400" dirty="0" smtClean="0">
                <a:latin typeface="Arial Unicode MS" pitchFamily="34" charset="-128"/>
                <a:ea typeface="Arial Unicode MS" pitchFamily="34" charset="-128"/>
                <a:cs typeface="Arial Unicode MS" pitchFamily="34" charset="-128"/>
              </a:rPr>
              <a:t>.</a:t>
            </a: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a:p>
            <a:pPr algn="just" eaLnBrk="1" hangingPunct="1">
              <a:buNone/>
            </a:pPr>
            <a:r>
              <a:rPr lang="en-US" sz="2400" dirty="0" smtClean="0">
                <a:latin typeface="Arial Unicode MS" pitchFamily="34" charset="-128"/>
                <a:ea typeface="Arial Unicode MS" pitchFamily="34" charset="-128"/>
                <a:cs typeface="Arial Unicode MS" pitchFamily="34" charset="-128"/>
              </a:rPr>
              <a:t> </a:t>
            </a: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13</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Content Placeholder 2"/>
          <p:cNvSpPr>
            <a:spLocks noGrp="1"/>
          </p:cNvSpPr>
          <p:nvPr>
            <p:ph idx="4294967295"/>
          </p:nvPr>
        </p:nvSpPr>
        <p:spPr>
          <a:xfrm>
            <a:off x="0" y="2133600"/>
            <a:ext cx="8229600" cy="3992563"/>
          </a:xfrm>
        </p:spPr>
        <p:txBody>
          <a:bodyPr/>
          <a:lstStyle/>
          <a:p>
            <a:pPr algn="ctr" eaLnBrk="1" hangingPunct="1">
              <a:buFont typeface="Wingdings" pitchFamily="2" charset="2"/>
              <a:buNone/>
            </a:pPr>
            <a:endParaRPr lang="en-US" smtClean="0"/>
          </a:p>
          <a:p>
            <a:pPr algn="ctr" eaLnBrk="1" hangingPunct="1">
              <a:buFont typeface="Wingdings" pitchFamily="2" charset="2"/>
              <a:buNone/>
            </a:pPr>
            <a:r>
              <a:rPr lang="en-US" sz="6600" smtClean="0">
                <a:latin typeface="Arial Unicode MS" pitchFamily="34" charset="-128"/>
                <a:ea typeface="Arial Unicode MS" pitchFamily="34" charset="-128"/>
                <a:cs typeface="Arial Unicode MS" pitchFamily="34" charset="-128"/>
              </a:rPr>
              <a:t>THANK YOU</a:t>
            </a:r>
          </a:p>
        </p:txBody>
      </p:sp>
      <p:sp>
        <p:nvSpPr>
          <p:cNvPr id="84995" name="Slide Number Placeholder 3"/>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628B70B9-3859-447F-9751-AB87C19267DD}" type="slidenum">
              <a:rPr lang="en-US" smtClean="0"/>
              <a:pPr fontAlgn="base">
                <a:spcBef>
                  <a:spcPct val="0"/>
                </a:spcBef>
                <a:spcAft>
                  <a:spcPct val="0"/>
                </a:spcAft>
                <a:defRPr/>
              </a:pPr>
              <a:t>14</a:t>
            </a:fld>
            <a:endParaRPr lang="en-US" smtClean="0"/>
          </a:p>
        </p:txBody>
      </p:sp>
      <p:sp>
        <p:nvSpPr>
          <p:cNvPr id="84996" name="Footer Placeholder 4"/>
          <p:cNvSpPr>
            <a:spLocks noGrp="1"/>
          </p:cNvSpPr>
          <p:nvPr>
            <p:ph type="ftr" sz="quarter" idx="11"/>
          </p:nvPr>
        </p:nvSpPr>
        <p:spPr bwMode="auto">
          <a:xfrm>
            <a:off x="609600" y="6248400"/>
            <a:ext cx="8077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696200" cy="2743200"/>
          </a:xfrm>
        </p:spPr>
        <p:txBody>
          <a:bodyPr>
            <a:normAutofit fontScale="90000"/>
          </a:bodyPr>
          <a:lstStyle/>
          <a:p>
            <a:pPr algn="ctr" eaLnBrk="1" hangingPunct="1"/>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SPECIAL COURT</a:t>
            </a:r>
            <a:br>
              <a:rPr lang="en-US" sz="4000" b="1" cap="none" dirty="0" smtClean="0">
                <a:solidFill>
                  <a:schemeClr val="bg1"/>
                </a:solidFill>
                <a:latin typeface="Arial Unicode MS" pitchFamily="34" charset="-128"/>
                <a:ea typeface="Arial Unicode MS" pitchFamily="34" charset="-128"/>
                <a:cs typeface="Arial Unicode MS" pitchFamily="34" charset="-128"/>
              </a:rPr>
            </a:br>
            <a:endParaRPr lang="en-US" sz="3600" u="sng" cap="none" dirty="0" smtClean="0">
              <a:solidFill>
                <a:srgbClr val="17375E"/>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COURTS (Section 435)</a:t>
            </a:r>
            <a:endParaRPr lang="en-US" dirty="0"/>
          </a:p>
        </p:txBody>
      </p:sp>
      <p:sp>
        <p:nvSpPr>
          <p:cNvPr id="3" name="Content Placeholder 2"/>
          <p:cNvSpPr>
            <a:spLocks noGrp="1"/>
          </p:cNvSpPr>
          <p:nvPr>
            <p:ph sz="quarter" idx="1"/>
          </p:nvPr>
        </p:nvSpPr>
        <p:spPr>
          <a:xfrm>
            <a:off x="612648" y="1524000"/>
            <a:ext cx="8153400" cy="4572000"/>
          </a:xfrm>
        </p:spPr>
        <p:txBody>
          <a:bodyPr/>
          <a:lstStyle/>
          <a:p>
            <a:pPr marL="0" indent="0" algn="just">
              <a:buNone/>
            </a:pPr>
            <a:r>
              <a:rPr lang="en-US" sz="2400" dirty="0" smtClean="0">
                <a:latin typeface="Arial Unicode MS" pitchFamily="34" charset="-128"/>
                <a:ea typeface="Arial Unicode MS" pitchFamily="34" charset="-128"/>
                <a:cs typeface="Arial Unicode MS" pitchFamily="34" charset="-128"/>
              </a:rPr>
              <a:t>The Central Government may for the purpose of drafting speedy trial of offences under this act by intervention establish or designate as many as special courts as may be necessary.</a:t>
            </a:r>
          </a:p>
          <a:p>
            <a:pPr marL="0" indent="0" algn="just">
              <a:buNone/>
            </a:pPr>
            <a:endParaRPr lang="en-US" sz="800" dirty="0" smtClean="0">
              <a:latin typeface="Arial Unicode MS" pitchFamily="34" charset="-128"/>
              <a:ea typeface="Arial Unicode MS" pitchFamily="34" charset="-128"/>
              <a:cs typeface="Arial Unicode MS" pitchFamily="34" charset="-128"/>
            </a:endParaRPr>
          </a:p>
          <a:p>
            <a:pPr marL="0" indent="0" algn="just">
              <a:buNone/>
            </a:pPr>
            <a:r>
              <a:rPr lang="en-US" sz="2400" dirty="0" smtClean="0">
                <a:latin typeface="Arial Unicode MS" pitchFamily="34" charset="-128"/>
                <a:ea typeface="Arial Unicode MS" pitchFamily="34" charset="-128"/>
                <a:cs typeface="Arial Unicode MS" pitchFamily="34" charset="-128"/>
              </a:rPr>
              <a:t>The Special Court shall consist of single judge appointed by Central Government with concurrence of Chief Justice of High Court within the jurisdiction the judge be appointed as working.</a:t>
            </a:r>
          </a:p>
          <a:p>
            <a:pPr marL="0" indent="0" algn="just">
              <a:buNone/>
            </a:pPr>
            <a:endParaRPr lang="en-US" sz="800" dirty="0" smtClean="0">
              <a:latin typeface="Arial Unicode MS" pitchFamily="34" charset="-128"/>
              <a:ea typeface="Arial Unicode MS" pitchFamily="34" charset="-128"/>
              <a:cs typeface="Arial Unicode MS" pitchFamily="34" charset="-128"/>
            </a:endParaRPr>
          </a:p>
          <a:p>
            <a:pPr marL="0" indent="0" algn="just">
              <a:buNone/>
            </a:pPr>
            <a:r>
              <a:rPr lang="en-US" sz="2400" dirty="0" smtClean="0">
                <a:latin typeface="Arial Unicode MS" pitchFamily="34" charset="-128"/>
                <a:ea typeface="Arial Unicode MS" pitchFamily="34" charset="-128"/>
                <a:cs typeface="Arial Unicode MS" pitchFamily="34" charset="-128"/>
              </a:rPr>
              <a:t>Before the appointment the person appointed as judge should be holding office of session judge or additional session judge. </a:t>
            </a:r>
          </a:p>
        </p:txBody>
      </p:sp>
      <p:sp>
        <p:nvSpPr>
          <p:cNvPr id="4" name="Footer Placeholder 3"/>
          <p:cNvSpPr>
            <a:spLocks noGrp="1"/>
          </p:cNvSpPr>
          <p:nvPr>
            <p:ph type="ftr" sz="quarter" idx="11"/>
          </p:nvPr>
        </p:nvSpPr>
        <p:spPr>
          <a:xfrm>
            <a:off x="609600" y="6248400"/>
            <a:ext cx="8077200" cy="365125"/>
          </a:xfrm>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Arial Unicode MS" pitchFamily="34" charset="-128"/>
                <a:ea typeface="Arial Unicode MS" pitchFamily="34" charset="-128"/>
                <a:cs typeface="Arial Unicode MS" pitchFamily="34" charset="-128"/>
              </a:rPr>
              <a:t>Offences </a:t>
            </a:r>
            <a:r>
              <a:rPr lang="en-US" sz="3600" dirty="0" err="1" smtClean="0">
                <a:latin typeface="Arial Unicode MS" pitchFamily="34" charset="-128"/>
                <a:ea typeface="Arial Unicode MS" pitchFamily="34" charset="-128"/>
                <a:cs typeface="Arial Unicode MS" pitchFamily="34" charset="-128"/>
              </a:rPr>
              <a:t>Trialable</a:t>
            </a:r>
            <a:r>
              <a:rPr lang="en-US" sz="3600" dirty="0" smtClean="0">
                <a:latin typeface="Arial Unicode MS" pitchFamily="34" charset="-128"/>
                <a:ea typeface="Arial Unicode MS" pitchFamily="34" charset="-128"/>
                <a:cs typeface="Arial Unicode MS" pitchFamily="34" charset="-128"/>
              </a:rPr>
              <a:t> by Special Courts</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p:txBody>
          <a:bodyPr/>
          <a:lstStyle/>
          <a:p>
            <a:pPr marL="347663" indent="-347663" algn="just">
              <a:buFont typeface="Wingdings" pitchFamily="2" charset="2"/>
              <a:buChar char="q"/>
            </a:pPr>
            <a:r>
              <a:rPr lang="en-US" sz="2400" dirty="0" smtClean="0">
                <a:latin typeface="Arial Unicode MS" pitchFamily="34" charset="-128"/>
                <a:ea typeface="Arial Unicode MS" pitchFamily="34" charset="-128"/>
                <a:cs typeface="Arial Unicode MS" pitchFamily="34" charset="-128"/>
              </a:rPr>
              <a:t>All offences under this Act.</a:t>
            </a:r>
          </a:p>
          <a:p>
            <a:pPr marL="347663" indent="-347663" algn="just">
              <a:buFont typeface="Wingdings" pitchFamily="2" charset="2"/>
              <a:buChar char="q"/>
            </a:pPr>
            <a:endParaRPr lang="en-US" sz="2400" dirty="0" smtClean="0">
              <a:latin typeface="Arial Unicode MS" pitchFamily="34" charset="-128"/>
              <a:ea typeface="Arial Unicode MS" pitchFamily="34" charset="-128"/>
              <a:cs typeface="Arial Unicode MS" pitchFamily="34" charset="-128"/>
            </a:endParaRPr>
          </a:p>
          <a:p>
            <a:pPr marL="347663" indent="-347663" algn="just">
              <a:buFont typeface="Wingdings" pitchFamily="2" charset="2"/>
              <a:buChar char="q"/>
            </a:pPr>
            <a:r>
              <a:rPr lang="en-US" sz="2400" dirty="0" smtClean="0">
                <a:latin typeface="Arial Unicode MS" pitchFamily="34" charset="-128"/>
                <a:ea typeface="Arial Unicode MS" pitchFamily="34" charset="-128"/>
                <a:cs typeface="Arial Unicode MS" pitchFamily="34" charset="-128"/>
              </a:rPr>
              <a:t>Where person accused of, or suspected of commission of an offence under this Act is forwarded to Magistrate under this section or under section 2A of code of criminal procedure 1973, such court may</a:t>
            </a:r>
          </a:p>
          <a:p>
            <a:pPr marL="347663" indent="-347663" algn="just">
              <a:buFont typeface="Wingdings" pitchFamily="2" charset="2"/>
              <a:buChar char="q"/>
            </a:pPr>
            <a:endParaRPr lang="en-US" sz="900" dirty="0" smtClean="0">
              <a:latin typeface="Arial Unicode MS" pitchFamily="34" charset="-128"/>
              <a:ea typeface="Arial Unicode MS" pitchFamily="34" charset="-128"/>
              <a:cs typeface="Arial Unicode MS" pitchFamily="34" charset="-128"/>
            </a:endParaRPr>
          </a:p>
          <a:p>
            <a:pPr marL="668338" lvl="1" indent="-347663" algn="just">
              <a:buFont typeface="Wingdings" pitchFamily="2" charset="2"/>
              <a:buChar char="q"/>
            </a:pPr>
            <a:r>
              <a:rPr lang="en-US" sz="2100" dirty="0" err="1" smtClean="0">
                <a:latin typeface="Arial Unicode MS" pitchFamily="34" charset="-128"/>
                <a:ea typeface="Arial Unicode MS" pitchFamily="34" charset="-128"/>
                <a:cs typeface="Arial Unicode MS" pitchFamily="34" charset="-128"/>
              </a:rPr>
              <a:t>Authorise</a:t>
            </a:r>
            <a:r>
              <a:rPr lang="en-US" sz="2100" dirty="0" smtClean="0">
                <a:latin typeface="Arial Unicode MS" pitchFamily="34" charset="-128"/>
                <a:ea typeface="Arial Unicode MS" pitchFamily="34" charset="-128"/>
                <a:cs typeface="Arial Unicode MS" pitchFamily="34" charset="-128"/>
              </a:rPr>
              <a:t> </a:t>
            </a:r>
            <a:r>
              <a:rPr lang="en-US" sz="2100" b="1" dirty="0" smtClean="0">
                <a:latin typeface="Arial Unicode MS" pitchFamily="34" charset="-128"/>
                <a:ea typeface="Arial Unicode MS" pitchFamily="34" charset="-128"/>
                <a:cs typeface="Arial Unicode MS" pitchFamily="34" charset="-128"/>
              </a:rPr>
              <a:t>detention of such person</a:t>
            </a:r>
            <a:r>
              <a:rPr lang="en-US" sz="2100" dirty="0" smtClean="0">
                <a:latin typeface="Arial Unicode MS" pitchFamily="34" charset="-128"/>
                <a:ea typeface="Arial Unicode MS" pitchFamily="34" charset="-128"/>
                <a:cs typeface="Arial Unicode MS" pitchFamily="34" charset="-128"/>
              </a:rPr>
              <a:t> in such custody for not exceeding </a:t>
            </a:r>
            <a:r>
              <a:rPr lang="en-US" sz="2100" b="1" dirty="0" smtClean="0">
                <a:latin typeface="Arial Unicode MS" pitchFamily="34" charset="-128"/>
                <a:ea typeface="Arial Unicode MS" pitchFamily="34" charset="-128"/>
                <a:cs typeface="Arial Unicode MS" pitchFamily="34" charset="-128"/>
              </a:rPr>
              <a:t>15 days (Judicial Magistrate).</a:t>
            </a:r>
          </a:p>
          <a:p>
            <a:pPr marL="668338" lvl="1" indent="-347663" algn="just">
              <a:buFont typeface="Wingdings" pitchFamily="2" charset="2"/>
              <a:buChar char="q"/>
            </a:pPr>
            <a:r>
              <a:rPr lang="en-US" sz="2100" b="1" dirty="0" smtClean="0">
                <a:latin typeface="Arial Unicode MS" pitchFamily="34" charset="-128"/>
                <a:ea typeface="Arial Unicode MS" pitchFamily="34" charset="-128"/>
                <a:cs typeface="Arial Unicode MS" pitchFamily="34" charset="-128"/>
              </a:rPr>
              <a:t>F</a:t>
            </a:r>
            <a:r>
              <a:rPr lang="en-US" sz="2100" dirty="0" smtClean="0">
                <a:latin typeface="Arial Unicode MS" pitchFamily="34" charset="-128"/>
                <a:ea typeface="Arial Unicode MS" pitchFamily="34" charset="-128"/>
                <a:cs typeface="Arial Unicode MS" pitchFamily="34" charset="-128"/>
              </a:rPr>
              <a:t>or </a:t>
            </a:r>
            <a:r>
              <a:rPr lang="en-US" sz="2100" b="1" dirty="0" smtClean="0">
                <a:latin typeface="Arial Unicode MS" pitchFamily="34" charset="-128"/>
                <a:ea typeface="Arial Unicode MS" pitchFamily="34" charset="-128"/>
                <a:cs typeface="Arial Unicode MS" pitchFamily="34" charset="-128"/>
              </a:rPr>
              <a:t>7 days</a:t>
            </a:r>
            <a:r>
              <a:rPr lang="en-US" sz="2100" dirty="0" smtClean="0">
                <a:latin typeface="Arial Unicode MS" pitchFamily="34" charset="-128"/>
                <a:ea typeface="Arial Unicode MS" pitchFamily="34" charset="-128"/>
                <a:cs typeface="Arial Unicode MS" pitchFamily="34" charset="-128"/>
              </a:rPr>
              <a:t>, if Magistrate is </a:t>
            </a:r>
            <a:r>
              <a:rPr lang="en-US" sz="2100" b="1" dirty="0" smtClean="0">
                <a:latin typeface="Arial Unicode MS" pitchFamily="34" charset="-128"/>
                <a:ea typeface="Arial Unicode MS" pitchFamily="34" charset="-128"/>
                <a:cs typeface="Arial Unicode MS" pitchFamily="34" charset="-128"/>
              </a:rPr>
              <a:t>Executive Magistrate</a:t>
            </a:r>
            <a:r>
              <a:rPr lang="en-US" sz="2100" dirty="0" smtClean="0">
                <a:latin typeface="Arial Unicode MS" pitchFamily="34" charset="-128"/>
                <a:ea typeface="Arial Unicode MS" pitchFamily="34" charset="-128"/>
                <a:cs typeface="Arial Unicode MS" pitchFamily="34" charset="-128"/>
              </a:rPr>
              <a:t>.</a:t>
            </a:r>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Arial Unicode MS" pitchFamily="34" charset="-128"/>
                <a:ea typeface="Arial Unicode MS" pitchFamily="34" charset="-128"/>
                <a:cs typeface="Arial Unicode MS" pitchFamily="34" charset="-128"/>
              </a:rPr>
              <a:t>Offences </a:t>
            </a:r>
            <a:r>
              <a:rPr lang="en-US" sz="3600" dirty="0" err="1" smtClean="0">
                <a:latin typeface="Arial Unicode MS" pitchFamily="34" charset="-128"/>
                <a:ea typeface="Arial Unicode MS" pitchFamily="34" charset="-128"/>
                <a:cs typeface="Arial Unicode MS" pitchFamily="34" charset="-128"/>
              </a:rPr>
              <a:t>Trialable</a:t>
            </a:r>
            <a:r>
              <a:rPr lang="en-US" sz="3600" dirty="0" smtClean="0">
                <a:latin typeface="Arial Unicode MS" pitchFamily="34" charset="-128"/>
                <a:ea typeface="Arial Unicode MS" pitchFamily="34" charset="-128"/>
                <a:cs typeface="Arial Unicode MS" pitchFamily="34" charset="-128"/>
              </a:rPr>
              <a:t> by Special Courts</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p:txBody>
          <a:bodyPr/>
          <a:lstStyle/>
          <a:p>
            <a:pPr marL="347663" indent="-347663" algn="just">
              <a:buFont typeface="Wingdings" pitchFamily="2" charset="2"/>
              <a:buChar char="q"/>
            </a:pPr>
            <a:r>
              <a:rPr lang="en-US" sz="2400" dirty="0" smtClean="0">
                <a:latin typeface="Arial Unicode MS" pitchFamily="34" charset="-128"/>
                <a:ea typeface="Arial Unicode MS" pitchFamily="34" charset="-128"/>
                <a:cs typeface="Arial Unicode MS" pitchFamily="34" charset="-128"/>
              </a:rPr>
              <a:t>In addition to the offence under this act: </a:t>
            </a:r>
          </a:p>
          <a:p>
            <a:pPr marL="668338" lvl="1" indent="-347663" algn="just">
              <a:buFont typeface="Wingdings" pitchFamily="2" charset="2"/>
              <a:buChar char="q"/>
            </a:pPr>
            <a:r>
              <a:rPr lang="en-US" sz="2100" dirty="0" smtClean="0">
                <a:latin typeface="Arial Unicode MS" pitchFamily="34" charset="-128"/>
                <a:ea typeface="Arial Unicode MS" pitchFamily="34" charset="-128"/>
                <a:cs typeface="Arial Unicode MS" pitchFamily="34" charset="-128"/>
              </a:rPr>
              <a:t>Special Court may also try offence other than under this Act.</a:t>
            </a:r>
          </a:p>
          <a:p>
            <a:pPr marL="668338" lvl="1" indent="-347663" algn="just">
              <a:buFont typeface="Wingdings" pitchFamily="2" charset="2"/>
              <a:buChar char="q"/>
            </a:pPr>
            <a:r>
              <a:rPr lang="en-US" sz="2100" dirty="0" smtClean="0">
                <a:latin typeface="Arial Unicode MS" pitchFamily="34" charset="-128"/>
                <a:ea typeface="Arial Unicode MS" pitchFamily="34" charset="-128"/>
                <a:cs typeface="Arial Unicode MS" pitchFamily="34" charset="-128"/>
              </a:rPr>
              <a:t>With which accused may be charged under CRFC, 1973 for such trial.</a:t>
            </a:r>
          </a:p>
          <a:p>
            <a:pPr marL="347663" indent="-347663" algn="just">
              <a:buFont typeface="Wingdings" pitchFamily="2" charset="2"/>
              <a:buChar char="q"/>
            </a:pPr>
            <a:r>
              <a:rPr lang="en-US" sz="2400" dirty="0" smtClean="0">
                <a:latin typeface="Arial Unicode MS" pitchFamily="34" charset="-128"/>
                <a:ea typeface="Arial Unicode MS" pitchFamily="34" charset="-128"/>
                <a:cs typeface="Arial Unicode MS" pitchFamily="34" charset="-128"/>
              </a:rPr>
              <a:t>May try in a </a:t>
            </a:r>
            <a:r>
              <a:rPr lang="en-US" sz="2400" b="1" dirty="0" smtClean="0">
                <a:latin typeface="Arial Unicode MS" pitchFamily="34" charset="-128"/>
                <a:ea typeface="Arial Unicode MS" pitchFamily="34" charset="-128"/>
                <a:cs typeface="Arial Unicode MS" pitchFamily="34" charset="-128"/>
              </a:rPr>
              <a:t>summary for an offence</a:t>
            </a:r>
            <a:r>
              <a:rPr lang="en-US" sz="2400" dirty="0" smtClean="0">
                <a:latin typeface="Arial Unicode MS" pitchFamily="34" charset="-128"/>
                <a:ea typeface="Arial Unicode MS" pitchFamily="34" charset="-128"/>
                <a:cs typeface="Arial Unicode MS" pitchFamily="34" charset="-128"/>
              </a:rPr>
              <a:t> which is punishable with </a:t>
            </a:r>
            <a:r>
              <a:rPr lang="en-US" sz="2400" b="1" dirty="0" smtClean="0">
                <a:latin typeface="Arial Unicode MS" pitchFamily="34" charset="-128"/>
                <a:ea typeface="Arial Unicode MS" pitchFamily="34" charset="-128"/>
                <a:cs typeface="Arial Unicode MS" pitchFamily="34" charset="-128"/>
              </a:rPr>
              <a:t>imprisonment </a:t>
            </a:r>
            <a:r>
              <a:rPr lang="en-US" sz="2400" b="1" dirty="0" err="1" smtClean="0">
                <a:latin typeface="Arial Unicode MS" pitchFamily="34" charset="-128"/>
                <a:ea typeface="Arial Unicode MS" pitchFamily="34" charset="-128"/>
                <a:cs typeface="Arial Unicode MS" pitchFamily="34" charset="-128"/>
              </a:rPr>
              <a:t>upto</a:t>
            </a:r>
            <a:r>
              <a:rPr lang="en-US" sz="2400" b="1" dirty="0" smtClean="0">
                <a:latin typeface="Arial Unicode MS" pitchFamily="34" charset="-128"/>
                <a:ea typeface="Arial Unicode MS" pitchFamily="34" charset="-128"/>
                <a:cs typeface="Arial Unicode MS" pitchFamily="34" charset="-128"/>
              </a:rPr>
              <a:t> 3 years</a:t>
            </a:r>
            <a:r>
              <a:rPr lang="en-US" sz="2400" dirty="0" smtClean="0">
                <a:latin typeface="Arial Unicode MS" pitchFamily="34" charset="-128"/>
                <a:ea typeface="Arial Unicode MS" pitchFamily="34" charset="-128"/>
                <a:cs typeface="Arial Unicode MS" pitchFamily="34" charset="-128"/>
              </a:rPr>
              <a:t>.  Provided </a:t>
            </a:r>
            <a:r>
              <a:rPr lang="en-US" sz="2400" b="1" dirty="0" smtClean="0">
                <a:latin typeface="Arial Unicode MS" pitchFamily="34" charset="-128"/>
                <a:ea typeface="Arial Unicode MS" pitchFamily="34" charset="-128"/>
                <a:cs typeface="Arial Unicode MS" pitchFamily="34" charset="-128"/>
              </a:rPr>
              <a:t>no sentence of imprisonment is passed for more than 1 year.</a:t>
            </a:r>
          </a:p>
          <a:p>
            <a:pPr marL="347663" indent="-347663" algn="just">
              <a:buFont typeface="Wingdings" pitchFamily="2" charset="2"/>
              <a:buChar char="q"/>
            </a:pPr>
            <a:r>
              <a:rPr lang="en-US" sz="2400" dirty="0" smtClean="0">
                <a:latin typeface="Arial Unicode MS" pitchFamily="34" charset="-128"/>
                <a:ea typeface="Arial Unicode MS" pitchFamily="34" charset="-128"/>
                <a:cs typeface="Arial Unicode MS" pitchFamily="34" charset="-128"/>
              </a:rPr>
              <a:t>All appeal against the order of Special Court shall be before High Court.</a:t>
            </a:r>
          </a:p>
          <a:p>
            <a:pPr marL="347663" indent="-347663" algn="just">
              <a:buFont typeface="Wingdings" pitchFamily="2" charset="2"/>
              <a:buChar char="q"/>
            </a:pPr>
            <a:r>
              <a:rPr lang="en-US" sz="2400" dirty="0" smtClean="0">
                <a:latin typeface="Arial Unicode MS" pitchFamily="34" charset="-128"/>
                <a:ea typeface="Arial Unicode MS" pitchFamily="34" charset="-128"/>
                <a:cs typeface="Arial Unicode MS" pitchFamily="34" charset="-128"/>
              </a:rPr>
              <a:t>Provisions of CRPC shall apply to proceedings before Special Court.</a:t>
            </a:r>
          </a:p>
          <a:p>
            <a:pPr marL="347663" indent="-347663" algn="just">
              <a:buFont typeface="Wingdings" pitchFamily="2" charset="2"/>
              <a:buChar char="q"/>
            </a:pPr>
            <a:endParaRPr lang="en-US" sz="2400" dirty="0" smtClean="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4000" dirty="0" smtClean="0"/>
              <a:t>Power of the ROC / Inspector</a:t>
            </a:r>
          </a:p>
        </p:txBody>
      </p:sp>
      <p:sp>
        <p:nvSpPr>
          <p:cNvPr id="11267" name="Content Placeholder 2"/>
          <p:cNvSpPr>
            <a:spLocks noGrp="1"/>
          </p:cNvSpPr>
          <p:nvPr>
            <p:ph sz="quarter" idx="1"/>
          </p:nvPr>
        </p:nvSpPr>
        <p:spPr>
          <a:xfrm>
            <a:off x="457200" y="1600200"/>
            <a:ext cx="8382000" cy="5029200"/>
          </a:xfrm>
        </p:spPr>
        <p:txBody>
          <a:bodyPr/>
          <a:lstStyle/>
          <a:p>
            <a:pPr algn="just" eaLnBrk="1" hangingPunct="1">
              <a:buFont typeface="Wingdings" pitchFamily="2" charset="2"/>
              <a:buChar char="v"/>
            </a:pPr>
            <a:r>
              <a:rPr lang="en-US" sz="2400" dirty="0" smtClean="0">
                <a:latin typeface="Arial Unicode MS" pitchFamily="34" charset="-128"/>
                <a:ea typeface="Arial Unicode MS" pitchFamily="34" charset="-128"/>
                <a:cs typeface="Arial Unicode MS" pitchFamily="34" charset="-128"/>
              </a:rPr>
              <a:t>All powers as are vested as in Civil Court under CPC namely:-</a:t>
            </a:r>
          </a:p>
          <a:p>
            <a:pPr lvl="1" algn="just" eaLnBrk="1" hangingPunct="1">
              <a:buFont typeface="Wingdings" pitchFamily="2" charset="2"/>
              <a:buChar char="v"/>
            </a:pPr>
            <a:r>
              <a:rPr lang="en-US" sz="2100" b="1" u="sng" dirty="0" smtClean="0">
                <a:latin typeface="Arial Unicode MS" pitchFamily="34" charset="-128"/>
                <a:ea typeface="Arial Unicode MS" pitchFamily="34" charset="-128"/>
                <a:cs typeface="Arial Unicode MS" pitchFamily="34" charset="-128"/>
              </a:rPr>
              <a:t>Discovery</a:t>
            </a:r>
            <a:r>
              <a:rPr lang="en-US" sz="2100" dirty="0" smtClean="0">
                <a:latin typeface="Arial Unicode MS" pitchFamily="34" charset="-128"/>
                <a:ea typeface="Arial Unicode MS" pitchFamily="34" charset="-128"/>
                <a:cs typeface="Arial Unicode MS" pitchFamily="34" charset="-128"/>
              </a:rPr>
              <a:t> on </a:t>
            </a:r>
            <a:r>
              <a:rPr lang="en-US" sz="2100" b="1" u="sng" dirty="0" smtClean="0">
                <a:latin typeface="Arial Unicode MS" pitchFamily="34" charset="-128"/>
                <a:ea typeface="Arial Unicode MS" pitchFamily="34" charset="-128"/>
                <a:cs typeface="Arial Unicode MS" pitchFamily="34" charset="-128"/>
              </a:rPr>
              <a:t>production</a:t>
            </a:r>
            <a:r>
              <a:rPr lang="en-US" sz="2100" dirty="0" smtClean="0">
                <a:latin typeface="Arial Unicode MS" pitchFamily="34" charset="-128"/>
                <a:ea typeface="Arial Unicode MS" pitchFamily="34" charset="-128"/>
                <a:cs typeface="Arial Unicode MS" pitchFamily="34" charset="-128"/>
              </a:rPr>
              <a:t> of books of account and other documents.</a:t>
            </a:r>
          </a:p>
          <a:p>
            <a:pPr lvl="1" algn="just" eaLnBrk="1" hangingPunct="1">
              <a:buFont typeface="Wingdings" pitchFamily="2" charset="2"/>
              <a:buChar char="v"/>
            </a:pPr>
            <a:r>
              <a:rPr lang="en-US" sz="2100" b="1" u="sng" dirty="0" smtClean="0">
                <a:latin typeface="Arial Unicode MS" pitchFamily="34" charset="-128"/>
                <a:ea typeface="Arial Unicode MS" pitchFamily="34" charset="-128"/>
                <a:cs typeface="Arial Unicode MS" pitchFamily="34" charset="-128"/>
              </a:rPr>
              <a:t>Summoning</a:t>
            </a:r>
            <a:r>
              <a:rPr lang="en-US" sz="2100" dirty="0" smtClean="0">
                <a:latin typeface="Arial Unicode MS" pitchFamily="34" charset="-128"/>
                <a:ea typeface="Arial Unicode MS" pitchFamily="34" charset="-128"/>
                <a:cs typeface="Arial Unicode MS" pitchFamily="34" charset="-128"/>
              </a:rPr>
              <a:t> and </a:t>
            </a:r>
            <a:r>
              <a:rPr lang="en-US" sz="2100" b="1" u="sng" dirty="0" smtClean="0">
                <a:latin typeface="Arial Unicode MS" pitchFamily="34" charset="-128"/>
                <a:ea typeface="Arial Unicode MS" pitchFamily="34" charset="-128"/>
                <a:cs typeface="Arial Unicode MS" pitchFamily="34" charset="-128"/>
              </a:rPr>
              <a:t>enforcing </a:t>
            </a:r>
            <a:r>
              <a:rPr lang="en-US" sz="2100" dirty="0" smtClean="0">
                <a:latin typeface="Arial Unicode MS" pitchFamily="34" charset="-128"/>
                <a:ea typeface="Arial Unicode MS" pitchFamily="34" charset="-128"/>
                <a:cs typeface="Arial Unicode MS" pitchFamily="34" charset="-128"/>
              </a:rPr>
              <a:t>the attendance of the persons and examining them on oath.</a:t>
            </a:r>
          </a:p>
          <a:p>
            <a:pPr lvl="1" algn="just" eaLnBrk="1" hangingPunct="1">
              <a:buFont typeface="Wingdings" pitchFamily="2" charset="2"/>
              <a:buChar char="v"/>
            </a:pPr>
            <a:r>
              <a:rPr lang="en-US" sz="2100" dirty="0" smtClean="0">
                <a:latin typeface="Arial Unicode MS" pitchFamily="34" charset="-128"/>
                <a:ea typeface="Arial Unicode MS" pitchFamily="34" charset="-128"/>
                <a:cs typeface="Arial Unicode MS" pitchFamily="34" charset="-128"/>
              </a:rPr>
              <a:t>Inspection of books and registers and other documents of company at any place.</a:t>
            </a:r>
          </a:p>
          <a:p>
            <a:pPr algn="just" eaLnBrk="1" hangingPunct="1">
              <a:buNone/>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6</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763000" cy="990600"/>
          </a:xfrm>
        </p:spPr>
        <p:txBody>
          <a:bodyPr/>
          <a:lstStyle/>
          <a:p>
            <a:pPr eaLnBrk="1" hangingPunct="1"/>
            <a:r>
              <a:rPr lang="en-US" sz="3200" dirty="0" smtClean="0">
                <a:latin typeface="Arial Unicode MS" pitchFamily="34" charset="-128"/>
                <a:ea typeface="Arial Unicode MS" pitchFamily="34" charset="-128"/>
                <a:cs typeface="Arial Unicode MS" pitchFamily="34" charset="-128"/>
              </a:rPr>
              <a:t>Penalty for non-compliance of section 207 (Inspection) </a:t>
            </a:r>
          </a:p>
        </p:txBody>
      </p:sp>
      <p:sp>
        <p:nvSpPr>
          <p:cNvPr id="11267" name="Content Placeholder 2"/>
          <p:cNvSpPr>
            <a:spLocks noGrp="1"/>
          </p:cNvSpPr>
          <p:nvPr>
            <p:ph sz="quarter" idx="1"/>
          </p:nvPr>
        </p:nvSpPr>
        <p:spPr>
          <a:xfrm>
            <a:off x="457200" y="1600200"/>
            <a:ext cx="8382000" cy="5029200"/>
          </a:xfrm>
        </p:spPr>
        <p:txBody>
          <a:bodyPr/>
          <a:lstStyle/>
          <a:p>
            <a:pPr algn="just" eaLnBrk="1" hangingPunct="1">
              <a:buFont typeface="Wingdings" pitchFamily="2" charset="2"/>
              <a:buChar char="v"/>
            </a:pPr>
            <a:r>
              <a:rPr lang="en-US" sz="2400" dirty="0" smtClean="0">
                <a:latin typeface="Arial Unicode MS" pitchFamily="34" charset="-128"/>
                <a:ea typeface="Arial Unicode MS" pitchFamily="34" charset="-128"/>
                <a:cs typeface="Arial Unicode MS" pitchFamily="34" charset="-128"/>
              </a:rPr>
              <a:t>In case any director contravenes any above said provision he shall be </a:t>
            </a:r>
            <a:r>
              <a:rPr lang="en-US" sz="2400" b="1" u="sng" dirty="0" smtClean="0">
                <a:latin typeface="Arial Unicode MS" pitchFamily="34" charset="-128"/>
                <a:ea typeface="Arial Unicode MS" pitchFamily="34" charset="-128"/>
                <a:cs typeface="Arial Unicode MS" pitchFamily="34" charset="-128"/>
              </a:rPr>
              <a:t>deemed to vacate his office </a:t>
            </a:r>
            <a:r>
              <a:rPr lang="en-US" sz="2400" dirty="0" smtClean="0">
                <a:latin typeface="Arial Unicode MS" pitchFamily="34" charset="-128"/>
                <a:ea typeface="Arial Unicode MS" pitchFamily="34" charset="-128"/>
                <a:cs typeface="Arial Unicode MS" pitchFamily="34" charset="-128"/>
              </a:rPr>
              <a:t>and shall be </a:t>
            </a:r>
            <a:r>
              <a:rPr lang="en-US" sz="2400" b="1" u="sng" dirty="0" err="1" smtClean="0">
                <a:latin typeface="Arial Unicode MS" pitchFamily="34" charset="-128"/>
                <a:ea typeface="Arial Unicode MS" pitchFamily="34" charset="-128"/>
                <a:cs typeface="Arial Unicode MS" pitchFamily="34" charset="-128"/>
              </a:rPr>
              <a:t>dis</a:t>
            </a:r>
            <a:r>
              <a:rPr lang="en-US" sz="2400" b="1" u="sng" dirty="0" smtClean="0">
                <a:latin typeface="Arial Unicode MS" pitchFamily="34" charset="-128"/>
                <a:ea typeface="Arial Unicode MS" pitchFamily="34" charset="-128"/>
                <a:cs typeface="Arial Unicode MS" pitchFamily="34" charset="-128"/>
              </a:rPr>
              <a:t>-qualified for holding office in any company</a:t>
            </a:r>
            <a:r>
              <a:rPr lang="en-US" sz="2400" dirty="0" smtClean="0">
                <a:latin typeface="Arial Unicode MS" pitchFamily="34" charset="-128"/>
                <a:ea typeface="Arial Unicode MS" pitchFamily="34" charset="-128"/>
                <a:cs typeface="Arial Unicode MS" pitchFamily="34" charset="-128"/>
              </a:rPr>
              <a:t>.</a:t>
            </a:r>
          </a:p>
          <a:p>
            <a:pPr algn="just" eaLnBrk="1" hangingPunct="1">
              <a:buFont typeface="Wingdings" pitchFamily="2" charset="2"/>
              <a:buChar char="v"/>
            </a:pPr>
            <a:r>
              <a:rPr lang="en-US" sz="2400" dirty="0" smtClean="0">
                <a:latin typeface="Arial Unicode MS" pitchFamily="34" charset="-128"/>
                <a:ea typeface="Arial Unicode MS" pitchFamily="34" charset="-128"/>
                <a:cs typeface="Arial Unicode MS" pitchFamily="34" charset="-128"/>
              </a:rPr>
              <a:t>Penalty for disobeying any order of ROC every </a:t>
            </a:r>
            <a:r>
              <a:rPr lang="en-US" sz="2400" dirty="0" err="1" smtClean="0">
                <a:latin typeface="Arial Unicode MS" pitchFamily="34" charset="-128"/>
                <a:ea typeface="Arial Unicode MS" pitchFamily="34" charset="-128"/>
                <a:cs typeface="Arial Unicode MS" pitchFamily="34" charset="-128"/>
              </a:rPr>
              <a:t>oficer</a:t>
            </a:r>
            <a:r>
              <a:rPr lang="en-US" sz="2400" dirty="0" smtClean="0">
                <a:latin typeface="Arial Unicode MS" pitchFamily="34" charset="-128"/>
                <a:ea typeface="Arial Unicode MS" pitchFamily="34" charset="-128"/>
                <a:cs typeface="Arial Unicode MS" pitchFamily="34" charset="-128"/>
              </a:rPr>
              <a:t> shall be punishable of imprisonment </a:t>
            </a:r>
            <a:r>
              <a:rPr lang="en-US" sz="2400" dirty="0" err="1" smtClean="0">
                <a:latin typeface="Arial Unicode MS" pitchFamily="34" charset="-128"/>
                <a:ea typeface="Arial Unicode MS" pitchFamily="34" charset="-128"/>
                <a:cs typeface="Arial Unicode MS" pitchFamily="34" charset="-128"/>
              </a:rPr>
              <a:t>upto</a:t>
            </a:r>
            <a:r>
              <a:rPr lang="en-US" sz="2400" dirty="0" smtClean="0">
                <a:latin typeface="Arial Unicode MS" pitchFamily="34" charset="-128"/>
                <a:ea typeface="Arial Unicode MS" pitchFamily="34" charset="-128"/>
                <a:cs typeface="Arial Unicode MS" pitchFamily="34" charset="-128"/>
              </a:rPr>
              <a:t> </a:t>
            </a:r>
            <a:r>
              <a:rPr lang="en-US" sz="2400" b="1" u="sng" dirty="0" smtClean="0">
                <a:latin typeface="Arial Unicode MS" pitchFamily="34" charset="-128"/>
                <a:ea typeface="Arial Unicode MS" pitchFamily="34" charset="-128"/>
                <a:cs typeface="Arial Unicode MS" pitchFamily="34" charset="-128"/>
              </a:rPr>
              <a:t>one year </a:t>
            </a:r>
            <a:r>
              <a:rPr lang="en-US" sz="2400" dirty="0" smtClean="0">
                <a:latin typeface="Arial Unicode MS" pitchFamily="34" charset="-128"/>
                <a:ea typeface="Arial Unicode MS" pitchFamily="34" charset="-128"/>
                <a:cs typeface="Arial Unicode MS" pitchFamily="34" charset="-128"/>
              </a:rPr>
              <a:t>and fine of Rs.25,000 to </a:t>
            </a:r>
            <a:r>
              <a:rPr lang="en-US" sz="2400" b="1" u="sng" dirty="0" smtClean="0">
                <a:latin typeface="Arial Unicode MS" pitchFamily="34" charset="-128"/>
                <a:ea typeface="Arial Unicode MS" pitchFamily="34" charset="-128"/>
                <a:cs typeface="Arial Unicode MS" pitchFamily="34" charset="-128"/>
              </a:rPr>
              <a:t>Rs,1,00,000/-.</a:t>
            </a:r>
            <a:endParaRPr lang="en-US" sz="2400" dirty="0" smtClean="0">
              <a:latin typeface="Arial Unicode MS" pitchFamily="34" charset="-128"/>
              <a:ea typeface="Arial Unicode MS" pitchFamily="34" charset="-128"/>
              <a:cs typeface="Arial Unicode MS" pitchFamily="34" charset="-128"/>
            </a:endParaRPr>
          </a:p>
          <a:p>
            <a:pPr algn="just" eaLnBrk="1" hangingPunct="1">
              <a:buNone/>
            </a:pPr>
            <a:endParaRPr lang="en-US" sz="2400" b="1" u="sng" dirty="0" smtClean="0">
              <a:latin typeface="Arial Unicode MS" pitchFamily="34" charset="-128"/>
              <a:ea typeface="Arial Unicode MS" pitchFamily="34" charset="-128"/>
              <a:cs typeface="Arial Unicode MS" pitchFamily="34" charset="-128"/>
            </a:endParaRPr>
          </a:p>
          <a:p>
            <a:pPr algn="just" eaLnBrk="1" hangingPunct="1">
              <a:buNone/>
            </a:pPr>
            <a:r>
              <a:rPr lang="en-US" sz="2400" b="1" u="sng" dirty="0" smtClean="0">
                <a:latin typeface="Arial Unicode MS" pitchFamily="34" charset="-128"/>
                <a:ea typeface="Arial Unicode MS" pitchFamily="34" charset="-128"/>
                <a:cs typeface="Arial Unicode MS" pitchFamily="34" charset="-128"/>
              </a:rPr>
              <a:t>Report on Inspection</a:t>
            </a:r>
          </a:p>
          <a:p>
            <a:pPr algn="just" eaLnBrk="1" hangingPunct="1">
              <a:buFont typeface="Wingdings" pitchFamily="2" charset="2"/>
              <a:buChar char="v"/>
            </a:pPr>
            <a:r>
              <a:rPr lang="en-US" sz="2400" dirty="0" smtClean="0">
                <a:latin typeface="Arial Unicode MS" pitchFamily="34" charset="-128"/>
                <a:ea typeface="Arial Unicode MS" pitchFamily="34" charset="-128"/>
                <a:cs typeface="Arial Unicode MS" pitchFamily="34" charset="-128"/>
              </a:rPr>
              <a:t>The report of the Registrar or inspector may include the recommendation of further investigation. </a:t>
            </a:r>
          </a:p>
          <a:p>
            <a:pPr algn="just" eaLnBrk="1" hangingPunct="1">
              <a:buNone/>
            </a:pPr>
            <a:endParaRPr lang="en-US" sz="2400" b="1" u="sng" dirty="0" smtClean="0">
              <a:latin typeface="Arial Unicode MS" pitchFamily="34" charset="-128"/>
              <a:ea typeface="Arial Unicode MS" pitchFamily="34" charset="-128"/>
              <a:cs typeface="Arial Unicode MS" pitchFamily="34" charset="-128"/>
            </a:endParaRPr>
          </a:p>
          <a:p>
            <a:pPr algn="just" eaLnBrk="1" hangingPunct="1">
              <a:buNone/>
            </a:pPr>
            <a:endParaRPr lang="en-US" sz="2400" b="1" u="sng"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7</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200" dirty="0" smtClean="0">
                <a:latin typeface="Arial Unicode MS" pitchFamily="34" charset="-128"/>
                <a:ea typeface="Arial Unicode MS" pitchFamily="34" charset="-128"/>
                <a:cs typeface="Arial Unicode MS" pitchFamily="34" charset="-128"/>
              </a:rPr>
              <a:t>Search and Seizure by Inspector</a:t>
            </a:r>
            <a:endParaRPr lang="en-US" sz="3200" b="1" dirty="0" smtClean="0"/>
          </a:p>
        </p:txBody>
      </p:sp>
      <p:sp>
        <p:nvSpPr>
          <p:cNvPr id="11267" name="Content Placeholder 2"/>
          <p:cNvSpPr>
            <a:spLocks noGrp="1"/>
          </p:cNvSpPr>
          <p:nvPr>
            <p:ph sz="quarter" idx="1"/>
          </p:nvPr>
        </p:nvSpPr>
        <p:spPr>
          <a:xfrm>
            <a:off x="457200" y="1600200"/>
            <a:ext cx="8382000" cy="5029200"/>
          </a:xfrm>
        </p:spPr>
        <p:txBody>
          <a:bodyPr/>
          <a:lstStyle/>
          <a:p>
            <a:pPr algn="just" eaLnBrk="1" hangingPunct="1">
              <a:buFont typeface="Wingdings" pitchFamily="2" charset="2"/>
              <a:buChar char="v"/>
            </a:pPr>
            <a:r>
              <a:rPr lang="en-US" sz="2400" dirty="0" smtClean="0">
                <a:latin typeface="Arial Unicode MS" pitchFamily="34" charset="-128"/>
                <a:ea typeface="Arial Unicode MS" pitchFamily="34" charset="-128"/>
                <a:cs typeface="Arial Unicode MS" pitchFamily="34" charset="-128"/>
              </a:rPr>
              <a:t>In case the registrar or inspector has reasons to believe that books and papers related to the company, KMP’s, Director, Company Secretary in practice are likely to be destroyed, altered, falsified, he may :-</a:t>
            </a:r>
          </a:p>
          <a:p>
            <a:pPr lvl="1" algn="just" eaLnBrk="1" hangingPunct="1">
              <a:buFont typeface="Wingdings" pitchFamily="2" charset="2"/>
              <a:buChar char="v"/>
            </a:pPr>
            <a:r>
              <a:rPr lang="en-US" sz="2100" dirty="0" smtClean="0">
                <a:latin typeface="Arial Unicode MS" pitchFamily="34" charset="-128"/>
                <a:ea typeface="Arial Unicode MS" pitchFamily="34" charset="-128"/>
                <a:cs typeface="Arial Unicode MS" pitchFamily="34" charset="-128"/>
              </a:rPr>
              <a:t>Obtain the order from Special Court for seizure of books and papers.</a:t>
            </a:r>
          </a:p>
          <a:p>
            <a:pPr lvl="1" algn="just" eaLnBrk="1" hangingPunct="1">
              <a:buFont typeface="Wingdings" pitchFamily="2" charset="2"/>
              <a:buChar char="v"/>
            </a:pPr>
            <a:r>
              <a:rPr lang="en-US" sz="2100" dirty="0" smtClean="0">
                <a:latin typeface="Arial Unicode MS" pitchFamily="34" charset="-128"/>
                <a:ea typeface="Arial Unicode MS" pitchFamily="34" charset="-128"/>
                <a:cs typeface="Arial Unicode MS" pitchFamily="34" charset="-128"/>
              </a:rPr>
              <a:t>Can enter the place or place where such books and papers are kept.</a:t>
            </a:r>
          </a:p>
          <a:p>
            <a:pPr lvl="1" algn="just" eaLnBrk="1" hangingPunct="1">
              <a:buFont typeface="Wingdings" pitchFamily="2" charset="2"/>
              <a:buChar char="v"/>
            </a:pPr>
            <a:r>
              <a:rPr lang="en-US" sz="2100" dirty="0" smtClean="0">
                <a:latin typeface="Arial Unicode MS" pitchFamily="34" charset="-128"/>
                <a:ea typeface="Arial Unicode MS" pitchFamily="34" charset="-128"/>
                <a:cs typeface="Arial Unicode MS" pitchFamily="34" charset="-128"/>
              </a:rPr>
              <a:t>seize such books and papers for </a:t>
            </a:r>
            <a:r>
              <a:rPr lang="en-US" sz="2100" b="1" u="sng" dirty="0" smtClean="0">
                <a:latin typeface="Arial Unicode MS" pitchFamily="34" charset="-128"/>
                <a:ea typeface="Arial Unicode MS" pitchFamily="34" charset="-128"/>
                <a:cs typeface="Arial Unicode MS" pitchFamily="34" charset="-128"/>
              </a:rPr>
              <a:t>180 days</a:t>
            </a:r>
            <a:r>
              <a:rPr lang="en-US" sz="2100" dirty="0" smtClean="0">
                <a:latin typeface="Arial Unicode MS" pitchFamily="34" charset="-128"/>
                <a:ea typeface="Arial Unicode MS" pitchFamily="34" charset="-128"/>
                <a:cs typeface="Arial Unicode MS" pitchFamily="34" charset="-128"/>
              </a:rPr>
              <a:t>.  </a:t>
            </a:r>
          </a:p>
          <a:p>
            <a:pPr lvl="1" algn="just" eaLnBrk="1" hangingPunct="1">
              <a:buFont typeface="Wingdings" pitchFamily="2" charset="2"/>
              <a:buChar char="v"/>
            </a:pPr>
            <a:r>
              <a:rPr lang="en-US" sz="2100" dirty="0" smtClean="0">
                <a:latin typeface="Arial Unicode MS" pitchFamily="34" charset="-128"/>
                <a:ea typeface="Arial Unicode MS" pitchFamily="34" charset="-128"/>
                <a:cs typeface="Arial Unicode MS" pitchFamily="34" charset="-128"/>
              </a:rPr>
              <a:t>Further take order for period of 180 days.</a:t>
            </a:r>
          </a:p>
          <a:p>
            <a:pPr lvl="1" algn="just" eaLnBrk="1" hangingPunct="1">
              <a:buFont typeface="Wingdings" pitchFamily="2" charset="2"/>
              <a:buChar char="v"/>
            </a:pPr>
            <a:r>
              <a:rPr lang="en-US" sz="2100" dirty="0" smtClean="0">
                <a:latin typeface="Arial Unicode MS" pitchFamily="34" charset="-128"/>
                <a:ea typeface="Arial Unicode MS" pitchFamily="34" charset="-128"/>
                <a:cs typeface="Arial Unicode MS" pitchFamily="34" charset="-128"/>
              </a:rPr>
              <a:t>ROC can take copies of all the records seized by him before returning to the company.</a:t>
            </a: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8</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200" b="1" dirty="0" smtClean="0"/>
              <a:t>Investigation</a:t>
            </a:r>
          </a:p>
        </p:txBody>
      </p:sp>
      <p:sp>
        <p:nvSpPr>
          <p:cNvPr id="11267" name="Content Placeholder 2"/>
          <p:cNvSpPr>
            <a:spLocks noGrp="1"/>
          </p:cNvSpPr>
          <p:nvPr>
            <p:ph sz="quarter" idx="1"/>
          </p:nvPr>
        </p:nvSpPr>
        <p:spPr>
          <a:xfrm>
            <a:off x="457200" y="1905000"/>
            <a:ext cx="8382000" cy="4724400"/>
          </a:xfrm>
        </p:spPr>
        <p:txBody>
          <a:bodyPr/>
          <a:lstStyle/>
          <a:p>
            <a:pPr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Central Government</a:t>
            </a:r>
          </a:p>
          <a:p>
            <a:pPr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SFIO.</a:t>
            </a:r>
          </a:p>
          <a:p>
            <a:pPr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Tribunal</a:t>
            </a:r>
          </a:p>
          <a:p>
            <a:pPr algn="just" eaLnBrk="1" hangingPunct="1">
              <a:buNone/>
            </a:pPr>
            <a:r>
              <a:rPr lang="en-US" sz="2800" dirty="0" smtClean="0">
                <a:latin typeface="Arial Unicode MS" pitchFamily="34" charset="-128"/>
                <a:ea typeface="Arial Unicode MS" pitchFamily="34" charset="-128"/>
                <a:cs typeface="Arial Unicode MS" pitchFamily="34" charset="-128"/>
              </a:rPr>
              <a:t> </a:t>
            </a: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9</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2711</TotalTime>
  <Words>831</Words>
  <Application>Microsoft Office PowerPoint</Application>
  <PresentationFormat>On-screen Show (4:3)</PresentationFormat>
  <Paragraphs>109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Median</vt:lpstr>
      <vt:lpstr>             COMPANIES ACT,2013  </vt:lpstr>
      <vt:lpstr>             SPECIAL COURT </vt:lpstr>
      <vt:lpstr>SPECIAL COURTS (Section 435)</vt:lpstr>
      <vt:lpstr>Offences Trialable by Special Courts</vt:lpstr>
      <vt:lpstr>Offences Trialable by Special Courts</vt:lpstr>
      <vt:lpstr>Power of the ROC / Inspector</vt:lpstr>
      <vt:lpstr>Penalty for non-compliance of section 207 (Inspection) </vt:lpstr>
      <vt:lpstr>Search and Seizure by Inspector</vt:lpstr>
      <vt:lpstr>Investigation</vt:lpstr>
      <vt:lpstr>Constitution of the Investigation team by SFIO </vt:lpstr>
      <vt:lpstr>Investigation by SFIO </vt:lpstr>
      <vt:lpstr>Investigation by Tribunal   </vt:lpstr>
      <vt:lpstr>Investigation by Tribunal   </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CRUCIAL ISSUES RELATING TO NEW COMPANY BILL 2011</dc:title>
  <dc:creator>CS SUPREET</dc:creator>
  <cp:lastModifiedBy>radhika</cp:lastModifiedBy>
  <cp:revision>362</cp:revision>
  <dcterms:created xsi:type="dcterms:W3CDTF">2006-08-16T00:00:00Z</dcterms:created>
  <dcterms:modified xsi:type="dcterms:W3CDTF">2015-09-15T06:12:15Z</dcterms:modified>
</cp:coreProperties>
</file>