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28"/>
  </p:notesMasterIdLst>
  <p:handoutMasterIdLst>
    <p:handoutMasterId r:id="rId29"/>
  </p:handoutMasterIdLst>
  <p:sldIdLst>
    <p:sldId id="256" r:id="rId2"/>
    <p:sldId id="1288" r:id="rId3"/>
    <p:sldId id="1397" r:id="rId4"/>
    <p:sldId id="1398" r:id="rId5"/>
    <p:sldId id="1399" r:id="rId6"/>
    <p:sldId id="1409" r:id="rId7"/>
    <p:sldId id="1375" r:id="rId8"/>
    <p:sldId id="1376" r:id="rId9"/>
    <p:sldId id="1377" r:id="rId10"/>
    <p:sldId id="1378" r:id="rId11"/>
    <p:sldId id="1379" r:id="rId12"/>
    <p:sldId id="1402" r:id="rId13"/>
    <p:sldId id="1403" r:id="rId14"/>
    <p:sldId id="1404" r:id="rId15"/>
    <p:sldId id="1405" r:id="rId16"/>
    <p:sldId id="1384" r:id="rId17"/>
    <p:sldId id="1387" r:id="rId18"/>
    <p:sldId id="1388" r:id="rId19"/>
    <p:sldId id="1389" r:id="rId20"/>
    <p:sldId id="1390" r:id="rId21"/>
    <p:sldId id="1392" r:id="rId22"/>
    <p:sldId id="1408" r:id="rId23"/>
    <p:sldId id="1406" r:id="rId24"/>
    <p:sldId id="1407" r:id="rId25"/>
    <p:sldId id="1396" r:id="rId26"/>
    <p:sldId id="294" r:id="rId27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4558" autoAdjust="0"/>
    <p:restoredTop sz="94709" autoAdjust="0"/>
  </p:normalViewPr>
  <p:slideViewPr>
    <p:cSldViewPr>
      <p:cViewPr varScale="1">
        <p:scale>
          <a:sx n="66" d="100"/>
          <a:sy n="66" d="100"/>
        </p:scale>
        <p:origin x="-118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604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AFD15EC0-817B-4D14-A879-3C9224F0B0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A799456-37F6-4A56-BDF8-E4BEA1AEF8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76D15FA-D74A-41C9-A1BF-CB7FE9AC78AB}" type="datetimeFigureOut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ED68266-04D0-4BBC-A587-52099F80468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59E96D7-D12C-4054-A322-129C27D0E80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C12F12B-0B7C-4767-BB46-55D3B4C32BB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6D9F43B8-72DB-4C54-B742-1891D7E841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C76A3C3-F55D-4576-AB72-0692BF79F4D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2CE2F2C-50D3-4582-8445-241FC979E15F}" type="datetimeFigureOut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D18B7C0B-54FE-4D1D-ABD8-CFAA19F74DD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424797B7-C006-43EA-9BFB-1EA6EE7B29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5325" y="4421188"/>
            <a:ext cx="5564188" cy="4189412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A12072B-C27A-4183-9F7B-F2D705DA01A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11FFA1A-2305-48D5-8403-1AE7071D56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212D3C1B-A1D7-49F0-8D32-A4B1724731B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DC681E0E-BF16-4501-B49A-9B81F2F74046}"/>
              </a:ext>
            </a:extLst>
          </p:cNvPr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33F77956-CBCE-4B17-B86D-B9C2375BF1E1}"/>
              </a:ext>
            </a:extLst>
          </p:cNvPr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EF451D17-D88E-4BEA-A89E-35FAB87CD598}"/>
              </a:ext>
            </a:extLst>
          </p:cNvPr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>
            <a:extLst>
              <a:ext uri="{FF2B5EF4-FFF2-40B4-BE49-F238E27FC236}">
                <a16:creationId xmlns="" xmlns:a16="http://schemas.microsoft.com/office/drawing/2014/main" id="{5C35A580-7B4A-4C1C-AA90-F33BE0F708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C562EFA-7818-4B56-8529-E427C9C38736}" type="datetime1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10" name="Footer Placeholder 16">
            <a:extLst>
              <a:ext uri="{FF2B5EF4-FFF2-40B4-BE49-F238E27FC236}">
                <a16:creationId xmlns="" xmlns:a16="http://schemas.microsoft.com/office/drawing/2014/main" id="{E25E62AB-5103-4180-910B-921E9DBA1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Saxena &amp; Saxena </a:t>
            </a:r>
            <a:r>
              <a:rPr lang="en-US" dirty="0"/>
              <a:t>Law Chambers</a:t>
            </a:r>
          </a:p>
        </p:txBody>
      </p:sp>
      <p:sp>
        <p:nvSpPr>
          <p:cNvPr id="11" name="Slide Number Placeholder 28">
            <a:extLst>
              <a:ext uri="{FF2B5EF4-FFF2-40B4-BE49-F238E27FC236}">
                <a16:creationId xmlns="" xmlns:a16="http://schemas.microsoft.com/office/drawing/2014/main" id="{32350E38-F299-45C4-9EAE-C6C1C68B2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C63862-F63A-42F1-8E87-8850103700E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="" xmlns:a16="http://schemas.microsoft.com/office/drawing/2014/main" id="{C006CC9A-A649-4C67-AB37-7991FF219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28482-E498-4995-A5AF-6AA13B8A042D}" type="datetime1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="" xmlns:a16="http://schemas.microsoft.com/office/drawing/2014/main" id="{77062766-F44F-4264-8781-CD1D3166A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 </a:t>
            </a:r>
            <a:r>
              <a:rPr lang="en-US" dirty="0"/>
              <a:t>Law Chambers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="" xmlns:a16="http://schemas.microsoft.com/office/drawing/2014/main" id="{4AADDCD6-6AE4-4B1D-9AB6-EA065A789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CE305-9E2C-443A-A46D-9DF7DDD324B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63CEAF84-5B89-4342-9CA3-24453E8E8B53}"/>
              </a:ext>
            </a:extLst>
          </p:cNvPr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C634BBB9-67DB-4759-8CCB-10D91D39BB2F}"/>
              </a:ext>
            </a:extLst>
          </p:cNvPr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64D66817-9EFA-4563-9EA0-809202696D94}"/>
              </a:ext>
            </a:extLst>
          </p:cNvPr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A8F46CB1-9881-498A-AEF3-E8055C83B9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66DDC-66B5-4389-95DA-71539D0964C8}" type="datetime1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F1D4AE1C-385C-431E-8BD1-6777D5FED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 </a:t>
            </a:r>
            <a:r>
              <a:rPr lang="en-US" dirty="0"/>
              <a:t>Law Chambers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915EC7F2-A485-4C35-8F22-28A6FA0C1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F57EE7F0-E7D3-4D3D-9E71-5CA29664F5A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="" xmlns:a16="http://schemas.microsoft.com/office/drawing/2014/main" id="{C006CC9A-A649-4C67-AB37-7991FF219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A0604-7CF4-4943-81F4-E2136A515443}" type="datetime1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="" xmlns:a16="http://schemas.microsoft.com/office/drawing/2014/main" id="{77062766-F44F-4264-8781-CD1D3166A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 </a:t>
            </a:r>
            <a:r>
              <a:rPr lang="en-US" dirty="0"/>
              <a:t>Law Chambers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="" xmlns:a16="http://schemas.microsoft.com/office/drawing/2014/main" id="{4AADDCD6-6AE4-4B1D-9AB6-EA065A789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E71260-08F7-48E7-99A4-A4983D289C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B388A022-F62C-4BEF-98F5-4CDF0C1E7E69}"/>
              </a:ext>
            </a:extLst>
          </p:cNvPr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8B64E171-9FDE-4600-BA6A-07F5ADBD640A}"/>
              </a:ext>
            </a:extLst>
          </p:cNvPr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D56BAE3-BDCE-4D42-A7C1-B1FF92FD6943}"/>
              </a:ext>
            </a:extLst>
          </p:cNvPr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>
            <a:extLst>
              <a:ext uri="{FF2B5EF4-FFF2-40B4-BE49-F238E27FC236}">
                <a16:creationId xmlns="" xmlns:a16="http://schemas.microsoft.com/office/drawing/2014/main" id="{B3CC2C35-00CA-4EC6-A8C8-5AD71568C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4AA75-E70D-426C-BE26-C3FCA12A0DC0}" type="datetime1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8" name="Slide Number Placeholder 12">
            <a:extLst>
              <a:ext uri="{FF2B5EF4-FFF2-40B4-BE49-F238E27FC236}">
                <a16:creationId xmlns="" xmlns:a16="http://schemas.microsoft.com/office/drawing/2014/main" id="{71636A8E-6414-4FD1-8D61-3EBA91739D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479C5022-D7C3-4F75-BC97-39C3C5F2AA0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13">
            <a:extLst>
              <a:ext uri="{FF2B5EF4-FFF2-40B4-BE49-F238E27FC236}">
                <a16:creationId xmlns="" xmlns:a16="http://schemas.microsoft.com/office/drawing/2014/main" id="{253C1200-54E8-465D-B97A-97BA418664F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 </a:t>
            </a:r>
            <a:r>
              <a:rPr lang="en-US" dirty="0"/>
              <a:t>Law Chambers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="" xmlns:a16="http://schemas.microsoft.com/office/drawing/2014/main" id="{C868B4F3-84C2-4EF8-AC3C-7607AA467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BB304BD-D1E7-426F-96DA-AB14579BB480}" type="datetime1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6" name="Slide Number Placeholder 9">
            <a:extLst>
              <a:ext uri="{FF2B5EF4-FFF2-40B4-BE49-F238E27FC236}">
                <a16:creationId xmlns="" xmlns:a16="http://schemas.microsoft.com/office/drawing/2014/main" id="{4B54F7DF-AC59-43D5-A9B2-7D47B9A2B4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F0A232A-F9EF-4790-AA79-179CC92BA52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11">
            <a:extLst>
              <a:ext uri="{FF2B5EF4-FFF2-40B4-BE49-F238E27FC236}">
                <a16:creationId xmlns="" xmlns:a16="http://schemas.microsoft.com/office/drawing/2014/main" id="{DB50556E-A562-46F7-96EC-20B5A9FE186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 </a:t>
            </a:r>
            <a:r>
              <a:rPr lang="en-US" dirty="0"/>
              <a:t>Law Chambers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="" xmlns:a16="http://schemas.microsoft.com/office/drawing/2014/main" id="{B1FFF5A5-B282-46D3-B7D3-95D2C6E30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CCE8A9D-6773-4DC1-BC86-0B61A3F5A133}" type="datetime1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8" name="Slide Number Placeholder 11">
            <a:extLst>
              <a:ext uri="{FF2B5EF4-FFF2-40B4-BE49-F238E27FC236}">
                <a16:creationId xmlns="" xmlns:a16="http://schemas.microsoft.com/office/drawing/2014/main" id="{78F72D19-AF84-49DA-8A7E-D77930CFDA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A3F4B3-F0BB-4567-BC2F-CF556A69B6C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13">
            <a:extLst>
              <a:ext uri="{FF2B5EF4-FFF2-40B4-BE49-F238E27FC236}">
                <a16:creationId xmlns="" xmlns:a16="http://schemas.microsoft.com/office/drawing/2014/main" id="{16CFE6E6-E3C5-4F84-97BF-08FBF379DDD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 </a:t>
            </a:r>
            <a:r>
              <a:rPr lang="en-US" dirty="0"/>
              <a:t>Law Chambers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="" xmlns:a16="http://schemas.microsoft.com/office/drawing/2014/main" id="{C006CC9A-A649-4C67-AB37-7991FF219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2711-AEB8-4492-988B-74F6C08A8119}" type="datetime1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="" xmlns:a16="http://schemas.microsoft.com/office/drawing/2014/main" id="{77062766-F44F-4264-8781-CD1D3166A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 </a:t>
            </a:r>
            <a:r>
              <a:rPr lang="en-US" dirty="0"/>
              <a:t>Law Chambers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="" xmlns:a16="http://schemas.microsoft.com/office/drawing/2014/main" id="{4AADDCD6-6AE4-4B1D-9AB6-EA065A789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712770-70BF-45E6-B7C9-C07B1DF1FB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7D01FF28-21AD-4CFA-B3CB-A6A84E583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446F7-B0F9-4071-9AD0-5E213AC4D2A2}" type="datetime1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1F64A2F-5653-42CE-8A43-13CDC0818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 </a:t>
            </a:r>
            <a:r>
              <a:rPr lang="en-US" dirty="0"/>
              <a:t>Law Chambers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9D627D-D1BB-4B69-B8D3-6DC240A54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E71FBE-AA50-4088-82F5-49FF4227C91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="" xmlns:a16="http://schemas.microsoft.com/office/drawing/2014/main" id="{C006CC9A-A649-4C67-AB37-7991FF219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F4FD2-3962-4753-879A-58D2A45D0E26}" type="datetime1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="" xmlns:a16="http://schemas.microsoft.com/office/drawing/2014/main" id="{77062766-F44F-4264-8781-CD1D3166A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 </a:t>
            </a:r>
            <a:r>
              <a:rPr lang="en-US" dirty="0"/>
              <a:t>Law Chambers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="" xmlns:a16="http://schemas.microsoft.com/office/drawing/2014/main" id="{4AADDCD6-6AE4-4B1D-9AB6-EA065A789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C05D2E-4E15-40FB-9DE7-227EAD151E1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8C68E234-A948-4DB3-A8A5-036C886F73E2}"/>
              </a:ext>
            </a:extLst>
          </p:cNvPr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23B346A-CC33-4201-B365-A8B0390DFEB8}"/>
              </a:ext>
            </a:extLst>
          </p:cNvPr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C30E5D80-2989-48AA-AF08-F456FD672677}"/>
              </a:ext>
            </a:extLst>
          </p:cNvPr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CE65E0EC-EDA8-4F24-8747-241AE9C7A55C}"/>
              </a:ext>
            </a:extLst>
          </p:cNvPr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11">
            <a:extLst>
              <a:ext uri="{FF2B5EF4-FFF2-40B4-BE49-F238E27FC236}">
                <a16:creationId xmlns="" xmlns:a16="http://schemas.microsoft.com/office/drawing/2014/main" id="{F840DF0F-B206-4B4A-98F4-7DF6287222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ABD9DEE-C16E-436C-9590-6B8E41F59FF4}" type="datetime1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10" name="Slide Number Placeholder 12">
            <a:extLst>
              <a:ext uri="{FF2B5EF4-FFF2-40B4-BE49-F238E27FC236}">
                <a16:creationId xmlns="" xmlns:a16="http://schemas.microsoft.com/office/drawing/2014/main" id="{E6D6119C-D2D6-444E-ACB1-BB401DBDF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0E679E95-7A34-4BE0-9CAB-49DB7154764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" name="Footer Placeholder 13">
            <a:extLst>
              <a:ext uri="{FF2B5EF4-FFF2-40B4-BE49-F238E27FC236}">
                <a16:creationId xmlns="" xmlns:a16="http://schemas.microsoft.com/office/drawing/2014/main" id="{4E07B881-16E6-43F1-8B4B-F55D4B608D6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 </a:t>
            </a:r>
            <a:r>
              <a:rPr lang="en-US" dirty="0"/>
              <a:t>Law Chambers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="" xmlns:a16="http://schemas.microsoft.com/office/drawing/2014/main" id="{C006CC9A-A649-4C67-AB37-7991FF2196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CB9D886-85C9-463E-B2B8-75DCA052F14B}" type="datetime1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7062766-F44F-4264-8781-CD1D3166A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Saxena &amp; Saxena </a:t>
            </a:r>
            <a:r>
              <a:rPr lang="en-US" dirty="0"/>
              <a:t>Law Chambers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B64D525-CB81-4C88-8BA1-2AD488C199F7}"/>
              </a:ext>
            </a:extLst>
          </p:cNvPr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2E93F030-0845-4D0F-AF2D-D7FBD54E567D}"/>
              </a:ext>
            </a:extLst>
          </p:cNvPr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3D9F090B-2725-493F-8F9B-C2D416D09126}"/>
              </a:ext>
            </a:extLst>
          </p:cNvPr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>
            <a:extLst>
              <a:ext uri="{FF2B5EF4-FFF2-40B4-BE49-F238E27FC236}">
                <a16:creationId xmlns="" xmlns:a16="http://schemas.microsoft.com/office/drawing/2014/main" id="{4AADDCD6-6AE4-4B1D-9AB6-EA065A789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Tw Cen MT" pitchFamily="34" charset="0"/>
              </a:defRPr>
            </a:lvl1pPr>
          </a:lstStyle>
          <a:p>
            <a:fld id="{3D3DBE2D-2011-4CBC-91FF-52828B073CA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77" r:id="rId2"/>
    <p:sldLayoutId id="2147483882" r:id="rId3"/>
    <p:sldLayoutId id="2147483883" r:id="rId4"/>
    <p:sldLayoutId id="2147483884" r:id="rId5"/>
    <p:sldLayoutId id="2147483878" r:id="rId6"/>
    <p:sldLayoutId id="2147483885" r:id="rId7"/>
    <p:sldLayoutId id="2147483879" r:id="rId8"/>
    <p:sldLayoutId id="2147483886" r:id="rId9"/>
    <p:sldLayoutId id="2147483880" r:id="rId10"/>
    <p:sldLayoutId id="214748388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9BBB5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064A2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dvisor@sslclegal.in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DCE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391B77-5927-46E8-A71C-12CCC2E562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229600" cy="27432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DISCUSSIONS ON SHELL COMPANIES, STRIKING OFF OF COMPANIES &amp; DISQUALIFICATIONS OF DIRECTORS</a:t>
            </a:r>
            <a:br>
              <a:rPr lang="en-US" sz="4000" b="1" cap="none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3600" u="sng" cap="none" dirty="0">
              <a:solidFill>
                <a:srgbClr val="17375E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6F63D05-8DF1-4CDC-AD43-E435BDAA9B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7772400" cy="3124200"/>
          </a:xfrm>
        </p:spPr>
        <p:txBody>
          <a:bodyPr>
            <a:noAutofit/>
          </a:bodyPr>
          <a:lstStyle/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b="1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Adv. Arun Saxena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b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Saxena &amp; Saxena </a:t>
            </a:r>
            <a:r>
              <a:rPr lang="en-US" sz="2400" b="1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Law Chambers</a:t>
            </a:r>
          </a:p>
          <a:p>
            <a:pPr marL="2281238" indent="-3175" eaLnBrk="1" fontAlgn="auto" hangingPunct="1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Advocates &amp; Attorneys</a:t>
            </a:r>
          </a:p>
          <a:p>
            <a:pPr marL="2281238" indent="-3175" eaLnBrk="1" fontAlgn="auto" hangingPunct="1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603-604, New Delhi House</a:t>
            </a:r>
          </a:p>
          <a:p>
            <a:pPr marL="2281238" indent="-3175" eaLnBrk="1" fontAlgn="auto" hangingPunct="1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27, </a:t>
            </a:r>
            <a:r>
              <a:rPr lang="en-US" sz="2000" b="1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Barakhamba</a:t>
            </a:r>
            <a:r>
              <a:rPr lang="en-US" sz="2000" b="1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Road,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New Delhi – 110 001.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Mob.: 9810037364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1800" b="1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E-mail : </a:t>
            </a:r>
            <a:r>
              <a:rPr lang="en-US" sz="1800" b="1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/>
              </a:rPr>
              <a:t>advisor@sslclegal.in</a:t>
            </a:r>
            <a:r>
              <a:rPr lang="en-US" sz="1800" b="1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 altLang="en-US" sz="4000" b="1" smtClean="0">
                <a:solidFill>
                  <a:schemeClr val="tx1"/>
                </a:solidFill>
              </a:rPr>
              <a:t>DORMANT COMPANY</a:t>
            </a:r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70E5C66-F7DC-4A20-B9CD-1DB2864947F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514350" lvl="2" indent="-514350" algn="just" eaLnBrk="1" hangingPunct="1">
              <a:buFont typeface="Wingdings" pitchFamily="2" charset="2"/>
              <a:buAutoNum type="romanLcParenR" startAt="5"/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ROC on application shall allow the status of dormant company and will issue a certificate (App MSC 1)</a:t>
            </a:r>
          </a:p>
          <a:p>
            <a:pPr marL="514350" lvl="2" indent="-514350" algn="just" eaLnBrk="1" hangingPunct="1">
              <a:buFont typeface="Wingdings" pitchFamily="2" charset="2"/>
              <a:buAutoNum type="romanLcParenR" startAt="5"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65138" lvl="2" indent="-465138" algn="just" eaLnBrk="1" hangingPunct="1"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vi)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ROC may also </a:t>
            </a:r>
            <a:r>
              <a:rPr lang="en-US" sz="24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suo-moto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enter the name of any company in Register of Dormant Companies.</a:t>
            </a:r>
          </a:p>
          <a:p>
            <a:pPr marL="465138" lvl="2" indent="-465138"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14350" lvl="2" indent="-514350" algn="just" eaLnBrk="1" hangingPunct="1">
              <a:buFont typeface="Wingdings" pitchFamily="2" charset="2"/>
              <a:buAutoNum type="romanLcParenR" startAt="7"/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Dormant company shall have minimum no. of directors and </a:t>
            </a:r>
          </a:p>
          <a:p>
            <a:pPr marL="514350" lvl="2" indent="-514350" algn="just" eaLnBrk="1" hangingPunct="1">
              <a:buFont typeface="Wingdings" pitchFamily="2" charset="2"/>
              <a:buAutoNum type="romanLcParenR" startAt="7"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4" name="Slide Number Placeholder 3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fld id="{595CFC49-FBD7-4E76-8AC9-F7EC325F17BA}" type="slidenum">
              <a:rPr lang="en-US" altLang="en-US" sz="1200"/>
              <a:pPr>
                <a:lnSpc>
                  <a:spcPct val="80000"/>
                </a:lnSpc>
              </a:pPr>
              <a:t>10</a:t>
            </a:fld>
            <a:endParaRPr lang="en-US" altLang="en-US" sz="1200"/>
          </a:p>
        </p:txBody>
      </p:sp>
      <p:sp>
        <p:nvSpPr>
          <p:cNvPr id="73733" name="Footer Placeholder 4">
            <a:extLst>
              <a:ext uri="{FF2B5EF4-FFF2-40B4-BE49-F238E27FC236}">
                <a16:creationId xmlns="" xmlns:a16="http://schemas.microsoft.com/office/drawing/2014/main" id="{5F15BC83-3D89-4B27-98E3-A8E4D6304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0010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Saxena &amp; Saxena 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 altLang="en-US" sz="4000" b="1" smtClean="0">
                <a:solidFill>
                  <a:schemeClr val="tx1"/>
                </a:solidFill>
              </a:rPr>
              <a:t>DORMANT COMPANY</a:t>
            </a:r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DA0E904-3301-446D-8DB4-EAEBDD459CE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465138" lvl="2" indent="-465138" algn="just" eaLnBrk="1" hangingPunct="1"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viii)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file return of dormant company duly audited in  MSC 3 within 30 days from close of financial year, to retain its dormant status </a:t>
            </a:r>
          </a:p>
          <a:p>
            <a:pPr marL="465138" lvl="2" indent="-465138"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65138" lvl="2" indent="-465138" algn="just" eaLnBrk="1" hangingPunct="1"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ix)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Dormant company may become active company on an application filed by company  (MSC 4).</a:t>
            </a:r>
          </a:p>
          <a:p>
            <a:pPr marL="465138" lvl="2" indent="-465138"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14350" lvl="2" indent="-514350" algn="just" eaLnBrk="1" hangingPunct="1"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x) 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ROC shall strike the name of dormant company which has dormant status for more than 5 years.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508" name="Slide Number Placeholder 3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fld id="{D433468A-ABC3-48EB-A594-AC9AF3746C74}" type="slidenum">
              <a:rPr lang="en-US" altLang="en-US" sz="1200"/>
              <a:pPr>
                <a:lnSpc>
                  <a:spcPct val="80000"/>
                </a:lnSpc>
              </a:pPr>
              <a:t>11</a:t>
            </a:fld>
            <a:endParaRPr lang="en-US" altLang="en-US" sz="1200"/>
          </a:p>
        </p:txBody>
      </p:sp>
      <p:sp>
        <p:nvSpPr>
          <p:cNvPr id="73733" name="Footer Placeholder 4">
            <a:extLst>
              <a:ext uri="{FF2B5EF4-FFF2-40B4-BE49-F238E27FC236}">
                <a16:creationId xmlns="" xmlns:a16="http://schemas.microsoft.com/office/drawing/2014/main" id="{17D66D98-4416-40F5-8EC3-E1AB1FFEE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0010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Saxena &amp; Saxena 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Striking off of Companies (Section 248)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="" xmlns:a16="http://schemas.microsoft.com/office/drawing/2014/main" id="{0DEC0191-B9D6-4B10-83DE-6867C6FBD1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5029200"/>
          </a:xfrm>
        </p:spPr>
        <p:txBody>
          <a:bodyPr/>
          <a:lstStyle/>
          <a:p>
            <a:pPr marL="457200" indent="-457200" algn="just" eaLnBrk="1" hangingPunct="1">
              <a:buFont typeface="Wingdings" pitchFamily="2" charset="2"/>
              <a:buNone/>
              <a:defRPr/>
            </a:pPr>
            <a:r>
              <a:rPr lang="en-US" sz="2400" b="1" u="sng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Power of Registrar of Companies</a:t>
            </a:r>
          </a:p>
          <a:p>
            <a:pPr marL="457200" indent="-457200" algn="just" eaLnBrk="1" hangingPunct="1">
              <a:buFont typeface="Wingdings" pitchFamily="2" charset="2"/>
              <a:buNone/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Where the Registrar has reasonable cause to believe that:-</a:t>
            </a:r>
          </a:p>
          <a:p>
            <a:pPr marL="457200" indent="-457200" algn="just" eaLnBrk="1" hangingPunct="1">
              <a:buFont typeface="Wingdings" pitchFamily="2" charset="2"/>
              <a:buNone/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a)   A company has 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failed to commence its business 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within 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one year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its incorporation;</a:t>
            </a:r>
          </a:p>
          <a:p>
            <a:pPr marL="457200" indent="-457200"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just" eaLnBrk="1" hangingPunct="1">
              <a:buFont typeface="Wingdings" pitchFamily="2" charset="2"/>
              <a:buNone/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b)   The subscribers to the memorandum have 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 paid the subscription 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which they had undertaken to pay within a period of 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180 days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from the date of incorporation of a company and a 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declaration under sub-section (1) of section 11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to this effect has not been filed 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within 180 days 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 its incorporation; or</a:t>
            </a:r>
          </a:p>
          <a:p>
            <a:pPr marL="457200" indent="-457200"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532" name="Slide Number Placeholder 3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fld id="{CCA39E2A-8594-4343-8CB6-E2648FF665AB}" type="slidenum">
              <a:rPr lang="en-US" altLang="en-US" sz="1200"/>
              <a:pPr>
                <a:lnSpc>
                  <a:spcPct val="80000"/>
                </a:lnSpc>
              </a:pPr>
              <a:t>12</a:t>
            </a:fld>
            <a:endParaRPr lang="en-US" altLang="en-US" sz="1200"/>
          </a:p>
        </p:txBody>
      </p:sp>
      <p:sp>
        <p:nvSpPr>
          <p:cNvPr id="11269" name="Footer Placeholder 4">
            <a:extLst>
              <a:ext uri="{FF2B5EF4-FFF2-40B4-BE49-F238E27FC236}">
                <a16:creationId xmlns="" xmlns:a16="http://schemas.microsoft.com/office/drawing/2014/main" id="{6FF1F5B4-5136-4C2F-BCA6-2B0724C53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1F497D"/>
                </a:solidFill>
              </a:rPr>
              <a:t>Saxena &amp; Saxena 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Striking off of Companies (Section 248)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="" xmlns:a16="http://schemas.microsoft.com/office/drawing/2014/main" id="{F60AED1F-EF07-4226-88F0-8142DBB15EB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5029200"/>
          </a:xfrm>
        </p:spPr>
        <p:txBody>
          <a:bodyPr/>
          <a:lstStyle/>
          <a:p>
            <a:pPr marL="457200" indent="-457200" algn="just" eaLnBrk="1" hangingPunct="1">
              <a:buFont typeface="Wingdings" pitchFamily="2" charset="2"/>
              <a:buNone/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c)   A company is 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 carrying on any business or operation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for a period of two immediately preceding financial years and has 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 made any application 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within such period f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or obtaining the status of a dormant company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under section 455.</a:t>
            </a:r>
          </a:p>
          <a:p>
            <a:pPr marL="347663" indent="-347663"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7663" indent="0" algn="just" eaLnBrk="1" hangingPunct="1">
              <a:buFont typeface="Wingdings" pitchFamily="2" charset="2"/>
              <a:buNone/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ROC shall send the notice to the company and all the directors, asking directors to give their representation within 30 days.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556" name="Slide Number Placeholder 3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fld id="{AF89C7CE-BE6F-4945-A595-BD9AD97948E8}" type="slidenum">
              <a:rPr lang="en-US" altLang="en-US" sz="1200"/>
              <a:pPr>
                <a:lnSpc>
                  <a:spcPct val="80000"/>
                </a:lnSpc>
              </a:pPr>
              <a:t>13</a:t>
            </a:fld>
            <a:endParaRPr lang="en-US" altLang="en-US" sz="1200"/>
          </a:p>
        </p:txBody>
      </p:sp>
      <p:sp>
        <p:nvSpPr>
          <p:cNvPr id="11269" name="Footer Placeholder 4">
            <a:extLst>
              <a:ext uri="{FF2B5EF4-FFF2-40B4-BE49-F238E27FC236}">
                <a16:creationId xmlns="" xmlns:a16="http://schemas.microsoft.com/office/drawing/2014/main" id="{C4216CB1-CF9B-4B02-AC2D-0B4DD5FBD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1F497D"/>
                </a:solidFill>
              </a:rPr>
              <a:t>Saxena &amp; Saxena 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Striking off of Companies (Section 248)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="" xmlns:a16="http://schemas.microsoft.com/office/drawing/2014/main" id="{3ED1192E-5DA7-4E42-80D2-BA249361414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5029200"/>
          </a:xfrm>
        </p:spPr>
        <p:txBody>
          <a:bodyPr/>
          <a:lstStyle/>
          <a:p>
            <a:pPr marL="58738" indent="0" algn="just" eaLnBrk="1" hangingPunct="1">
              <a:buFont typeface="Wingdings" pitchFamily="2" charset="2"/>
              <a:buNone/>
              <a:defRPr/>
            </a:pPr>
            <a:r>
              <a:rPr lang="en-US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ROC before striking of the name shall satisfy himself that sufficient provision has been made :-</a:t>
            </a:r>
          </a:p>
          <a:p>
            <a:pPr marL="515938" indent="-457200" algn="just" eaLnBrk="1" hangingPunct="1">
              <a:buFont typeface="Wingdings" pitchFamily="2" charset="2"/>
              <a:buAutoNum type="arabicParenR"/>
              <a:defRPr/>
            </a:pPr>
            <a:r>
              <a:rPr lang="en-US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the </a:t>
            </a:r>
            <a:r>
              <a:rPr lang="en-US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realisation</a:t>
            </a:r>
            <a:r>
              <a:rPr lang="en-US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all amount due to the company.</a:t>
            </a:r>
          </a:p>
          <a:p>
            <a:pPr marL="515938" indent="-457200" algn="just" eaLnBrk="1" hangingPunct="1">
              <a:buFont typeface="Wingdings" pitchFamily="2" charset="2"/>
              <a:buAutoNum type="arabicParenR"/>
              <a:defRPr/>
            </a:pPr>
            <a:r>
              <a:rPr lang="en-US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payment and discharge of its liabilities and obligation. </a:t>
            </a:r>
          </a:p>
          <a:p>
            <a:pPr marL="515938" indent="-457200" algn="just" eaLnBrk="1" hangingPunct="1">
              <a:buFont typeface="Wingdings" pitchFamily="2" charset="2"/>
              <a:buAutoNum type="arabicParenR"/>
              <a:defRPr/>
            </a:pPr>
            <a:r>
              <a:rPr lang="en-US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Take necessary undertaking from directors, managing director or person in charge in the management (if necessary).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  <a:defRPr/>
            </a:pPr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580" name="Slide Number Placeholder 3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fld id="{5C451446-39E6-40A4-8B61-BBB97393E8DF}" type="slidenum">
              <a:rPr lang="en-US" altLang="en-US" sz="1200"/>
              <a:pPr>
                <a:lnSpc>
                  <a:spcPct val="80000"/>
                </a:lnSpc>
              </a:pPr>
              <a:t>14</a:t>
            </a:fld>
            <a:endParaRPr lang="en-US" altLang="en-US" sz="1200"/>
          </a:p>
        </p:txBody>
      </p:sp>
      <p:sp>
        <p:nvSpPr>
          <p:cNvPr id="11269" name="Footer Placeholder 4">
            <a:extLst>
              <a:ext uri="{FF2B5EF4-FFF2-40B4-BE49-F238E27FC236}">
                <a16:creationId xmlns="" xmlns:a16="http://schemas.microsoft.com/office/drawing/2014/main" id="{2F0C2121-B7E8-429E-B77C-475128D90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1F497D"/>
                </a:solidFill>
              </a:rPr>
              <a:t>Saxena &amp; Saxena 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Striking off of Companies (Section 248)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="" xmlns:a16="http://schemas.microsoft.com/office/drawing/2014/main" id="{2D46CE1C-4833-4ACD-9988-3169ACC07A4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5029200"/>
          </a:xfrm>
        </p:spPr>
        <p:txBody>
          <a:bodyPr/>
          <a:lstStyle/>
          <a:p>
            <a:pPr marL="58738" indent="0" algn="just" eaLnBrk="1" hangingPunct="1">
              <a:buFont typeface="Wingdings" pitchFamily="2" charset="2"/>
              <a:buNone/>
              <a:defRPr/>
            </a:pP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</a:t>
            </a:r>
            <a:r>
              <a:rPr lang="en-US" sz="22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assets of the company shall be made available</a:t>
            </a: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for the payment or discharge of all its liabilities and obligations </a:t>
            </a:r>
            <a:r>
              <a:rPr lang="en-US" sz="22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even after the date of the order removing the name of the company</a:t>
            </a: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from the registrar of companies.</a:t>
            </a:r>
          </a:p>
          <a:p>
            <a:pPr marL="406400" indent="-347663" algn="just" eaLnBrk="1" hangingPunct="1">
              <a:defRPr/>
            </a:pPr>
            <a:r>
              <a:rPr lang="en-US" sz="22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liability,</a:t>
            </a: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if any, of every director, manager or other officer who was exercising any power of management, and of every member of the company dissolved under sub-section(5),</a:t>
            </a:r>
            <a:r>
              <a:rPr lang="en-US" sz="22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shall continue and may be enforced </a:t>
            </a: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 if the company had not been dissolved. </a:t>
            </a:r>
          </a:p>
          <a:p>
            <a:pPr marL="406400" indent="-347663" algn="just" eaLnBrk="1" hangingPunct="1">
              <a:defRPr/>
            </a:pP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NCLT is power to winding up the company, name of which is strike off.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  <a:defRPr/>
            </a:pPr>
            <a:endParaRPr lang="en-US" sz="2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604" name="Slide Number Placeholder 3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fld id="{B2BFEDB6-F999-4A78-A23F-902E47DC2A3B}" type="slidenum">
              <a:rPr lang="en-US" altLang="en-US" sz="1200"/>
              <a:pPr>
                <a:lnSpc>
                  <a:spcPct val="80000"/>
                </a:lnSpc>
              </a:pPr>
              <a:t>15</a:t>
            </a:fld>
            <a:endParaRPr lang="en-US" altLang="en-US" sz="1200"/>
          </a:p>
        </p:txBody>
      </p:sp>
      <p:sp>
        <p:nvSpPr>
          <p:cNvPr id="11269" name="Footer Placeholder 4">
            <a:extLst>
              <a:ext uri="{FF2B5EF4-FFF2-40B4-BE49-F238E27FC236}">
                <a16:creationId xmlns="" xmlns:a16="http://schemas.microsoft.com/office/drawing/2014/main" id="{60D2ECAA-C80F-4B9D-8061-B64DAD7B4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1F497D"/>
                </a:solidFill>
              </a:rPr>
              <a:t>Saxena &amp; Saxena 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Striking off of Companies (Section 248)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="" xmlns:a16="http://schemas.microsoft.com/office/drawing/2014/main" id="{E2A1217E-3460-4D96-9E83-3D27F82FF44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5029200"/>
          </a:xfrm>
        </p:spPr>
        <p:txBody>
          <a:bodyPr/>
          <a:lstStyle/>
          <a:p>
            <a:pPr marL="457200" indent="-457200" algn="just" eaLnBrk="1" hangingPunct="1">
              <a:buFont typeface="Wingdings" pitchFamily="2" charset="2"/>
              <a:buNone/>
              <a:defRPr/>
            </a:pPr>
            <a:r>
              <a:rPr lang="en-US" sz="2400" b="1" u="sng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Suo</a:t>
            </a:r>
            <a:r>
              <a:rPr lang="en-US" sz="2400" b="1" u="sng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-motto by Directors</a:t>
            </a:r>
          </a:p>
          <a:p>
            <a:pPr marL="457200" indent="-457200" algn="just" eaLnBrk="1" hangingPunct="1"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Special Resolution</a:t>
            </a:r>
          </a:p>
          <a:p>
            <a:pPr marL="457200" indent="-457200" algn="just" eaLnBrk="1" hangingPunct="1"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Consent of 75% members</a:t>
            </a:r>
          </a:p>
          <a:p>
            <a:pPr marL="457200" indent="-457200" algn="just" eaLnBrk="1" hangingPunct="1"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Apply to ROC along with approval of Regulatory Body( if any).</a:t>
            </a:r>
          </a:p>
          <a:p>
            <a:pPr marL="457200" indent="-457200" algn="just" eaLnBrk="1" hangingPunct="1"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ROC shall issue the public notice</a:t>
            </a:r>
          </a:p>
          <a:p>
            <a:pPr marL="457200" indent="-457200" algn="just" eaLnBrk="1" hangingPunct="1"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Publication in Official Gazette</a:t>
            </a:r>
          </a:p>
          <a:p>
            <a:pPr marL="457200" indent="-457200" algn="just" eaLnBrk="1" hangingPunct="1"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Striking of the name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628" name="Slide Number Placeholder 3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fld id="{C3BB9477-07EA-4CEE-B4A4-20DE692015B6}" type="slidenum">
              <a:rPr lang="en-US" altLang="en-US" sz="1200"/>
              <a:pPr>
                <a:lnSpc>
                  <a:spcPct val="80000"/>
                </a:lnSpc>
              </a:pPr>
              <a:t>16</a:t>
            </a:fld>
            <a:endParaRPr lang="en-US" altLang="en-US" sz="1200"/>
          </a:p>
        </p:txBody>
      </p:sp>
      <p:sp>
        <p:nvSpPr>
          <p:cNvPr id="11269" name="Footer Placeholder 4">
            <a:extLst>
              <a:ext uri="{FF2B5EF4-FFF2-40B4-BE49-F238E27FC236}">
                <a16:creationId xmlns="" xmlns:a16="http://schemas.microsoft.com/office/drawing/2014/main" id="{45ED0F49-53DA-4775-ADFE-DCDEF3468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Saxena &amp; Saxena 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Section 249 – Restriction on making suo-motto application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="" xmlns:a16="http://schemas.microsoft.com/office/drawing/2014/main" id="{072E1264-4CC8-4397-A545-302361E9BF7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5029200"/>
          </a:xfrm>
        </p:spPr>
        <p:txBody>
          <a:bodyPr/>
          <a:lstStyle/>
          <a:p>
            <a:pPr marL="58738" indent="0" algn="just" eaLnBrk="1" hangingPunct="1">
              <a:buFont typeface="Wingdings" pitchFamily="2" charset="2"/>
              <a:buNone/>
              <a:defRPr/>
            </a:pPr>
            <a:r>
              <a:rPr lang="en-US" sz="22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Directors </a:t>
            </a: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cannot make the application </a:t>
            </a:r>
            <a:r>
              <a:rPr lang="en-US" sz="22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suo-moto</a:t>
            </a: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u/s 248 sub-section 2 </a:t>
            </a:r>
            <a:r>
              <a:rPr lang="en-US" sz="22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at any time in the previous 3 months</a:t>
            </a: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the company</a:t>
            </a:r>
          </a:p>
          <a:p>
            <a:pPr marL="406400" indent="-347663" algn="just" eaLnBrk="1" hangingPunct="1">
              <a:defRPr/>
            </a:pP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has changed its </a:t>
            </a:r>
            <a:r>
              <a:rPr lang="en-US" sz="22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name </a:t>
            </a: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or </a:t>
            </a:r>
            <a:r>
              <a:rPr lang="en-US" sz="22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shifted its registered office </a:t>
            </a: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from </a:t>
            </a:r>
            <a:r>
              <a:rPr lang="en-US" sz="22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one state to other state.</a:t>
            </a:r>
          </a:p>
          <a:p>
            <a:pPr marL="406400" indent="-347663" algn="just" eaLnBrk="1" hangingPunct="1">
              <a:defRPr/>
            </a:pP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has made the </a:t>
            </a:r>
            <a:r>
              <a:rPr lang="en-US" sz="22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disposal of property or rights</a:t>
            </a: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before </a:t>
            </a:r>
            <a:r>
              <a:rPr lang="en-US" sz="22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cesser</a:t>
            </a: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trade or business as engaged in any other activity except one which is necessary for the purpose of making the application under this section. </a:t>
            </a:r>
          </a:p>
          <a:p>
            <a:pPr marL="406400" indent="-347663" algn="just" eaLnBrk="1" hangingPunct="1">
              <a:defRPr/>
            </a:pP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has made the </a:t>
            </a:r>
            <a:r>
              <a:rPr lang="en-US" sz="22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application to Tribunal </a:t>
            </a: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sanctioning of the </a:t>
            </a:r>
            <a:r>
              <a:rPr lang="en-US" sz="22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scheme of compromise or arrangement</a:t>
            </a: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which is not finally concluded. </a:t>
            </a:r>
          </a:p>
          <a:p>
            <a:pPr marL="406400" indent="-347663" algn="just" eaLnBrk="1" hangingPunct="1">
              <a:defRPr/>
            </a:pP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company is </a:t>
            </a:r>
            <a:r>
              <a:rPr lang="en-US" sz="22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being wound up.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  <a:defRPr/>
            </a:pPr>
            <a:endParaRPr lang="en-US" sz="2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652" name="Slide Number Placeholder 3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fld id="{4CB6B8D0-8873-4C44-B377-58AF0948077A}" type="slidenum">
              <a:rPr lang="en-US" altLang="en-US" sz="1200"/>
              <a:pPr>
                <a:lnSpc>
                  <a:spcPct val="80000"/>
                </a:lnSpc>
              </a:pPr>
              <a:t>17</a:t>
            </a:fld>
            <a:endParaRPr lang="en-US" altLang="en-US" sz="1200"/>
          </a:p>
        </p:txBody>
      </p:sp>
      <p:sp>
        <p:nvSpPr>
          <p:cNvPr id="11269" name="Footer Placeholder 4">
            <a:extLst>
              <a:ext uri="{FF2B5EF4-FFF2-40B4-BE49-F238E27FC236}">
                <a16:creationId xmlns="" xmlns:a16="http://schemas.microsoft.com/office/drawing/2014/main" id="{887856C6-117B-41A3-B187-FA20E699D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Saxena &amp; Saxena 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Effect of company notified as dissolved (Section 250)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="" xmlns:a16="http://schemas.microsoft.com/office/drawing/2014/main" id="{44434402-CD00-4AE2-9353-71110094F12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05800" cy="5029200"/>
          </a:xfrm>
        </p:spPr>
        <p:txBody>
          <a:bodyPr/>
          <a:lstStyle/>
          <a:p>
            <a:pPr marL="58738" indent="0" algn="just" eaLnBrk="1" hangingPunct="1">
              <a:buFont typeface="Wingdings" pitchFamily="2" charset="2"/>
              <a:buChar char="Ø"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8738" indent="0" algn="just" eaLnBrk="1" hangingPunct="1">
              <a:buFont typeface="Wingdings" pitchFamily="2" charset="2"/>
              <a:buChar char="Ø"/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Ceased  to operate.</a:t>
            </a:r>
          </a:p>
          <a:p>
            <a:pPr marL="58738" indent="0"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90513" indent="-231775" algn="just" eaLnBrk="1" hangingPunct="1">
              <a:buFont typeface="Wingdings" pitchFamily="2" charset="2"/>
              <a:buChar char="Ø"/>
              <a:defRPr/>
            </a:pP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Certificate of incorporation deemed to have been cancelled except for the purpose of  releasing the amount due to the company or payment or </a:t>
            </a:r>
            <a:r>
              <a:rPr lang="en-US" sz="24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dis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-charge of the liability or application of the company. </a:t>
            </a: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676" name="Slide Number Placeholder 3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fld id="{F9834BAE-56F1-4BDE-B861-967CFA7C1F8E}" type="slidenum">
              <a:rPr lang="en-US" altLang="en-US" sz="1200"/>
              <a:pPr>
                <a:lnSpc>
                  <a:spcPct val="80000"/>
                </a:lnSpc>
              </a:pPr>
              <a:t>18</a:t>
            </a:fld>
            <a:endParaRPr lang="en-US" altLang="en-US" sz="1200"/>
          </a:p>
        </p:txBody>
      </p:sp>
      <p:sp>
        <p:nvSpPr>
          <p:cNvPr id="11269" name="Footer Placeholder 4">
            <a:extLst>
              <a:ext uri="{FF2B5EF4-FFF2-40B4-BE49-F238E27FC236}">
                <a16:creationId xmlns="" xmlns:a16="http://schemas.microsoft.com/office/drawing/2014/main" id="{48BF4D6F-9996-40BF-BEE3-2B1135D1F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Saxena &amp; Saxena 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Fraudulent application for removal of name (Section 251)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="" xmlns:a16="http://schemas.microsoft.com/office/drawing/2014/main" id="{928B04E7-9FBE-4458-8CB6-0C2A531E9E6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05800" cy="5029200"/>
          </a:xfrm>
        </p:spPr>
        <p:txBody>
          <a:bodyPr/>
          <a:lstStyle/>
          <a:p>
            <a:pPr marL="58738" indent="0" algn="just" eaLnBrk="1" hangingPunct="1">
              <a:buFont typeface="Wingdings" pitchFamily="2" charset="2"/>
              <a:buChar char="Ø"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8738" indent="0" algn="just" eaLnBrk="1" hangingPunct="1">
              <a:buFont typeface="Wingdings" pitchFamily="2" charset="2"/>
              <a:buNone/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Application with an  object of:</a:t>
            </a:r>
          </a:p>
          <a:p>
            <a:pPr marL="515938" indent="-457200" algn="just" eaLnBrk="1" hangingPunct="1">
              <a:buFont typeface="Wingdings" pitchFamily="2" charset="2"/>
              <a:buAutoNum type="alphaLcParenR"/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evading liabilities or </a:t>
            </a:r>
          </a:p>
          <a:p>
            <a:pPr marL="515938" indent="-457200" algn="just" eaLnBrk="1" hangingPunct="1">
              <a:buFont typeface="Wingdings" pitchFamily="2" charset="2"/>
              <a:buAutoNum type="alphaLcParenR"/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With an  intention to deceive a creditor or any other person.</a:t>
            </a:r>
          </a:p>
          <a:p>
            <a:pPr marL="58738" indent="0" algn="just" eaLnBrk="1" hangingPunct="1">
              <a:buFont typeface="Wingdings" pitchFamily="2" charset="2"/>
              <a:buNone/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  Liable to pay penalty, damage, the loss incurred by such person, </a:t>
            </a:r>
          </a:p>
          <a:p>
            <a:pPr marL="58738" indent="0" algn="just" eaLnBrk="1" hangingPunct="1">
              <a:buFont typeface="Wingdings" pitchFamily="2" charset="2"/>
              <a:buNone/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  punishment u/s 447.</a:t>
            </a:r>
          </a:p>
          <a:p>
            <a:pPr marL="58738" indent="0"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700" name="Slide Number Placeholder 3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fld id="{6E1237F2-D718-4EEE-8273-85C3B9276968}" type="slidenum">
              <a:rPr lang="en-US" altLang="en-US" sz="1200"/>
              <a:pPr>
                <a:lnSpc>
                  <a:spcPct val="80000"/>
                </a:lnSpc>
              </a:pPr>
              <a:t>19</a:t>
            </a:fld>
            <a:endParaRPr lang="en-US" altLang="en-US" sz="1200"/>
          </a:p>
        </p:txBody>
      </p:sp>
      <p:sp>
        <p:nvSpPr>
          <p:cNvPr id="11269" name="Footer Placeholder 4">
            <a:extLst>
              <a:ext uri="{FF2B5EF4-FFF2-40B4-BE49-F238E27FC236}">
                <a16:creationId xmlns="" xmlns:a16="http://schemas.microsoft.com/office/drawing/2014/main" id="{68A3C5F7-690E-4656-AFCC-1B8F27BB8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Saxena &amp; Saxena 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mtClean="0"/>
              <a:t>DEFINITION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="" xmlns:a16="http://schemas.microsoft.com/office/drawing/2014/main" id="{FA7D36A3-6992-4F89-B3A2-B07EF0F04C7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en-US" altLang="en-US" dirty="0">
                <a:latin typeface="Arial Unicode MS" pitchFamily="34" charset="-128"/>
                <a:ea typeface="Arial Unicode MS" pitchFamily="34" charset="-128"/>
              </a:rPr>
              <a:t>Shell company  is Not defined anywhere in any Act </a:t>
            </a:r>
            <a:r>
              <a:rPr lang="en-US" altLang="en-US" b="1" dirty="0">
                <a:latin typeface="Arial Unicode MS" pitchFamily="34" charset="-128"/>
                <a:ea typeface="Arial Unicode MS" pitchFamily="34" charset="-128"/>
              </a:rPr>
              <a:t>in India</a:t>
            </a:r>
            <a:r>
              <a:rPr lang="en-US" altLang="en-US" dirty="0">
                <a:latin typeface="Arial Unicode MS" pitchFamily="34" charset="-128"/>
                <a:ea typeface="Arial Unicode MS" pitchFamily="34" charset="-128"/>
              </a:rPr>
              <a:t>.</a:t>
            </a:r>
          </a:p>
          <a:p>
            <a:pPr>
              <a:buFont typeface="Wingdings" pitchFamily="2" charset="2"/>
              <a:buChar char="Ø"/>
              <a:defRPr/>
            </a:pPr>
            <a:endParaRPr lang="en-US" altLang="en-US" dirty="0">
              <a:latin typeface="Arial Unicode MS" pitchFamily="34" charset="-128"/>
              <a:ea typeface="Arial Unicode MS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altLang="en-US" b="1" dirty="0">
                <a:latin typeface="Arial Unicode MS" pitchFamily="34" charset="-128"/>
                <a:ea typeface="Arial Unicode MS" pitchFamily="34" charset="-128"/>
              </a:rPr>
              <a:t>As per US Security Act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altLang="en-US" dirty="0">
                <a:latin typeface="Arial Unicode MS" pitchFamily="34" charset="-128"/>
                <a:ea typeface="Arial Unicode MS" pitchFamily="34" charset="-128"/>
              </a:rPr>
              <a:t>A shell company means a  company which     has no or nominal operation and the assets 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altLang="en-US" dirty="0">
                <a:latin typeface="Arial Unicode MS" pitchFamily="34" charset="-128"/>
                <a:ea typeface="Arial Unicode MS" pitchFamily="34" charset="-128"/>
              </a:rPr>
              <a:t>Or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en-US" dirty="0">
                <a:latin typeface="Arial Unicode MS" pitchFamily="34" charset="-128"/>
                <a:ea typeface="Arial Unicode MS" pitchFamily="34" charset="-128"/>
              </a:rPr>
              <a:t>   Does not have active operation.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D375E8F-127A-45D7-AB1D-0F35E5335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8077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Saxena &amp; Saxena Law Chambers</a:t>
            </a:r>
          </a:p>
        </p:txBody>
      </p:sp>
      <p:sp>
        <p:nvSpPr>
          <p:cNvPr id="12293" name="Slide Number Placeholder 4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fld id="{14033590-E95F-4606-91E9-DB8EDC996DEA}" type="slidenum">
              <a:rPr lang="en-US" altLang="en-US" sz="1200"/>
              <a:pPr>
                <a:lnSpc>
                  <a:spcPct val="80000"/>
                </a:lnSpc>
              </a:pPr>
              <a:t>2</a:t>
            </a:fld>
            <a:endParaRPr lang="en-US" altLang="en-US" sz="12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Appeal to Tribunal (Section 252)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="" xmlns:a16="http://schemas.microsoft.com/office/drawing/2014/main" id="{6B04F91F-9A87-460B-ACFD-7A78E42732F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05800" cy="5029200"/>
          </a:xfrm>
        </p:spPr>
        <p:txBody>
          <a:bodyPr/>
          <a:lstStyle/>
          <a:p>
            <a:pPr marL="58738" indent="0" algn="just" eaLnBrk="1" hangingPunct="1">
              <a:buFont typeface="Wingdings" pitchFamily="2" charset="2"/>
              <a:buNone/>
              <a:defRPr/>
            </a:pP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1. Any person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aggrieved by order of registrar, may file appeal within period of 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three years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justifying that order of ROC is not justified, NCLT may restore the name:-</a:t>
            </a:r>
          </a:p>
          <a:p>
            <a:pPr marL="58738" indent="0" algn="just" eaLnBrk="1" hangingPunct="1">
              <a:buFont typeface="Wingdings" pitchFamily="2" charset="2"/>
              <a:buNone/>
              <a:defRPr/>
            </a:pP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2.ROC is empowered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to restore the name within 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 years 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</a:t>
            </a:r>
          </a:p>
          <a:p>
            <a:pPr marL="58738" indent="0" algn="just" eaLnBrk="1" hangingPunct="1">
              <a:buFont typeface="Wingdings" pitchFamily="2" charset="2"/>
              <a:buNone/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Name of the company struck off  </a:t>
            </a:r>
          </a:p>
          <a:p>
            <a:pPr marL="58738" indent="0" algn="just" eaLnBrk="1" hangingPunct="1">
              <a:buFont typeface="Wingdings" pitchFamily="2" charset="2"/>
              <a:buNone/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inadvertently or </a:t>
            </a:r>
          </a:p>
          <a:p>
            <a:pPr marL="58738" indent="0" algn="just" eaLnBrk="1" hangingPunct="1">
              <a:buFont typeface="Wingdings" pitchFamily="2" charset="2"/>
              <a:buNone/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On the basis of incorrect information furnished by       company or its directors.   </a:t>
            </a:r>
          </a:p>
          <a:p>
            <a:pPr marL="58738" indent="0" algn="just" eaLnBrk="1" hangingPunct="1">
              <a:buFont typeface="Wingdings" pitchFamily="2" charset="2"/>
              <a:buNone/>
              <a:defRPr/>
            </a:pP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3. If the company or member or creditor or workmen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aggrieved by order of ROC, application can be made before the expiry of 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20 years 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from the publication in Official Gazette.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724" name="Slide Number Placeholder 3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fld id="{2B92DD20-95DB-4036-8CB0-E444C9DA326C}" type="slidenum">
              <a:rPr lang="en-US" altLang="en-US" sz="1200"/>
              <a:pPr>
                <a:lnSpc>
                  <a:spcPct val="80000"/>
                </a:lnSpc>
              </a:pPr>
              <a:t>20</a:t>
            </a:fld>
            <a:endParaRPr lang="en-US" altLang="en-US" sz="1200"/>
          </a:p>
        </p:txBody>
      </p:sp>
      <p:sp>
        <p:nvSpPr>
          <p:cNvPr id="11269" name="Footer Placeholder 4">
            <a:extLst>
              <a:ext uri="{FF2B5EF4-FFF2-40B4-BE49-F238E27FC236}">
                <a16:creationId xmlns="" xmlns:a16="http://schemas.microsoft.com/office/drawing/2014/main" id="{CDD8192C-294D-4ACA-976C-72E2BD15F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Saxena &amp; Saxena 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/>
          <a:lstStyle/>
          <a:p>
            <a:pPr eaLnBrk="1" hangingPunct="1"/>
            <a:r>
              <a:rPr lang="en-US" altLang="en-US" smtClean="0"/>
              <a:t>Dis-qualification of Directors 164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5CB74EA-ABC1-4F1F-B5FA-D17D833ABC0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458200" cy="4953000"/>
          </a:xfrm>
        </p:spPr>
        <p:txBody>
          <a:bodyPr>
            <a:noAutofit/>
          </a:bodyPr>
          <a:lstStyle/>
          <a:p>
            <a:pPr marL="514350" indent="-514350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he  :-</a:t>
            </a:r>
          </a:p>
          <a:p>
            <a:pPr marL="290513" indent="-290513" algn="just" eaLnBrk="1" fontAlgn="auto" hangingPunct="1">
              <a:spcAft>
                <a:spcPts val="0"/>
              </a:spcAft>
              <a:defRPr/>
            </a:pPr>
            <a:r>
              <a:rPr lang="en-US" sz="20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Is of Unsound mind</a:t>
            </a:r>
          </a:p>
          <a:p>
            <a:pPr marL="290513" indent="-290513" algn="just" eaLnBrk="1" fontAlgn="auto" hangingPunct="1">
              <a:spcAft>
                <a:spcPts val="0"/>
              </a:spcAft>
              <a:defRPr/>
            </a:pP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Is an </a:t>
            </a:r>
            <a:r>
              <a:rPr lang="en-US" sz="20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un-discharged insolvent</a:t>
            </a: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290513" indent="-290513" algn="just" eaLnBrk="1" fontAlgn="auto" hangingPunct="1">
              <a:spcAft>
                <a:spcPts val="0"/>
              </a:spcAft>
              <a:defRPr/>
            </a:pP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 person who is or has been the director of the company which:</a:t>
            </a:r>
          </a:p>
          <a:p>
            <a:pPr marL="611188" lvl="1" indent="-290513" algn="just" eaLnBrk="1" fontAlgn="auto" hangingPunct="1">
              <a:spcAft>
                <a:spcPts val="0"/>
              </a:spcAft>
              <a:defRPr/>
            </a:pP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Has applied for be adjudicated as insolvent and application is pending.</a:t>
            </a:r>
          </a:p>
          <a:p>
            <a:pPr marL="611188" lvl="1" indent="-290513" algn="just" eaLnBrk="1" fontAlgn="auto" hangingPunct="1">
              <a:spcAft>
                <a:spcPts val="0"/>
              </a:spcAft>
              <a:defRPr/>
            </a:pP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order has been passed </a:t>
            </a:r>
            <a:r>
              <a:rPr lang="en-US" sz="20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by Tribunal </a:t>
            </a: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disqualifying him for appointment as Director.</a:t>
            </a:r>
          </a:p>
          <a:p>
            <a:pPr marL="611188" lvl="1" indent="-290513" algn="just" eaLnBrk="1" fontAlgn="auto" hangingPunct="1">
              <a:spcAft>
                <a:spcPts val="0"/>
              </a:spcAft>
              <a:defRPr/>
            </a:pP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he </a:t>
            </a:r>
            <a:r>
              <a:rPr lang="en-US" sz="20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fails to pay calls</a:t>
            </a: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on the shareholder  and 6 months have lapsed from the last date of payment of call.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48" name="Slide Number Placeholder 3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fld id="{7BFC1D54-C8B3-492B-9A76-31796A6C2EB4}" type="slidenum">
              <a:rPr lang="en-US" altLang="en-US" sz="1200"/>
              <a:pPr>
                <a:lnSpc>
                  <a:spcPct val="80000"/>
                </a:lnSpc>
              </a:pPr>
              <a:t>21</a:t>
            </a:fld>
            <a:endParaRPr lang="en-US" altLang="en-US" sz="1200"/>
          </a:p>
        </p:txBody>
      </p:sp>
      <p:sp>
        <p:nvSpPr>
          <p:cNvPr id="22533" name="Footer Placeholder 4">
            <a:extLst>
              <a:ext uri="{FF2B5EF4-FFF2-40B4-BE49-F238E27FC236}">
                <a16:creationId xmlns="" xmlns:a16="http://schemas.microsoft.com/office/drawing/2014/main" id="{9F080351-F322-40DE-AF48-EF3C949EB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419600" y="6492875"/>
            <a:ext cx="47244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Saxena &amp; Saxena 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A1F2BF7-37E8-4A3B-9C3B-49D73B502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/>
              <a:t>Dis</a:t>
            </a:r>
            <a:r>
              <a:rPr lang="en-US" b="1" dirty="0"/>
              <a:t>-Qualifications of Director </a:t>
            </a:r>
            <a:r>
              <a:rPr lang="en-US" dirty="0"/>
              <a:t> 164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E09DE8D-2969-4555-8ABF-D0EC71B4F22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Following additional </a:t>
            </a:r>
            <a:r>
              <a:rPr lang="en-US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dis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-qualifications have been provided in the Act:-</a:t>
            </a:r>
          </a:p>
          <a:p>
            <a:pPr marL="347663" indent="-347663" algn="just" eaLnBrk="1" fontAlgn="auto" hangingPunct="1">
              <a:spcAft>
                <a:spcPts val="0"/>
              </a:spcAft>
              <a:defRPr/>
            </a:pP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Convicted for related party transaction 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at any time during last 5 years.</a:t>
            </a:r>
          </a:p>
          <a:p>
            <a:pPr marL="347663" indent="-347663" algn="just" eaLnBrk="1" fontAlgn="auto" hangingPunct="1">
              <a:spcAft>
                <a:spcPts val="0"/>
              </a:spcAft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Convicted for any offence for imprisonment for 7 years or more.</a:t>
            </a:r>
          </a:p>
          <a:p>
            <a:pPr marL="347663" indent="-347663" algn="just" eaLnBrk="1" fontAlgn="auto" hangingPunct="1">
              <a:spcAft>
                <a:spcPts val="0"/>
              </a:spcAft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Convicted imprisonment for not less than 6 months or period of 5 years has not lapsed.  </a:t>
            </a:r>
          </a:p>
          <a:p>
            <a:pPr marL="0" indent="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2772" name="Slide Number Placeholder 3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fld id="{118EC57F-E318-4AC8-A6FC-259511821BD5}" type="slidenum">
              <a:rPr lang="en-US" altLang="en-US" sz="1200"/>
              <a:pPr>
                <a:lnSpc>
                  <a:spcPct val="80000"/>
                </a:lnSpc>
              </a:pPr>
              <a:t>22</a:t>
            </a:fld>
            <a:endParaRPr lang="en-US" altLang="en-US" sz="1200"/>
          </a:p>
        </p:txBody>
      </p:sp>
      <p:sp>
        <p:nvSpPr>
          <p:cNvPr id="63493" name="Footer Placeholder 4">
            <a:extLst>
              <a:ext uri="{FF2B5EF4-FFF2-40B4-BE49-F238E27FC236}">
                <a16:creationId xmlns="" xmlns:a16="http://schemas.microsoft.com/office/drawing/2014/main" id="{15F32430-8883-4203-BCA0-B0572F4DE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1F497D"/>
                </a:solidFill>
              </a:rPr>
              <a:t>Saxena &amp; Saxena 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mtClean="0"/>
              <a:t>Dis-qualification of Directors 164</a:t>
            </a:r>
            <a:endParaRPr lang="en-IN" altLang="en-US" smtClean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F5AA8E5-22A3-413C-822E-6516C556D5C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defRPr/>
            </a:pPr>
            <a:r>
              <a:rPr lang="en-IN" b="1" dirty="0"/>
              <a:t>NO person</a:t>
            </a:r>
            <a:r>
              <a:rPr lang="en-IN" dirty="0"/>
              <a:t> </a:t>
            </a:r>
          </a:p>
          <a:p>
            <a:pPr>
              <a:defRPr/>
            </a:pPr>
            <a:r>
              <a:rPr lang="en-IN" dirty="0"/>
              <a:t>who is or has been a director of a company which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IN" dirty="0"/>
              <a:t>            Has not filed F/S &amp; A/R for a period of continuous 3 F/yrs. Or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IN" dirty="0"/>
              <a:t>           Has failed to repay deposit  or interest thereon Or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IN" dirty="0"/>
              <a:t>           Has failed to redeem  debenture or interest thereon Or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IN" dirty="0"/>
              <a:t>           Has failed to pay dividend declared </a:t>
            </a:r>
          </a:p>
          <a:p>
            <a:pPr>
              <a:defRPr/>
            </a:pPr>
            <a:r>
              <a:rPr lang="en-IN" dirty="0"/>
              <a:t> and such failure continues for </a:t>
            </a:r>
            <a:r>
              <a:rPr lang="en-IN" b="1" dirty="0"/>
              <a:t>one year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CF7B06B-0684-47E6-B67C-AC847B663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Saxena &amp; Saxena Law Chambers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F584FBB-B953-4786-B38C-45F2956F5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fld id="{8D14F983-7230-42AD-81BC-FD11B71B1CD0}" type="slidenum">
              <a:rPr lang="en-US" altLang="en-US" sz="1200"/>
              <a:pPr>
                <a:lnSpc>
                  <a:spcPct val="80000"/>
                </a:lnSpc>
              </a:pPr>
              <a:t>23</a:t>
            </a:fld>
            <a:endParaRPr lang="en-US" altLang="en-US" sz="12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mtClean="0"/>
              <a:t>Dis-qualification of Directors 164</a:t>
            </a:r>
            <a:endParaRPr lang="en-IN" altLang="en-US" smtClean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23F59E5-53A4-4A83-8B88-A788232AEDA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 algn="just" eaLnBrk="1" fontAlgn="auto" hangingPunct="1">
              <a:spcAft>
                <a:spcPts val="0"/>
              </a:spcAft>
              <a:buClr>
                <a:srgbClr val="C0504D"/>
              </a:buClr>
              <a:buFont typeface="Wingdings" pitchFamily="2" charset="2"/>
              <a:buNone/>
              <a:defRPr/>
            </a:pPr>
            <a:endParaRPr lang="en-US" sz="2000" dirty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rgbClr val="C0504D"/>
              </a:buClr>
              <a:buFont typeface="Wingdings" pitchFamily="2" charset="2"/>
              <a:buNone/>
              <a:defRPr/>
            </a:pPr>
            <a:endParaRPr lang="en-US" sz="2000" dirty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rgbClr val="C0504D"/>
              </a:buClr>
              <a:buFont typeface="Wingdings" pitchFamily="2" charset="2"/>
              <a:buNone/>
              <a:defRPr/>
            </a:pPr>
            <a:r>
              <a:rPr lang="en-US" sz="2000" b="1" dirty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Shall be eligible to be reappointed as director of that company</a:t>
            </a:r>
          </a:p>
          <a:p>
            <a:pPr marL="0" indent="0" algn="just" eaLnBrk="1" fontAlgn="auto" hangingPunct="1">
              <a:spcAft>
                <a:spcPts val="0"/>
              </a:spcAft>
              <a:buClr>
                <a:srgbClr val="C0504D"/>
              </a:buClr>
              <a:buFont typeface="Wingdings" pitchFamily="2" charset="2"/>
              <a:buNone/>
              <a:defRPr/>
            </a:pPr>
            <a:r>
              <a:rPr lang="en-US" sz="2000" b="1" dirty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or </a:t>
            </a:r>
          </a:p>
          <a:p>
            <a:pPr marL="0" indent="0" algn="just" eaLnBrk="1" fontAlgn="auto" hangingPunct="1">
              <a:spcAft>
                <a:spcPts val="0"/>
              </a:spcAft>
              <a:buClr>
                <a:srgbClr val="C0504D"/>
              </a:buClr>
              <a:buFont typeface="Wingdings" pitchFamily="2" charset="2"/>
              <a:buNone/>
              <a:defRPr/>
            </a:pPr>
            <a:r>
              <a:rPr lang="en-US" sz="2000" b="1" dirty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appointed in other  company for a period of 5 years from the date on which said company fails to do so. </a:t>
            </a:r>
          </a:p>
          <a:p>
            <a:pPr>
              <a:defRPr/>
            </a:pPr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2AAF67F-16C9-4E76-A82A-E00AA7A78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Saxena &amp; Saxena Law Chambers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461860B1-DE8A-4D2F-9411-7D0DD01AC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fld id="{490B3EFF-0DC5-4797-91B6-FFC9570E81ED}" type="slidenum">
              <a:rPr lang="en-US" altLang="en-US" sz="1200"/>
              <a:pPr>
                <a:lnSpc>
                  <a:spcPct val="80000"/>
                </a:lnSpc>
              </a:pPr>
              <a:t>24</a:t>
            </a:fld>
            <a:endParaRPr lang="en-US" altLang="en-US" sz="12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BF5C4B-6008-449A-BCAA-C37E1BCC0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609600"/>
            <a:ext cx="8153400" cy="609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VACATION OF OFFICE OF DIRECTOR </a:t>
            </a:r>
            <a:r>
              <a:rPr lang="en-US" dirty="0"/>
              <a:t>(Section 167)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651EBE1-B9C3-469D-8A82-60008F866AF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828800"/>
            <a:ext cx="8153400" cy="4267200"/>
          </a:xfrm>
        </p:spPr>
        <p:txBody>
          <a:bodyPr>
            <a:noAutofit/>
          </a:bodyPr>
          <a:lstStyle/>
          <a:p>
            <a:pPr marL="347663" indent="-347663" algn="just" eaLnBrk="1" fontAlgn="auto" hangingPunct="1">
              <a:spcAft>
                <a:spcPts val="0"/>
              </a:spcAft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he incurs any disqualification specified in Section 164.</a:t>
            </a:r>
          </a:p>
          <a:p>
            <a:pPr marL="347663" indent="-347663" algn="just" eaLnBrk="1" fontAlgn="auto" hangingPunct="1">
              <a:spcAft>
                <a:spcPts val="0"/>
              </a:spcAft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7663" indent="-347663" algn="just" eaLnBrk="1" fontAlgn="auto" hangingPunct="1">
              <a:spcAft>
                <a:spcPts val="0"/>
              </a:spcAft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fails to attend meetings for consecutive period of 12 months.</a:t>
            </a:r>
          </a:p>
          <a:p>
            <a:pPr marL="0" indent="0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Important :-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1. Director has to vacate his office even if his leave of absence is granted to him or her.</a:t>
            </a:r>
          </a:p>
          <a:p>
            <a:pPr marL="0" indent="0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2. 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Where all the directors  vacate their offices under any disqualification under sub section of section 167(1),</a:t>
            </a:r>
          </a:p>
          <a:p>
            <a:pPr marL="0" indent="0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promotor  or in his absence central government  shall appoint </a:t>
            </a:r>
            <a:r>
              <a:rPr lang="en-US" sz="24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req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no. of directors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5844" name="Slide Number Placeholder 3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fld id="{19758787-EA06-40F8-9F90-7CE08B6190C7}" type="slidenum">
              <a:rPr lang="en-US" altLang="en-US" sz="1200"/>
              <a:pPr>
                <a:lnSpc>
                  <a:spcPct val="80000"/>
                </a:lnSpc>
              </a:pPr>
              <a:t>25</a:t>
            </a:fld>
            <a:endParaRPr lang="en-US" altLang="en-US" sz="1200"/>
          </a:p>
        </p:txBody>
      </p:sp>
      <p:sp>
        <p:nvSpPr>
          <p:cNvPr id="63493" name="Footer Placeholder 4">
            <a:extLst>
              <a:ext uri="{FF2B5EF4-FFF2-40B4-BE49-F238E27FC236}">
                <a16:creationId xmlns="" xmlns:a16="http://schemas.microsoft.com/office/drawing/2014/main" id="{0D8C6062-F3EA-4F7D-A20A-8A96DD2E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Saxena &amp; Saxena 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2"/>
          <p:cNvSpPr>
            <a:spLocks noGrp="1"/>
          </p:cNvSpPr>
          <p:nvPr>
            <p:ph idx="4294967295"/>
          </p:nvPr>
        </p:nvSpPr>
        <p:spPr>
          <a:xfrm>
            <a:off x="0" y="2133600"/>
            <a:ext cx="8229600" cy="39925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alt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66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THANK YOU</a:t>
            </a:r>
          </a:p>
        </p:txBody>
      </p:sp>
      <p:sp>
        <p:nvSpPr>
          <p:cNvPr id="36867" name="Slide Number Placeholder 3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0B85DD7-8A7F-43A7-A8DB-56BE7AD19B78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84996" name="Footer Placeholder 4">
            <a:extLst>
              <a:ext uri="{FF2B5EF4-FFF2-40B4-BE49-F238E27FC236}">
                <a16:creationId xmlns="" xmlns:a16="http://schemas.microsoft.com/office/drawing/2014/main" id="{AB1041E9-AE31-4E33-97CC-54D305825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0772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Saxena &amp; Saxena </a:t>
            </a:r>
            <a:r>
              <a:rPr lang="en-US" dirty="0"/>
              <a:t>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Shell Companies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="" xmlns:a16="http://schemas.microsoft.com/office/drawing/2014/main" id="{4BE9209C-F671-4C16-9598-D3BA74E47AA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5029200"/>
          </a:xfrm>
        </p:spPr>
        <p:txBody>
          <a:bodyPr/>
          <a:lstStyle/>
          <a:p>
            <a:pPr marL="457200" indent="-457200" algn="just" eaLnBrk="1" hangingPunct="1">
              <a:buFont typeface="Wingdings" pitchFamily="2" charset="2"/>
              <a:buNone/>
              <a:defRPr/>
            </a:pP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Questions:-</a:t>
            </a:r>
          </a:p>
          <a:p>
            <a:pPr marL="457200" indent="-457200" algn="just" eaLnBrk="1" hangingPunct="1">
              <a:buFont typeface="Wingdings" pitchFamily="2" charset="2"/>
              <a:buChar char="Ø"/>
              <a:defRPr/>
            </a:pP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Whether all shell companies are illegal companies?</a:t>
            </a:r>
          </a:p>
          <a:p>
            <a:pPr marL="457200" indent="-457200" algn="just" eaLnBrk="1" hangingPunct="1">
              <a:buFont typeface="Wingdings" pitchFamily="2" charset="2"/>
              <a:buChar char="Ø"/>
              <a:defRPr/>
            </a:pP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Whether all the shell companies are having illegal transactions?</a:t>
            </a:r>
          </a:p>
          <a:p>
            <a:pPr marL="457200" indent="-457200" algn="just" eaLnBrk="1" hangingPunct="1">
              <a:buFont typeface="Wingdings" pitchFamily="2" charset="2"/>
              <a:buChar char="Ø"/>
              <a:defRPr/>
            </a:pP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Whether all non-operating company can be termed as shell company?</a:t>
            </a:r>
          </a:p>
          <a:p>
            <a:pPr marL="457200" indent="-457200" algn="just" eaLnBrk="1" hangingPunct="1">
              <a:buFont typeface="Wingdings" pitchFamily="2" charset="2"/>
              <a:buChar char="Ø"/>
              <a:defRPr/>
            </a:pP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Whether all shell companies are non-operating companies?</a:t>
            </a:r>
          </a:p>
          <a:p>
            <a:pPr marL="347663" indent="-347663" algn="just" eaLnBrk="1" hangingPunct="1">
              <a:defRPr/>
            </a:pPr>
            <a:endParaRPr lang="en-US" sz="2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  <a:defRPr/>
            </a:pPr>
            <a:endParaRPr lang="en-US" sz="2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316" name="Slide Number Placeholder 3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fld id="{7BC33C05-0D6F-4AF5-A108-A440D4E498C3}" type="slidenum">
              <a:rPr lang="en-US" altLang="en-US" sz="1200"/>
              <a:pPr>
                <a:lnSpc>
                  <a:spcPct val="80000"/>
                </a:lnSpc>
              </a:pPr>
              <a:t>3</a:t>
            </a:fld>
            <a:endParaRPr lang="en-US" altLang="en-US" sz="1200"/>
          </a:p>
        </p:txBody>
      </p:sp>
      <p:sp>
        <p:nvSpPr>
          <p:cNvPr id="11269" name="Footer Placeholder 4">
            <a:extLst>
              <a:ext uri="{FF2B5EF4-FFF2-40B4-BE49-F238E27FC236}">
                <a16:creationId xmlns="" xmlns:a16="http://schemas.microsoft.com/office/drawing/2014/main" id="{1D467F27-0D8A-43AF-BDB8-CBD26809E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1F497D"/>
                </a:solidFill>
              </a:rPr>
              <a:t>Saxena &amp; Saxena 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Shell company can be defined as 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="" xmlns:a16="http://schemas.microsoft.com/office/drawing/2014/main" id="{07915F11-4E68-4595-AA0B-B0F159E030C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5029200"/>
          </a:xfrm>
        </p:spPr>
        <p:txBody>
          <a:bodyPr/>
          <a:lstStyle/>
          <a:p>
            <a:pPr marL="457200" indent="-457200" algn="just" eaLnBrk="1" hangingPunct="1">
              <a:buFont typeface="Wingdings" pitchFamily="2" charset="2"/>
              <a:buChar char="Ø"/>
              <a:defRPr/>
            </a:pPr>
            <a:r>
              <a:rPr lang="en-US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Company incorporated to do illegal transactions and money laundering business.</a:t>
            </a:r>
          </a:p>
          <a:p>
            <a:pPr marL="457200" indent="-457200" algn="just" eaLnBrk="1" hangingPunct="1">
              <a:buFont typeface="Wingdings" pitchFamily="2" charset="2"/>
              <a:buChar char="Ø"/>
              <a:defRPr/>
            </a:pPr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just" eaLnBrk="1" hangingPunct="1">
              <a:buFont typeface="Wingdings" pitchFamily="2" charset="2"/>
              <a:buChar char="Ø"/>
              <a:defRPr/>
            </a:pPr>
            <a:r>
              <a:rPr lang="en-US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Companies incorporated to deceive public money.</a:t>
            </a:r>
          </a:p>
          <a:p>
            <a:pPr marL="457200" indent="-457200" algn="just" eaLnBrk="1" hangingPunct="1">
              <a:buFont typeface="Wingdings" pitchFamily="2" charset="2"/>
              <a:buChar char="Ø"/>
              <a:defRPr/>
            </a:pPr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just" eaLnBrk="1" hangingPunct="1">
              <a:buFont typeface="Wingdings" pitchFamily="2" charset="2"/>
              <a:buChar char="Ø"/>
              <a:defRPr/>
            </a:pPr>
            <a:r>
              <a:rPr lang="en-US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Company  doing fraudulent transactions.</a:t>
            </a:r>
          </a:p>
          <a:p>
            <a:pPr marL="347663" indent="-347663" algn="just" eaLnBrk="1" hangingPunct="1">
              <a:defRPr/>
            </a:pPr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  <a:defRPr/>
            </a:pPr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340" name="Slide Number Placeholder 3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fld id="{90A2B1F0-DC22-49C8-8D3D-E79F3A2277CA}" type="slidenum">
              <a:rPr lang="en-US" altLang="en-US" sz="1200"/>
              <a:pPr>
                <a:lnSpc>
                  <a:spcPct val="80000"/>
                </a:lnSpc>
              </a:pPr>
              <a:t>4</a:t>
            </a:fld>
            <a:endParaRPr lang="en-US" altLang="en-US" sz="1200"/>
          </a:p>
        </p:txBody>
      </p:sp>
      <p:sp>
        <p:nvSpPr>
          <p:cNvPr id="11269" name="Footer Placeholder 4">
            <a:extLst>
              <a:ext uri="{FF2B5EF4-FFF2-40B4-BE49-F238E27FC236}">
                <a16:creationId xmlns="" xmlns:a16="http://schemas.microsoft.com/office/drawing/2014/main" id="{EE4FD2F5-73B1-4008-89BB-932A5B587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1F497D"/>
                </a:solidFill>
              </a:rPr>
              <a:t>Saxena &amp; Saxena 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SEBI	action against Shell Companies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="" xmlns:a16="http://schemas.microsoft.com/office/drawing/2014/main" id="{AE06369F-50FC-40FB-8E86-51F9E676C5F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5029200"/>
          </a:xfrm>
        </p:spPr>
        <p:txBody>
          <a:bodyPr/>
          <a:lstStyle/>
          <a:p>
            <a:pPr marL="457200" indent="-457200" algn="just" eaLnBrk="1" hangingPunct="1">
              <a:buFont typeface="Wingdings" pitchFamily="2" charset="2"/>
              <a:buChar char="Ø"/>
              <a:defRPr/>
            </a:pP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331 companies listed on NSE/BSE (14</a:t>
            </a:r>
            <a:r>
              <a:rPr lang="en-US" sz="2200" baseline="30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</a:t>
            </a: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August 2017).</a:t>
            </a:r>
          </a:p>
          <a:p>
            <a:pPr marL="457200" indent="-457200" algn="just" eaLnBrk="1" hangingPunct="1">
              <a:buFont typeface="Wingdings" pitchFamily="2" charset="2"/>
              <a:buChar char="Ø"/>
              <a:defRPr/>
            </a:pPr>
            <a:endParaRPr lang="en-US" sz="2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just" eaLnBrk="1" hangingPunct="1">
              <a:buFont typeface="Wingdings" pitchFamily="2" charset="2"/>
              <a:buChar char="Ø"/>
              <a:defRPr/>
            </a:pP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involving Approx. Rs.7000 crores of public fund.</a:t>
            </a:r>
          </a:p>
          <a:p>
            <a:pPr marL="457200" indent="-457200" algn="just" eaLnBrk="1" hangingPunct="1">
              <a:buFont typeface="Wingdings" pitchFamily="2" charset="2"/>
              <a:buChar char="Ø"/>
              <a:defRPr/>
            </a:pPr>
            <a:endParaRPr lang="en-US" sz="2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just" eaLnBrk="1" hangingPunct="1">
              <a:buFont typeface="Wingdings" pitchFamily="2" charset="2"/>
              <a:buChar char="Ø"/>
              <a:defRPr/>
            </a:pP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SEBI  suspended  Trading </a:t>
            </a:r>
          </a:p>
          <a:p>
            <a:pPr marL="457200" indent="-457200" algn="just" eaLnBrk="1" hangingPunct="1">
              <a:buFont typeface="Wingdings" pitchFamily="2" charset="2"/>
              <a:buChar char="Ø"/>
              <a:defRPr/>
            </a:pPr>
            <a:endParaRPr lang="en-US" sz="2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just" eaLnBrk="1" hangingPunct="1">
              <a:buFont typeface="Wingdings" pitchFamily="2" charset="2"/>
              <a:buChar char="Ø"/>
              <a:defRPr/>
            </a:pP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SAT  set aside the order.</a:t>
            </a:r>
          </a:p>
          <a:p>
            <a:pPr marL="347663" indent="-347663" algn="just" eaLnBrk="1" hangingPunct="1">
              <a:defRPr/>
            </a:pPr>
            <a:endParaRPr lang="en-US" sz="2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  <a:defRPr/>
            </a:pPr>
            <a:endParaRPr lang="en-US" sz="2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364" name="Slide Number Placeholder 3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fld id="{A7E07079-738F-4B6B-8D1A-2287BDF52351}" type="slidenum">
              <a:rPr lang="en-US" altLang="en-US" sz="1200"/>
              <a:pPr>
                <a:lnSpc>
                  <a:spcPct val="80000"/>
                </a:lnSpc>
              </a:pPr>
              <a:t>5</a:t>
            </a:fld>
            <a:endParaRPr lang="en-US" altLang="en-US" sz="1200"/>
          </a:p>
        </p:txBody>
      </p:sp>
      <p:sp>
        <p:nvSpPr>
          <p:cNvPr id="11269" name="Footer Placeholder 4">
            <a:extLst>
              <a:ext uri="{FF2B5EF4-FFF2-40B4-BE49-F238E27FC236}">
                <a16:creationId xmlns="" xmlns:a16="http://schemas.microsoft.com/office/drawing/2014/main" id="{A1D4CF00-78FF-4BAC-AC28-7678D117F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1F497D"/>
                </a:solidFill>
              </a:rPr>
              <a:t>Saxena &amp; Saxena 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IN" altLang="en-US" smtClean="0"/>
              <a:t> Action of ROC 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IN" altLang="en-US" smtClean="0"/>
              <a:t>Notices to non-operating/defunct companies</a:t>
            </a:r>
          </a:p>
          <a:p>
            <a:endParaRPr lang="en-IN" altLang="en-US" smtClean="0"/>
          </a:p>
          <a:p>
            <a:r>
              <a:rPr lang="en-IN" altLang="en-US" smtClean="0"/>
              <a:t>Approx.  2.5 lac companies  striked off</a:t>
            </a:r>
          </a:p>
          <a:p>
            <a:endParaRPr lang="en-IN" altLang="en-US" smtClean="0"/>
          </a:p>
          <a:p>
            <a:r>
              <a:rPr lang="en-IN" altLang="en-US" smtClean="0"/>
              <a:t>  Disqualified  the  Directors </a:t>
            </a:r>
          </a:p>
          <a:p>
            <a:endParaRPr lang="en-IN" altLang="en-US" smtClean="0"/>
          </a:p>
          <a:p>
            <a:r>
              <a:rPr lang="en-IN" altLang="en-US" smtClean="0"/>
              <a:t>Bank accounts  of companies freezed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AD938F0-8120-46F2-9642-B55F09146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Saxena &amp; Saxena Law Chambers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E75183F-6ED6-4177-BCE3-FBD1471DB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fld id="{DBDF3597-9D29-417D-913F-D65AAC49EF82}" type="slidenum">
              <a:rPr lang="en-US" altLang="en-US" sz="1200"/>
              <a:pPr>
                <a:lnSpc>
                  <a:spcPct val="80000"/>
                </a:lnSpc>
              </a:pPr>
              <a:t>6</a:t>
            </a:fld>
            <a:endParaRPr lang="en-US" altLang="en-US" sz="1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 altLang="en-US" sz="4000" b="1" smtClean="0">
                <a:solidFill>
                  <a:schemeClr val="tx1"/>
                </a:solidFill>
              </a:rPr>
              <a:t>DORMANT COMPANY (Section 455)</a:t>
            </a:r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A5BF544-992B-4AE0-91A0-252623DB19B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>
            <a:noAutofit/>
          </a:bodyPr>
          <a:lstStyle/>
          <a:p>
            <a:pPr marL="571500" indent="-571500" algn="just" eaLnBrk="1" hangingPunct="1">
              <a:lnSpc>
                <a:spcPct val="80000"/>
              </a:lnSpc>
              <a:buFont typeface="Wingdings" pitchFamily="2" charset="2"/>
              <a:buAutoNum type="romanLcParenR"/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Where a company is formed and registered 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a future project      o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 </a:t>
            </a:r>
          </a:p>
          <a:p>
            <a:pPr marL="571500" indent="-571500" algn="just" eaLnBrk="1" hangingPunct="1">
              <a:lnSpc>
                <a:spcPct val="80000"/>
              </a:lnSpc>
              <a:buFont typeface="Wingdings" pitchFamily="2" charset="2"/>
              <a:buAutoNum type="romanLcParenR" startAt="2"/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hold 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 asset or intellectual property      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and </a:t>
            </a:r>
          </a:p>
          <a:p>
            <a:pPr marL="571500" indent="-571500" algn="just" eaLnBrk="1" hangingPunct="1">
              <a:lnSpc>
                <a:spcPct val="80000"/>
              </a:lnSpc>
              <a:buFont typeface="Wingdings" pitchFamily="2" charset="2"/>
              <a:buAutoNum type="romanLcParenR" startAt="2"/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Company has 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 significant accounting transaction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571500" indent="-5715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or</a:t>
            </a:r>
          </a:p>
          <a:p>
            <a:pPr marL="571500" indent="-571500" algn="just" eaLnBrk="1" hangingPunct="1">
              <a:lnSpc>
                <a:spcPct val="80000"/>
              </a:lnSpc>
              <a:buFont typeface="Wingdings" pitchFamily="2" charset="2"/>
              <a:buAutoNum type="romanLcParenR" startAt="2"/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Any i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nactive company</a:t>
            </a:r>
          </a:p>
          <a:p>
            <a:pPr marL="571500" indent="-571500" algn="just" eaLnBrk="1" hangingPunct="1">
              <a:lnSpc>
                <a:spcPct val="80000"/>
              </a:lnSpc>
              <a:buFont typeface="Wingdings" pitchFamily="2" charset="2"/>
              <a:buAutoNum type="romanLcParenR" startAt="2"/>
              <a:defRPr/>
            </a:pPr>
            <a:endParaRPr lang="en-US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can apply for obtaining status of Dormant Company.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675" lvl="1" indent="0" algn="just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Inactive Company means a company 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 carrying on any business or operation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or has 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 made any significant accounting transaction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u="sng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during last 2 financial years 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or has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not filed financial statement and Annual Returns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during </a:t>
            </a:r>
            <a:r>
              <a:rPr lang="en-US" sz="2400" u="sng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last 2 years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</p:txBody>
      </p:sp>
      <p:sp>
        <p:nvSpPr>
          <p:cNvPr id="17412" name="Slide Number Placeholder 3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fld id="{D5FD34F7-C736-4B00-B54A-BACEFBE0B226}" type="slidenum">
              <a:rPr lang="en-US" altLang="en-US" sz="1200"/>
              <a:pPr>
                <a:lnSpc>
                  <a:spcPct val="80000"/>
                </a:lnSpc>
              </a:pPr>
              <a:t>7</a:t>
            </a:fld>
            <a:endParaRPr lang="en-US" altLang="en-US" sz="1200"/>
          </a:p>
        </p:txBody>
      </p:sp>
      <p:sp>
        <p:nvSpPr>
          <p:cNvPr id="72709" name="Footer Placeholder 4">
            <a:extLst>
              <a:ext uri="{FF2B5EF4-FFF2-40B4-BE49-F238E27FC236}">
                <a16:creationId xmlns="" xmlns:a16="http://schemas.microsoft.com/office/drawing/2014/main" id="{2ACD81A0-2A94-4B5C-A83D-4D96F2548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0010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Saxena &amp; Saxena 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 altLang="en-US" sz="4000" b="1" smtClean="0">
                <a:solidFill>
                  <a:schemeClr val="tx1"/>
                </a:solidFill>
              </a:rPr>
              <a:t>DORMANT COMPANY</a:t>
            </a:r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en-US" altLang="en-US" sz="2800" u="sng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Significant  Accounting Transaction</a:t>
            </a:r>
            <a:r>
              <a:rPr lang="en-US" altLang="en-US" sz="28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 </a:t>
            </a:r>
          </a:p>
          <a:p>
            <a:pPr marL="0" indent="0" algn="just" eaLnBrk="1" hangingPunct="1">
              <a:buFont typeface="Wingdings" pitchFamily="2" charset="2"/>
              <a:buNone/>
            </a:pPr>
            <a:endParaRPr lang="en-US" altLang="en-US" sz="10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 altLang="en-US" sz="28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Any transaction</a:t>
            </a:r>
            <a:r>
              <a:rPr lang="en-US" altLang="en-US" sz="28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other than:</a:t>
            </a:r>
          </a:p>
          <a:p>
            <a:pPr marL="0" indent="0" algn="just" eaLnBrk="1" hangingPunct="1">
              <a:buFont typeface="Wingdings" pitchFamily="2" charset="2"/>
              <a:buNone/>
            </a:pPr>
            <a:endParaRPr lang="en-US" altLang="en-US" sz="9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919163" lvl="2" indent="-571500" algn="just" eaLnBrk="1" hangingPunct="1"/>
            <a:r>
              <a:rPr lang="en-US" altLang="en-US" sz="28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Payment of fee to Registrar.</a:t>
            </a:r>
          </a:p>
          <a:p>
            <a:pPr marL="919163" lvl="2" indent="-571500" algn="just" eaLnBrk="1" hangingPunct="1"/>
            <a:r>
              <a:rPr lang="en-US" altLang="en-US" sz="28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Payment to fulfill the requirement of this Act or any other law.</a:t>
            </a:r>
          </a:p>
          <a:p>
            <a:pPr marL="919163" lvl="2" indent="-571500" algn="just" eaLnBrk="1" hangingPunct="1"/>
            <a:r>
              <a:rPr lang="en-US" altLang="en-US" sz="28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Allotment of Shares to fulfill the requirement of this Act .</a:t>
            </a:r>
          </a:p>
          <a:p>
            <a:pPr marL="919163" lvl="2" indent="-571500" algn="just" eaLnBrk="1" hangingPunct="1"/>
            <a:r>
              <a:rPr lang="en-US" altLang="en-US" sz="28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Payment for maintenance of office or record.</a:t>
            </a:r>
          </a:p>
          <a:p>
            <a:pPr marL="0" indent="0" algn="just" eaLnBrk="1" hangingPunct="1">
              <a:buFont typeface="Wingdings" pitchFamily="2" charset="2"/>
              <a:buNone/>
            </a:pPr>
            <a:endParaRPr lang="en-US" altLang="en-US" sz="28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6" name="Slide Number Placeholder 3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fld id="{96ED4741-BD7D-4175-B5C6-F9FE0F1A669D}" type="slidenum">
              <a:rPr lang="en-US" altLang="en-US" sz="1200"/>
              <a:pPr>
                <a:lnSpc>
                  <a:spcPct val="80000"/>
                </a:lnSpc>
              </a:pPr>
              <a:t>8</a:t>
            </a:fld>
            <a:endParaRPr lang="en-US" altLang="en-US" sz="1200"/>
          </a:p>
        </p:txBody>
      </p:sp>
      <p:sp>
        <p:nvSpPr>
          <p:cNvPr id="73733" name="Footer Placeholder 4">
            <a:extLst>
              <a:ext uri="{FF2B5EF4-FFF2-40B4-BE49-F238E27FC236}">
                <a16:creationId xmlns="" xmlns:a16="http://schemas.microsoft.com/office/drawing/2014/main" id="{3C18CE08-2503-4160-AD79-D754DBC14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0010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Saxena &amp; Saxena 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 altLang="en-US" sz="4000" b="1" smtClean="0">
                <a:solidFill>
                  <a:schemeClr val="tx1"/>
                </a:solidFill>
              </a:rPr>
              <a:t>DORMANT COMPANY</a:t>
            </a:r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en-US" altLang="en-US" sz="2400" u="sng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Conditions Rule (3)</a:t>
            </a:r>
            <a:r>
              <a:rPr lang="en-US" altLang="en-US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 </a:t>
            </a:r>
          </a:p>
          <a:p>
            <a:pPr marL="0" indent="0" algn="just" eaLnBrk="1" hangingPunct="1">
              <a:buFont typeface="Wingdings" pitchFamily="2" charset="2"/>
              <a:buNone/>
            </a:pPr>
            <a:endParaRPr lang="en-US" altLang="en-US" sz="9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7663" lvl="2" indent="-347663" algn="just" eaLnBrk="1" hangingPunct="1"/>
            <a:r>
              <a:rPr lang="en-US" altLang="en-US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Pass the special resolution.</a:t>
            </a:r>
          </a:p>
          <a:p>
            <a:pPr marL="347663" lvl="2" indent="-347663" algn="just" eaLnBrk="1" hangingPunct="1"/>
            <a:r>
              <a:rPr lang="en-US" altLang="en-US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 inspection, inquiry or investigation (Pending)</a:t>
            </a:r>
          </a:p>
          <a:p>
            <a:pPr marL="347663" lvl="2" indent="-347663" algn="just" eaLnBrk="1" hangingPunct="1"/>
            <a:r>
              <a:rPr lang="en-US" altLang="en-US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 prosecution (Pending)</a:t>
            </a:r>
          </a:p>
          <a:p>
            <a:pPr marL="347663" lvl="2" indent="-347663" algn="just" eaLnBrk="1" hangingPunct="1"/>
            <a:r>
              <a:rPr lang="en-US" altLang="en-US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 public deposit outstanding in default.</a:t>
            </a:r>
          </a:p>
          <a:p>
            <a:pPr marL="347663" lvl="2" indent="-347663" algn="just" eaLnBrk="1" hangingPunct="1"/>
            <a:r>
              <a:rPr lang="en-US" altLang="en-US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 secured or unsecured loan outstanding.</a:t>
            </a:r>
          </a:p>
          <a:p>
            <a:pPr marL="347663" lvl="2" indent="-347663" algn="just" eaLnBrk="1" hangingPunct="1"/>
            <a:r>
              <a:rPr lang="en-US" altLang="en-US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 dispute in management.</a:t>
            </a:r>
          </a:p>
          <a:p>
            <a:pPr marL="347663" lvl="2" indent="-347663" algn="just" eaLnBrk="1" hangingPunct="1"/>
            <a:r>
              <a:rPr lang="en-US" altLang="en-US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 statutory dues.</a:t>
            </a:r>
          </a:p>
          <a:p>
            <a:pPr marL="347663" lvl="2" indent="-347663" algn="just" eaLnBrk="1" hangingPunct="1"/>
            <a:r>
              <a:rPr lang="en-US" altLang="en-US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 workman dues.</a:t>
            </a:r>
          </a:p>
          <a:p>
            <a:pPr marL="347663" lvl="2" indent="-347663" algn="just" eaLnBrk="1" hangingPunct="1"/>
            <a:r>
              <a:rPr lang="en-US" altLang="en-US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Company is not listed company.</a:t>
            </a:r>
          </a:p>
          <a:p>
            <a:pPr marL="347663" lvl="2" indent="-347663" algn="just" eaLnBrk="1" hangingPunct="1"/>
            <a:r>
              <a:rPr lang="en-US" altLang="en-US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Only for 5 years. </a:t>
            </a:r>
          </a:p>
          <a:p>
            <a:pPr marL="347663" lvl="2" indent="-347663" algn="just" eaLnBrk="1" hangingPunct="1">
              <a:buFont typeface="Wingdings" pitchFamily="2" charset="2"/>
              <a:buNone/>
            </a:pPr>
            <a:endParaRPr lang="en-US" altLang="en-US" sz="24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 algn="just" eaLnBrk="1" hangingPunct="1">
              <a:buFont typeface="Wingdings" pitchFamily="2" charset="2"/>
              <a:buNone/>
            </a:pPr>
            <a:endParaRPr lang="en-US" altLang="en-US" sz="24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60" name="Slide Number Placeholder 3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fld id="{1F239AB1-358A-4F31-B5BE-2A52170AAEE9}" type="slidenum">
              <a:rPr lang="en-US" altLang="en-US" sz="1200"/>
              <a:pPr>
                <a:lnSpc>
                  <a:spcPct val="80000"/>
                </a:lnSpc>
              </a:pPr>
              <a:t>9</a:t>
            </a:fld>
            <a:endParaRPr lang="en-US" altLang="en-US" sz="1200"/>
          </a:p>
        </p:txBody>
      </p:sp>
      <p:sp>
        <p:nvSpPr>
          <p:cNvPr id="73733" name="Footer Placeholder 4">
            <a:extLst>
              <a:ext uri="{FF2B5EF4-FFF2-40B4-BE49-F238E27FC236}">
                <a16:creationId xmlns="" xmlns:a16="http://schemas.microsoft.com/office/drawing/2014/main" id="{0D7F6621-61F7-4AC5-BF27-C16C2BBC0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0010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Saxena &amp; Saxena 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4735</TotalTime>
  <Words>1691</Words>
  <Application>Microsoft Office PowerPoint</Application>
  <PresentationFormat>On-screen Show (4:3)</PresentationFormat>
  <Paragraphs>234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Median</vt:lpstr>
      <vt:lpstr>             DISCUSSIONS ON SHELL COMPANIES, STRIKING OFF OF COMPANIES &amp; DISQUALIFICATIONS OF DIRECTORS </vt:lpstr>
      <vt:lpstr>DEFINITION</vt:lpstr>
      <vt:lpstr>Shell Companies</vt:lpstr>
      <vt:lpstr>Shell company can be defined as </vt:lpstr>
      <vt:lpstr>SEBI action against Shell Companies</vt:lpstr>
      <vt:lpstr> Action of ROC </vt:lpstr>
      <vt:lpstr>DORMANT COMPANY (Section 455)</vt:lpstr>
      <vt:lpstr>DORMANT COMPANY</vt:lpstr>
      <vt:lpstr>DORMANT COMPANY</vt:lpstr>
      <vt:lpstr>DORMANT COMPANY</vt:lpstr>
      <vt:lpstr>DORMANT COMPANY</vt:lpstr>
      <vt:lpstr>Striking off of Companies (Section 248)</vt:lpstr>
      <vt:lpstr>Striking off of Companies (Section 248)</vt:lpstr>
      <vt:lpstr>Striking off of Companies (Section 248)</vt:lpstr>
      <vt:lpstr>Striking off of Companies (Section 248)</vt:lpstr>
      <vt:lpstr>Striking off of Companies (Section 248)</vt:lpstr>
      <vt:lpstr>Section 249 – Restriction on making suo-motto application</vt:lpstr>
      <vt:lpstr>Effect of company notified as dissolved (Section 250)</vt:lpstr>
      <vt:lpstr>Fraudulent application for removal of name (Section 251)</vt:lpstr>
      <vt:lpstr>Appeal to Tribunal (Section 252)</vt:lpstr>
      <vt:lpstr>Dis-qualification of Directors 164</vt:lpstr>
      <vt:lpstr>Dis-Qualifications of Director  164</vt:lpstr>
      <vt:lpstr>Dis-qualification of Directors 164</vt:lpstr>
      <vt:lpstr>Dis-qualification of Directors 164</vt:lpstr>
      <vt:lpstr>VACATION OF OFFICE OF DIRECTOR (Section 167) 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CRUCIAL ISSUES RELATING TO NEW COMPANY BILL 2011</dc:title>
  <dc:creator>CS SUPREET</dc:creator>
  <cp:lastModifiedBy>Admin</cp:lastModifiedBy>
  <cp:revision>636</cp:revision>
  <dcterms:created xsi:type="dcterms:W3CDTF">2006-08-16T00:00:00Z</dcterms:created>
  <dcterms:modified xsi:type="dcterms:W3CDTF">2017-12-08T07:12:53Z</dcterms:modified>
</cp:coreProperties>
</file>